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462" r:id="rId2"/>
    <p:sldId id="257" r:id="rId3"/>
    <p:sldId id="609" r:id="rId4"/>
    <p:sldId id="256" r:id="rId5"/>
    <p:sldId id="259" r:id="rId6"/>
    <p:sldId id="607" r:id="rId7"/>
    <p:sldId id="608" r:id="rId8"/>
    <p:sldId id="674" r:id="rId9"/>
    <p:sldId id="675" r:id="rId10"/>
    <p:sldId id="263" r:id="rId11"/>
    <p:sldId id="676" r:id="rId12"/>
    <p:sldId id="611" r:id="rId13"/>
    <p:sldId id="612" r:id="rId14"/>
    <p:sldId id="677" r:id="rId15"/>
    <p:sldId id="678" r:id="rId16"/>
    <p:sldId id="679" r:id="rId17"/>
    <p:sldId id="619" r:id="rId18"/>
    <p:sldId id="620" r:id="rId19"/>
    <p:sldId id="621" r:id="rId20"/>
    <p:sldId id="622" r:id="rId21"/>
    <p:sldId id="624" r:id="rId22"/>
    <p:sldId id="625" r:id="rId23"/>
    <p:sldId id="626" r:id="rId24"/>
    <p:sldId id="627" r:id="rId25"/>
    <p:sldId id="634" r:id="rId26"/>
    <p:sldId id="635" r:id="rId27"/>
    <p:sldId id="637" r:id="rId28"/>
    <p:sldId id="640" r:id="rId29"/>
    <p:sldId id="643" r:id="rId30"/>
    <p:sldId id="644" r:id="rId31"/>
    <p:sldId id="646" r:id="rId32"/>
    <p:sldId id="647" r:id="rId33"/>
    <p:sldId id="648" r:id="rId34"/>
    <p:sldId id="650" r:id="rId35"/>
    <p:sldId id="652" r:id="rId36"/>
    <p:sldId id="655" r:id="rId37"/>
    <p:sldId id="662" r:id="rId38"/>
    <p:sldId id="729" r:id="rId39"/>
    <p:sldId id="730" r:id="rId40"/>
    <p:sldId id="680" r:id="rId41"/>
    <p:sldId id="681" r:id="rId42"/>
    <p:sldId id="684" r:id="rId43"/>
    <p:sldId id="685" r:id="rId44"/>
    <p:sldId id="686" r:id="rId45"/>
    <p:sldId id="687" r:id="rId46"/>
    <p:sldId id="688" r:id="rId47"/>
    <p:sldId id="689" r:id="rId48"/>
    <p:sldId id="690" r:id="rId49"/>
    <p:sldId id="691" r:id="rId50"/>
    <p:sldId id="692" r:id="rId51"/>
    <p:sldId id="693" r:id="rId52"/>
    <p:sldId id="694" r:id="rId53"/>
    <p:sldId id="695" r:id="rId54"/>
    <p:sldId id="696" r:id="rId55"/>
    <p:sldId id="697" r:id="rId56"/>
    <p:sldId id="698" r:id="rId57"/>
    <p:sldId id="700" r:id="rId58"/>
    <p:sldId id="701" r:id="rId59"/>
    <p:sldId id="702" r:id="rId60"/>
    <p:sldId id="703" r:id="rId61"/>
    <p:sldId id="704" r:id="rId62"/>
    <p:sldId id="705" r:id="rId63"/>
    <p:sldId id="706" r:id="rId64"/>
    <p:sldId id="707" r:id="rId65"/>
    <p:sldId id="708" r:id="rId66"/>
    <p:sldId id="710" r:id="rId67"/>
    <p:sldId id="711" r:id="rId68"/>
    <p:sldId id="714" r:id="rId69"/>
    <p:sldId id="715" r:id="rId70"/>
    <p:sldId id="716" r:id="rId71"/>
    <p:sldId id="717" r:id="rId72"/>
    <p:sldId id="722" r:id="rId73"/>
    <p:sldId id="724" r:id="rId74"/>
    <p:sldId id="725" r:id="rId75"/>
    <p:sldId id="726" r:id="rId76"/>
    <p:sldId id="727" r:id="rId77"/>
    <p:sldId id="728" r:id="rId78"/>
    <p:sldId id="666" r:id="rId79"/>
    <p:sldId id="718" r:id="rId80"/>
    <p:sldId id="719" r:id="rId81"/>
    <p:sldId id="720" r:id="rId82"/>
    <p:sldId id="667" r:id="rId83"/>
    <p:sldId id="668" r:id="rId84"/>
    <p:sldId id="669" r:id="rId85"/>
    <p:sldId id="670" r:id="rId86"/>
    <p:sldId id="671" r:id="rId87"/>
    <p:sldId id="672" r:id="rId88"/>
    <p:sldId id="673" r:id="rId89"/>
    <p:sldId id="721" r:id="rId90"/>
  </p:sldIdLst>
  <p:sldSz cx="6858000" cy="9144000" type="screen4x3"/>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6FC10"/>
    <a:srgbClr val="D2DFEE"/>
    <a:srgbClr val="F3DEDD"/>
    <a:srgbClr val="29303F"/>
    <a:srgbClr val="3E4960"/>
    <a:srgbClr val="4D3B63"/>
    <a:srgbClr val="413254"/>
    <a:srgbClr val="F89D80"/>
    <a:srgbClr val="9D4B07"/>
    <a:srgbClr val="F681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000" autoAdjust="0"/>
    <p:restoredTop sz="94709" autoAdjust="0"/>
  </p:normalViewPr>
  <p:slideViewPr>
    <p:cSldViewPr snapToGrid="0" snapToObjects="1">
      <p:cViewPr>
        <p:scale>
          <a:sx n="75" d="100"/>
          <a:sy n="75" d="100"/>
        </p:scale>
        <p:origin x="-1722" y="3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23592-14EB-4C03-A6A2-C6B83E21FE0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DF56C4A7-F2D0-47BF-9B01-93BDBED8670C}">
      <dgm:prSet phldrT="[Metin]"/>
      <dgm:spPr>
        <a:xfrm>
          <a:off x="2142772" y="2583419"/>
          <a:ext cx="1482485" cy="1482485"/>
        </a:xfr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r>
            <a:rPr lang="tr-TR" dirty="0" smtClean="0">
              <a:solidFill>
                <a:schemeClr val="tx1"/>
              </a:solidFill>
              <a:latin typeface="Calibri"/>
              <a:ea typeface="+mn-ea"/>
              <a:cs typeface="+mn-cs"/>
            </a:rPr>
            <a:t>2015-2019 Stratejik Planı</a:t>
          </a:r>
          <a:endParaRPr lang="tr-TR" dirty="0">
            <a:solidFill>
              <a:schemeClr val="tx1"/>
            </a:solidFill>
            <a:latin typeface="Calibri"/>
            <a:ea typeface="+mn-ea"/>
            <a:cs typeface="+mn-cs"/>
          </a:endParaRPr>
        </a:p>
      </dgm:t>
    </dgm:pt>
    <dgm:pt modelId="{274C554B-723D-457C-AD0B-32E1A7FB075C}" type="parTrans" cxnId="{733D6F7E-10AD-42D9-AB00-97C0FE4F0B21}">
      <dgm:prSet/>
      <dgm:spPr/>
      <dgm:t>
        <a:bodyPr/>
        <a:lstStyle/>
        <a:p>
          <a:endParaRPr lang="tr-TR">
            <a:solidFill>
              <a:schemeClr val="tx1"/>
            </a:solidFill>
          </a:endParaRPr>
        </a:p>
      </dgm:t>
    </dgm:pt>
    <dgm:pt modelId="{C4D6F706-77B8-48CA-AA1E-3F2051F91130}" type="sibTrans" cxnId="{733D6F7E-10AD-42D9-AB00-97C0FE4F0B21}">
      <dgm:prSet/>
      <dgm:spPr/>
      <dgm:t>
        <a:bodyPr/>
        <a:lstStyle/>
        <a:p>
          <a:endParaRPr lang="tr-TR">
            <a:solidFill>
              <a:schemeClr val="tx1"/>
            </a:solidFill>
          </a:endParaRPr>
        </a:p>
      </dgm:t>
    </dgm:pt>
    <dgm:pt modelId="{0A2927D6-C2D0-4986-86E1-B05E980F8E8B}">
      <dgm:prSet phldrT="[Metin]"/>
      <dgm:spPr>
        <a:xfrm>
          <a:off x="441" y="246852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smtClean="0">
              <a:solidFill>
                <a:schemeClr val="tx1"/>
              </a:solidFill>
              <a:latin typeface="Calibri"/>
              <a:ea typeface="+mn-ea"/>
              <a:cs typeface="+mn-cs"/>
            </a:rPr>
            <a:t>Üst Politika Belgeleri</a:t>
          </a:r>
          <a:endParaRPr lang="tr-TR" dirty="0">
            <a:solidFill>
              <a:schemeClr val="tx1"/>
            </a:solidFill>
            <a:latin typeface="Calibri"/>
            <a:ea typeface="+mn-ea"/>
            <a:cs typeface="+mn-cs"/>
          </a:endParaRPr>
        </a:p>
      </dgm:t>
    </dgm:pt>
    <dgm:pt modelId="{DD06C8EC-2593-4AC9-BF04-9B00DF9014D1}" type="parTrans" cxnId="{EF2FE747-15D3-4E19-9FC9-520D7120A599}">
      <dgm:prSet/>
      <dgm:spPr>
        <a:xfrm rot="11821559">
          <a:off x="1430597" y="2907701"/>
          <a:ext cx="722321"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A2FB91C2-5294-467D-9284-B8E50DDABB5B}" type="sibTrans" cxnId="{EF2FE747-15D3-4E19-9FC9-520D7120A599}">
      <dgm:prSet/>
      <dgm:spPr/>
      <dgm:t>
        <a:bodyPr/>
        <a:lstStyle/>
        <a:p>
          <a:endParaRPr lang="tr-TR">
            <a:solidFill>
              <a:schemeClr val="tx1"/>
            </a:solidFill>
          </a:endParaRPr>
        </a:p>
      </dgm:t>
    </dgm:pt>
    <dgm:pt modelId="{E66D67B7-7004-4F63-B447-04DBB306F102}">
      <dgm:prSet phldrT="[Metin]"/>
      <dgm:spPr>
        <a:xfrm>
          <a:off x="3742498" y="923964"/>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smtClean="0">
              <a:solidFill>
                <a:schemeClr val="tx1"/>
              </a:solidFill>
              <a:latin typeface="Calibri"/>
              <a:ea typeface="+mn-ea"/>
              <a:cs typeface="+mn-cs"/>
            </a:rPr>
            <a:t>M.H.B.Ç. FEN LİSESİ Stratejik Planları</a:t>
          </a:r>
          <a:endParaRPr lang="tr-TR" dirty="0">
            <a:solidFill>
              <a:schemeClr val="tx1"/>
            </a:solidFill>
            <a:latin typeface="Calibri"/>
            <a:ea typeface="+mn-ea"/>
            <a:cs typeface="+mn-cs"/>
          </a:endParaRPr>
        </a:p>
      </dgm:t>
    </dgm:pt>
    <dgm:pt modelId="{2C61A0F6-B054-4646-86B4-82B66862C116}" type="parTrans" cxnId="{4C8C8D28-919B-4212-90A2-16057C8F4801}">
      <dgm:prSet/>
      <dgm:spPr>
        <a:xfrm rot="18805459">
          <a:off x="3247296" y="2159005"/>
          <a:ext cx="804783" cy="450829"/>
        </a:xfrm>
        <a:solidFill>
          <a:schemeClr val="bg1">
            <a:lumMod val="95000"/>
          </a:schemeClr>
        </a:solidFill>
        <a:ln w="3175">
          <a:solidFill>
            <a:schemeClr val="tx1"/>
          </a:solidFill>
        </a:ln>
      </dgm:spPr>
      <dgm:t>
        <a:bodyPr/>
        <a:lstStyle/>
        <a:p>
          <a:endParaRPr lang="tr-TR"/>
        </a:p>
      </dgm:t>
    </dgm:pt>
    <dgm:pt modelId="{F2EE3527-1B6C-4D7D-831A-79F40BFDF12B}" type="sibTrans" cxnId="{4C8C8D28-919B-4212-90A2-16057C8F4801}">
      <dgm:prSet/>
      <dgm:spPr/>
      <dgm:t>
        <a:bodyPr/>
        <a:lstStyle/>
        <a:p>
          <a:endParaRPr lang="tr-TR">
            <a:solidFill>
              <a:schemeClr val="tx1"/>
            </a:solidFill>
          </a:endParaRPr>
        </a:p>
      </dgm:t>
    </dgm:pt>
    <dgm:pt modelId="{6D8B32E3-837A-4ADE-AC03-F4151CB57BA7}">
      <dgm:prSet/>
      <dgm:spPr>
        <a:xfrm>
          <a:off x="637700" y="93004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smtClean="0">
              <a:solidFill>
                <a:schemeClr val="tx1"/>
              </a:solidFill>
              <a:latin typeface="Calibri"/>
              <a:ea typeface="+mn-ea"/>
              <a:cs typeface="+mn-cs"/>
            </a:rPr>
            <a:t>SP Toplantıları ve Koordinasyon Ekibi Çalışmaları</a:t>
          </a:r>
          <a:endParaRPr lang="tr-TR" dirty="0">
            <a:solidFill>
              <a:schemeClr val="tx1"/>
            </a:solidFill>
            <a:latin typeface="Calibri"/>
            <a:ea typeface="+mn-ea"/>
            <a:cs typeface="+mn-cs"/>
          </a:endParaRPr>
        </a:p>
      </dgm:t>
    </dgm:pt>
    <dgm:pt modelId="{5528CF17-7284-452C-BF4C-1FFF73C0B3FF}" type="parTrans" cxnId="{41AF7E72-499C-4B76-9911-1B4A244E9B6E}">
      <dgm:prSet/>
      <dgm:spPr>
        <a:xfrm rot="13426372">
          <a:off x="1728806" y="2234873"/>
          <a:ext cx="812527"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93B972CF-6650-4D3B-BE0D-E591E4BEFED2}" type="sibTrans" cxnId="{41AF7E72-499C-4B76-9911-1B4A244E9B6E}">
      <dgm:prSet/>
      <dgm:spPr/>
      <dgm:t>
        <a:bodyPr/>
        <a:lstStyle/>
        <a:p>
          <a:endParaRPr lang="tr-TR">
            <a:solidFill>
              <a:schemeClr val="tx1"/>
            </a:solidFill>
          </a:endParaRPr>
        </a:p>
      </dgm:t>
    </dgm:pt>
    <dgm:pt modelId="{AC60F0C9-3DA4-4300-8E54-F867A066D383}">
      <dgm:prSet/>
      <dgm:spPr>
        <a:xfrm>
          <a:off x="4351917" y="246852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smtClean="0">
              <a:solidFill>
                <a:schemeClr val="tx1"/>
              </a:solidFill>
              <a:latin typeface="Calibri"/>
              <a:ea typeface="+mn-ea"/>
              <a:cs typeface="+mn-cs"/>
            </a:rPr>
            <a:t>Durum Analizi Raporu</a:t>
          </a:r>
          <a:endParaRPr lang="tr-TR" dirty="0">
            <a:solidFill>
              <a:schemeClr val="tx1"/>
            </a:solidFill>
            <a:latin typeface="Calibri"/>
            <a:ea typeface="+mn-ea"/>
            <a:cs typeface="+mn-cs"/>
          </a:endParaRPr>
        </a:p>
      </dgm:t>
    </dgm:pt>
    <dgm:pt modelId="{AA7CC176-84EF-4ED2-94F0-C517D52E370E}" type="parTrans" cxnId="{BE6D8DCA-251D-4930-9A24-792352B6EA6C}">
      <dgm:prSet/>
      <dgm:spPr>
        <a:xfrm rot="21139379">
          <a:off x="3589161" y="2899798"/>
          <a:ext cx="706668"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0A3444CB-6199-4685-AE70-12AA4FA8C08C}" type="sibTrans" cxnId="{BE6D8DCA-251D-4930-9A24-792352B6EA6C}">
      <dgm:prSet/>
      <dgm:spPr/>
      <dgm:t>
        <a:bodyPr/>
        <a:lstStyle/>
        <a:p>
          <a:endParaRPr lang="tr-TR">
            <a:solidFill>
              <a:schemeClr val="tx1"/>
            </a:solidFill>
          </a:endParaRPr>
        </a:p>
      </dgm:t>
    </dgm:pt>
    <dgm:pt modelId="{5617F24F-CEA7-4774-B199-AECEE5BCD1EB}" type="pres">
      <dgm:prSet presAssocID="{AA423592-14EB-4C03-A6A2-C6B83E21FE05}" presName="cycle" presStyleCnt="0">
        <dgm:presLayoutVars>
          <dgm:chMax val="1"/>
          <dgm:dir/>
          <dgm:animLvl val="ctr"/>
          <dgm:resizeHandles val="exact"/>
        </dgm:presLayoutVars>
      </dgm:prSet>
      <dgm:spPr/>
      <dgm:t>
        <a:bodyPr/>
        <a:lstStyle/>
        <a:p>
          <a:endParaRPr lang="tr-TR"/>
        </a:p>
      </dgm:t>
    </dgm:pt>
    <dgm:pt modelId="{B96601F9-78F0-44E9-B296-792350C2E119}" type="pres">
      <dgm:prSet presAssocID="{DF56C4A7-F2D0-47BF-9B01-93BDBED8670C}" presName="centerShape" presStyleLbl="node0" presStyleIdx="0" presStyleCnt="1" custLinFactNeighborX="84" custLinFactNeighborY="7062"/>
      <dgm:spPr>
        <a:prstGeom prst="ellipse">
          <a:avLst/>
        </a:prstGeom>
      </dgm:spPr>
      <dgm:t>
        <a:bodyPr/>
        <a:lstStyle/>
        <a:p>
          <a:endParaRPr lang="tr-TR"/>
        </a:p>
      </dgm:t>
    </dgm:pt>
    <dgm:pt modelId="{9A7A665F-109E-4F5E-8DBB-4726DBEEAC1B}" type="pres">
      <dgm:prSet presAssocID="{DD06C8EC-2593-4AC9-BF04-9B00DF9014D1}" presName="parTrans" presStyleLbl="bgSibTrans2D1" presStyleIdx="0" presStyleCnt="4" custAng="562465" custScaleX="86924" custLinFactNeighborX="12499" custLinFactNeighborY="-4530" custRadScaleRad="40317" custRadScaleInc="-2147483648"/>
      <dgm:spPr>
        <a:prstGeom prst="leftArrow">
          <a:avLst>
            <a:gd name="adj1" fmla="val 60000"/>
            <a:gd name="adj2" fmla="val 50000"/>
          </a:avLst>
        </a:prstGeom>
      </dgm:spPr>
      <dgm:t>
        <a:bodyPr/>
        <a:lstStyle/>
        <a:p>
          <a:endParaRPr lang="tr-TR"/>
        </a:p>
      </dgm:t>
    </dgm:pt>
    <dgm:pt modelId="{5B4D0A7A-96FD-4198-99A7-1235ED3E6A84}" type="pres">
      <dgm:prSet presAssocID="{0A2927D6-C2D0-4986-86E1-B05E980F8E8B}" presName="node" presStyleLbl="node1" presStyleIdx="0" presStyleCnt="4">
        <dgm:presLayoutVars>
          <dgm:bulletEnabled val="1"/>
        </dgm:presLayoutVars>
      </dgm:prSet>
      <dgm:spPr>
        <a:prstGeom prst="roundRect">
          <a:avLst>
            <a:gd name="adj" fmla="val 10000"/>
          </a:avLst>
        </a:prstGeom>
      </dgm:spPr>
      <dgm:t>
        <a:bodyPr/>
        <a:lstStyle/>
        <a:p>
          <a:endParaRPr lang="tr-TR"/>
        </a:p>
      </dgm:t>
    </dgm:pt>
    <dgm:pt modelId="{14D929FA-A18D-459F-9072-8B2BD592F7CA}" type="pres">
      <dgm:prSet presAssocID="{5528CF17-7284-452C-BF4C-1FFF73C0B3FF}" presName="parTrans" presStyleLbl="bgSibTrans2D1" presStyleIdx="1" presStyleCnt="4" custAng="21232441" custScaleX="100880" custLinFactNeighborX="924" custLinFactNeighborY="22277" custRadScaleRad="40317" custRadScaleInc="-2147483648"/>
      <dgm:spPr>
        <a:prstGeom prst="leftArrow">
          <a:avLst>
            <a:gd name="adj1" fmla="val 60000"/>
            <a:gd name="adj2" fmla="val 50000"/>
          </a:avLst>
        </a:prstGeom>
      </dgm:spPr>
      <dgm:t>
        <a:bodyPr/>
        <a:lstStyle/>
        <a:p>
          <a:endParaRPr lang="tr-TR"/>
        </a:p>
      </dgm:t>
    </dgm:pt>
    <dgm:pt modelId="{CCD43DC3-E6CE-4EF2-A078-12653CC2A90F}" type="pres">
      <dgm:prSet presAssocID="{6D8B32E3-837A-4ADE-AC03-F4151CB57BA7}" presName="node" presStyleLbl="node1" presStyleIdx="1" presStyleCnt="4">
        <dgm:presLayoutVars>
          <dgm:bulletEnabled val="1"/>
        </dgm:presLayoutVars>
      </dgm:prSet>
      <dgm:spPr>
        <a:prstGeom prst="roundRect">
          <a:avLst>
            <a:gd name="adj" fmla="val 10000"/>
          </a:avLst>
        </a:prstGeom>
      </dgm:spPr>
      <dgm:t>
        <a:bodyPr/>
        <a:lstStyle/>
        <a:p>
          <a:endParaRPr lang="tr-TR"/>
        </a:p>
      </dgm:t>
    </dgm:pt>
    <dgm:pt modelId="{C68A0D55-77A1-4EDB-A3FE-2498B8FF0DFE}" type="pres">
      <dgm:prSet presAssocID="{2C61A0F6-B054-4646-86B4-82B66862C116}" presName="parTrans" presStyleLbl="bgSibTrans2D1" presStyleIdx="2" presStyleCnt="4" custScaleX="65970" custLinFactNeighborX="-14357" custLinFactNeighborY="58400"/>
      <dgm:spPr/>
      <dgm:t>
        <a:bodyPr/>
        <a:lstStyle/>
        <a:p>
          <a:endParaRPr lang="tr-TR"/>
        </a:p>
      </dgm:t>
    </dgm:pt>
    <dgm:pt modelId="{76FB3450-44A4-4384-B67F-D1D752E0AFB7}" type="pres">
      <dgm:prSet presAssocID="{E66D67B7-7004-4F63-B447-04DBB306F102}" presName="node" presStyleLbl="node1" presStyleIdx="2" presStyleCnt="4" custRadScaleRad="101105" custRadScaleInc="1113">
        <dgm:presLayoutVars>
          <dgm:bulletEnabled val="1"/>
        </dgm:presLayoutVars>
      </dgm:prSet>
      <dgm:spPr>
        <a:prstGeom prst="roundRect">
          <a:avLst>
            <a:gd name="adj" fmla="val 10000"/>
          </a:avLst>
        </a:prstGeom>
      </dgm:spPr>
      <dgm:t>
        <a:bodyPr/>
        <a:lstStyle/>
        <a:p>
          <a:endParaRPr lang="tr-TR"/>
        </a:p>
      </dgm:t>
    </dgm:pt>
    <dgm:pt modelId="{DA3FE253-8BAC-46A6-A017-C95BDBB4693D}" type="pres">
      <dgm:prSet presAssocID="{AA7CC176-84EF-4ED2-94F0-C517D52E370E}" presName="parTrans" presStyleLbl="bgSibTrans2D1" presStyleIdx="3" presStyleCnt="4" custScaleX="78390" custLinFactNeighborX="-14747" custLinFactNeighborY="-2929" custRadScaleRad="40317"/>
      <dgm:spPr>
        <a:prstGeom prst="leftArrow">
          <a:avLst>
            <a:gd name="adj1" fmla="val 60000"/>
            <a:gd name="adj2" fmla="val 50000"/>
          </a:avLst>
        </a:prstGeom>
      </dgm:spPr>
      <dgm:t>
        <a:bodyPr/>
        <a:lstStyle/>
        <a:p>
          <a:endParaRPr lang="tr-TR"/>
        </a:p>
      </dgm:t>
    </dgm:pt>
    <dgm:pt modelId="{55EBCBF7-790A-446D-AC5B-A0563AB7E585}" type="pres">
      <dgm:prSet presAssocID="{AC60F0C9-3DA4-4300-8E54-F867A066D383}" presName="node" presStyleLbl="node1" presStyleIdx="3" presStyleCnt="4">
        <dgm:presLayoutVars>
          <dgm:bulletEnabled val="1"/>
        </dgm:presLayoutVars>
      </dgm:prSet>
      <dgm:spPr>
        <a:prstGeom prst="roundRect">
          <a:avLst>
            <a:gd name="adj" fmla="val 10000"/>
          </a:avLst>
        </a:prstGeom>
      </dgm:spPr>
      <dgm:t>
        <a:bodyPr/>
        <a:lstStyle/>
        <a:p>
          <a:endParaRPr lang="tr-TR"/>
        </a:p>
      </dgm:t>
    </dgm:pt>
  </dgm:ptLst>
  <dgm:cxnLst>
    <dgm:cxn modelId="{2DB73202-56AC-4564-92A0-E88143DFA4D5}" type="presOf" srcId="{6D8B32E3-837A-4ADE-AC03-F4151CB57BA7}" destId="{CCD43DC3-E6CE-4EF2-A078-12653CC2A90F}" srcOrd="0" destOrd="0" presId="urn:microsoft.com/office/officeart/2005/8/layout/radial4"/>
    <dgm:cxn modelId="{4C8C8D28-919B-4212-90A2-16057C8F4801}" srcId="{DF56C4A7-F2D0-47BF-9B01-93BDBED8670C}" destId="{E66D67B7-7004-4F63-B447-04DBB306F102}" srcOrd="2" destOrd="0" parTransId="{2C61A0F6-B054-4646-86B4-82B66862C116}" sibTransId="{F2EE3527-1B6C-4D7D-831A-79F40BFDF12B}"/>
    <dgm:cxn modelId="{C88EAF5C-993F-4E07-8150-F4E5FE9E2A99}" type="presOf" srcId="{DD06C8EC-2593-4AC9-BF04-9B00DF9014D1}" destId="{9A7A665F-109E-4F5E-8DBB-4726DBEEAC1B}" srcOrd="0" destOrd="0" presId="urn:microsoft.com/office/officeart/2005/8/layout/radial4"/>
    <dgm:cxn modelId="{EF2FE747-15D3-4E19-9FC9-520D7120A599}" srcId="{DF56C4A7-F2D0-47BF-9B01-93BDBED8670C}" destId="{0A2927D6-C2D0-4986-86E1-B05E980F8E8B}" srcOrd="0" destOrd="0" parTransId="{DD06C8EC-2593-4AC9-BF04-9B00DF9014D1}" sibTransId="{A2FB91C2-5294-467D-9284-B8E50DDABB5B}"/>
    <dgm:cxn modelId="{41AF7E72-499C-4B76-9911-1B4A244E9B6E}" srcId="{DF56C4A7-F2D0-47BF-9B01-93BDBED8670C}" destId="{6D8B32E3-837A-4ADE-AC03-F4151CB57BA7}" srcOrd="1" destOrd="0" parTransId="{5528CF17-7284-452C-BF4C-1FFF73C0B3FF}" sibTransId="{93B972CF-6650-4D3B-BE0D-E591E4BEFED2}"/>
    <dgm:cxn modelId="{05F83AF8-6D99-413E-AB15-D1CD082F5D99}" type="presOf" srcId="{AA7CC176-84EF-4ED2-94F0-C517D52E370E}" destId="{DA3FE253-8BAC-46A6-A017-C95BDBB4693D}" srcOrd="0" destOrd="0" presId="urn:microsoft.com/office/officeart/2005/8/layout/radial4"/>
    <dgm:cxn modelId="{FBE8CFA3-B080-4D31-88A8-0D38B1C1145B}" type="presOf" srcId="{0A2927D6-C2D0-4986-86E1-B05E980F8E8B}" destId="{5B4D0A7A-96FD-4198-99A7-1235ED3E6A84}" srcOrd="0" destOrd="0" presId="urn:microsoft.com/office/officeart/2005/8/layout/radial4"/>
    <dgm:cxn modelId="{E980559E-54FC-45E1-859B-49046D6E926A}" type="presOf" srcId="{DF56C4A7-F2D0-47BF-9B01-93BDBED8670C}" destId="{B96601F9-78F0-44E9-B296-792350C2E119}" srcOrd="0" destOrd="0" presId="urn:microsoft.com/office/officeart/2005/8/layout/radial4"/>
    <dgm:cxn modelId="{AEB35407-DB1F-4CC4-BBFF-5A1821175D61}" type="presOf" srcId="{E66D67B7-7004-4F63-B447-04DBB306F102}" destId="{76FB3450-44A4-4384-B67F-D1D752E0AFB7}" srcOrd="0" destOrd="0" presId="urn:microsoft.com/office/officeart/2005/8/layout/radial4"/>
    <dgm:cxn modelId="{EBB4C81C-CCBA-45FE-A5F0-1F9195ABCB2E}" type="presOf" srcId="{2C61A0F6-B054-4646-86B4-82B66862C116}" destId="{C68A0D55-77A1-4EDB-A3FE-2498B8FF0DFE}" srcOrd="0" destOrd="0" presId="urn:microsoft.com/office/officeart/2005/8/layout/radial4"/>
    <dgm:cxn modelId="{5698A14B-791A-4CCA-A072-BACB0A52C45A}" type="presOf" srcId="{5528CF17-7284-452C-BF4C-1FFF73C0B3FF}" destId="{14D929FA-A18D-459F-9072-8B2BD592F7CA}" srcOrd="0" destOrd="0" presId="urn:microsoft.com/office/officeart/2005/8/layout/radial4"/>
    <dgm:cxn modelId="{0622927B-0045-4DEE-BD30-A2ECDBF1B409}" type="presOf" srcId="{AA423592-14EB-4C03-A6A2-C6B83E21FE05}" destId="{5617F24F-CEA7-4774-B199-AECEE5BCD1EB}" srcOrd="0" destOrd="0" presId="urn:microsoft.com/office/officeart/2005/8/layout/radial4"/>
    <dgm:cxn modelId="{9FF906CD-79E4-4144-82FE-DA658A958CD8}" type="presOf" srcId="{AC60F0C9-3DA4-4300-8E54-F867A066D383}" destId="{55EBCBF7-790A-446D-AC5B-A0563AB7E585}" srcOrd="0" destOrd="0" presId="urn:microsoft.com/office/officeart/2005/8/layout/radial4"/>
    <dgm:cxn modelId="{733D6F7E-10AD-42D9-AB00-97C0FE4F0B21}" srcId="{AA423592-14EB-4C03-A6A2-C6B83E21FE05}" destId="{DF56C4A7-F2D0-47BF-9B01-93BDBED8670C}" srcOrd="0" destOrd="0" parTransId="{274C554B-723D-457C-AD0B-32E1A7FB075C}" sibTransId="{C4D6F706-77B8-48CA-AA1E-3F2051F91130}"/>
    <dgm:cxn modelId="{BE6D8DCA-251D-4930-9A24-792352B6EA6C}" srcId="{DF56C4A7-F2D0-47BF-9B01-93BDBED8670C}" destId="{AC60F0C9-3DA4-4300-8E54-F867A066D383}" srcOrd="3" destOrd="0" parTransId="{AA7CC176-84EF-4ED2-94F0-C517D52E370E}" sibTransId="{0A3444CB-6199-4685-AE70-12AA4FA8C08C}"/>
    <dgm:cxn modelId="{C0CCD002-F17B-4657-9F9A-4CCE90A6AF62}" type="presParOf" srcId="{5617F24F-CEA7-4774-B199-AECEE5BCD1EB}" destId="{B96601F9-78F0-44E9-B296-792350C2E119}" srcOrd="0" destOrd="0" presId="urn:microsoft.com/office/officeart/2005/8/layout/radial4"/>
    <dgm:cxn modelId="{E4535A5F-A85F-4F19-B34B-06A6AEB0B20B}" type="presParOf" srcId="{5617F24F-CEA7-4774-B199-AECEE5BCD1EB}" destId="{9A7A665F-109E-4F5E-8DBB-4726DBEEAC1B}" srcOrd="1" destOrd="0" presId="urn:microsoft.com/office/officeart/2005/8/layout/radial4"/>
    <dgm:cxn modelId="{7B9FBCF4-6FA6-4C14-82D1-EA1182E3D1B4}" type="presParOf" srcId="{5617F24F-CEA7-4774-B199-AECEE5BCD1EB}" destId="{5B4D0A7A-96FD-4198-99A7-1235ED3E6A84}" srcOrd="2" destOrd="0" presId="urn:microsoft.com/office/officeart/2005/8/layout/radial4"/>
    <dgm:cxn modelId="{25AFE9A5-A7E2-44B9-94BC-464397E6DD54}" type="presParOf" srcId="{5617F24F-CEA7-4774-B199-AECEE5BCD1EB}" destId="{14D929FA-A18D-459F-9072-8B2BD592F7CA}" srcOrd="3" destOrd="0" presId="urn:microsoft.com/office/officeart/2005/8/layout/radial4"/>
    <dgm:cxn modelId="{6BFFE695-E918-4FFF-8402-2759CEF22803}" type="presParOf" srcId="{5617F24F-CEA7-4774-B199-AECEE5BCD1EB}" destId="{CCD43DC3-E6CE-4EF2-A078-12653CC2A90F}" srcOrd="4" destOrd="0" presId="urn:microsoft.com/office/officeart/2005/8/layout/radial4"/>
    <dgm:cxn modelId="{AC786147-45A5-47B8-8CD1-F50AC5B08B38}" type="presParOf" srcId="{5617F24F-CEA7-4774-B199-AECEE5BCD1EB}" destId="{C68A0D55-77A1-4EDB-A3FE-2498B8FF0DFE}" srcOrd="5" destOrd="0" presId="urn:microsoft.com/office/officeart/2005/8/layout/radial4"/>
    <dgm:cxn modelId="{FF1D140A-2D61-4682-9E9F-35F67F57F452}" type="presParOf" srcId="{5617F24F-CEA7-4774-B199-AECEE5BCD1EB}" destId="{76FB3450-44A4-4384-B67F-D1D752E0AFB7}" srcOrd="6" destOrd="0" presId="urn:microsoft.com/office/officeart/2005/8/layout/radial4"/>
    <dgm:cxn modelId="{7EA7E2A1-3226-4B4E-B99F-A6E92AF1D0EA}" type="presParOf" srcId="{5617F24F-CEA7-4774-B199-AECEE5BCD1EB}" destId="{DA3FE253-8BAC-46A6-A017-C95BDBB4693D}" srcOrd="7" destOrd="0" presId="urn:microsoft.com/office/officeart/2005/8/layout/radial4"/>
    <dgm:cxn modelId="{FC62F376-B6D9-4A4F-898C-D135964B5E25}" type="presParOf" srcId="{5617F24F-CEA7-4774-B199-AECEE5BCD1EB}" destId="{55EBCBF7-790A-446D-AC5B-A0563AB7E585}"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73685-A885-4947-A05D-2D942F64E56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tr-TR"/>
        </a:p>
      </dgm:t>
    </dgm:pt>
    <dgm:pt modelId="{13D26535-BE76-4A18-A730-F123562AE480}">
      <dgm:prSet custT="1"/>
      <dgm:spPr>
        <a:solidFill>
          <a:srgbClr val="00B050"/>
        </a:solidFill>
      </dgm:spPr>
      <dgm:t>
        <a:bodyPr/>
        <a:lstStyle/>
        <a:p>
          <a:pPr rtl="0"/>
          <a:r>
            <a:rPr lang="tr-TR" sz="1050" b="1" dirty="0" smtClean="0"/>
            <a:t>Kurum Yapısı</a:t>
          </a:r>
          <a:endParaRPr lang="tr-TR" sz="1050" b="1" dirty="0"/>
        </a:p>
      </dgm:t>
    </dgm:pt>
    <dgm:pt modelId="{BE40F5AD-DBF9-4B59-9A29-B9DA561AEA98}" type="parTrans" cxnId="{903EC413-7DB5-433D-9B8A-13A078DE993B}">
      <dgm:prSet/>
      <dgm:spPr/>
      <dgm:t>
        <a:bodyPr/>
        <a:lstStyle/>
        <a:p>
          <a:endParaRPr lang="tr-TR" sz="1050"/>
        </a:p>
      </dgm:t>
    </dgm:pt>
    <dgm:pt modelId="{52428B90-B7E1-41A8-A2BE-4443FBBE146E}" type="sibTrans" cxnId="{903EC413-7DB5-433D-9B8A-13A078DE993B}">
      <dgm:prSet/>
      <dgm:spPr/>
      <dgm:t>
        <a:bodyPr/>
        <a:lstStyle/>
        <a:p>
          <a:endParaRPr lang="tr-TR" sz="1050"/>
        </a:p>
      </dgm:t>
    </dgm:pt>
    <dgm:pt modelId="{3B7EC95B-0342-4D5D-AAF0-14DFE8C8E606}">
      <dgm:prSet custT="1"/>
      <dgm:spPr>
        <a:solidFill>
          <a:srgbClr val="0070C0"/>
        </a:solidFill>
      </dgm:spPr>
      <dgm:t>
        <a:bodyPr/>
        <a:lstStyle/>
        <a:p>
          <a:pPr rtl="0"/>
          <a:r>
            <a:rPr lang="tr-TR" sz="1050" b="1" dirty="0" smtClean="0"/>
            <a:t>Mali Durum</a:t>
          </a:r>
          <a:endParaRPr lang="tr-TR" sz="1050" b="1" dirty="0"/>
        </a:p>
      </dgm:t>
    </dgm:pt>
    <dgm:pt modelId="{B70598D1-FB0F-46C1-90F8-67AB1C1C1C01}" type="parTrans" cxnId="{0E8830B4-1D42-41FD-8322-6E6BC57932DA}">
      <dgm:prSet/>
      <dgm:spPr/>
      <dgm:t>
        <a:bodyPr/>
        <a:lstStyle/>
        <a:p>
          <a:endParaRPr lang="tr-TR" sz="1050"/>
        </a:p>
      </dgm:t>
    </dgm:pt>
    <dgm:pt modelId="{3C4FBA51-C57A-48F8-B96C-FDB3A1022AA3}" type="sibTrans" cxnId="{0E8830B4-1D42-41FD-8322-6E6BC57932DA}">
      <dgm:prSet/>
      <dgm:spPr/>
      <dgm:t>
        <a:bodyPr/>
        <a:lstStyle/>
        <a:p>
          <a:endParaRPr lang="tr-TR" sz="1050"/>
        </a:p>
      </dgm:t>
    </dgm:pt>
    <dgm:pt modelId="{438C498C-2E27-4640-BDE4-601BDEE6ADC0}">
      <dgm:prSet custT="1"/>
      <dgm:spPr>
        <a:solidFill>
          <a:schemeClr val="accent6">
            <a:lumMod val="40000"/>
            <a:lumOff val="60000"/>
          </a:schemeClr>
        </a:solidFill>
      </dgm:spPr>
      <dgm:t>
        <a:bodyPr/>
        <a:lstStyle/>
        <a:p>
          <a:pPr rtl="0"/>
          <a:r>
            <a:rPr lang="tr-TR" sz="1050" b="1" dirty="0" smtClean="0">
              <a:solidFill>
                <a:schemeClr val="tx1">
                  <a:lumMod val="95000"/>
                  <a:lumOff val="5000"/>
                </a:schemeClr>
              </a:solidFill>
            </a:rPr>
            <a:t>Kurum Kültürü</a:t>
          </a:r>
          <a:endParaRPr lang="tr-TR" sz="1050" b="1" dirty="0">
            <a:solidFill>
              <a:schemeClr val="tx1">
                <a:lumMod val="95000"/>
                <a:lumOff val="5000"/>
              </a:schemeClr>
            </a:solidFill>
          </a:endParaRPr>
        </a:p>
      </dgm:t>
    </dgm:pt>
    <dgm:pt modelId="{8565F9C1-5B18-4ECC-B104-ADC3E92C9FD1}" type="parTrans" cxnId="{0CB7A51B-2BCE-477C-AB1C-EAA545F29BAD}">
      <dgm:prSet/>
      <dgm:spPr/>
      <dgm:t>
        <a:bodyPr/>
        <a:lstStyle/>
        <a:p>
          <a:endParaRPr lang="tr-TR" sz="1050"/>
        </a:p>
      </dgm:t>
    </dgm:pt>
    <dgm:pt modelId="{C84D7138-30A4-4728-BA67-999944CD54F1}" type="sibTrans" cxnId="{0CB7A51B-2BCE-477C-AB1C-EAA545F29BAD}">
      <dgm:prSet/>
      <dgm:spPr/>
      <dgm:t>
        <a:bodyPr/>
        <a:lstStyle/>
        <a:p>
          <a:endParaRPr lang="tr-TR" sz="1050"/>
        </a:p>
      </dgm:t>
    </dgm:pt>
    <dgm:pt modelId="{56EFF3EF-C99E-4618-875C-EACD70EEF4B8}">
      <dgm:prSet custT="1"/>
      <dgm:spPr>
        <a:solidFill>
          <a:srgbClr val="003399"/>
        </a:solidFill>
      </dgm:spPr>
      <dgm:t>
        <a:bodyPr/>
        <a:lstStyle/>
        <a:p>
          <a:pPr rtl="0"/>
          <a:r>
            <a:rPr lang="tr-TR" sz="1050" b="1" dirty="0" smtClean="0"/>
            <a:t>Teknoloji</a:t>
          </a:r>
          <a:endParaRPr lang="tr-TR" sz="1050" b="1" dirty="0"/>
        </a:p>
      </dgm:t>
    </dgm:pt>
    <dgm:pt modelId="{8C7B7E30-E75A-4400-BB1D-44ADBC924AFD}" type="parTrans" cxnId="{D0ACA14E-A11F-49B4-8089-6AAB7303C901}">
      <dgm:prSet/>
      <dgm:spPr/>
      <dgm:t>
        <a:bodyPr/>
        <a:lstStyle/>
        <a:p>
          <a:endParaRPr lang="tr-TR" sz="1050"/>
        </a:p>
      </dgm:t>
    </dgm:pt>
    <dgm:pt modelId="{E5E00ECC-9132-4ECD-9DA1-6F19CF1EE618}" type="sibTrans" cxnId="{D0ACA14E-A11F-49B4-8089-6AAB7303C901}">
      <dgm:prSet/>
      <dgm:spPr/>
      <dgm:t>
        <a:bodyPr/>
        <a:lstStyle/>
        <a:p>
          <a:endParaRPr lang="tr-TR" sz="1050"/>
        </a:p>
      </dgm:t>
    </dgm:pt>
    <dgm:pt modelId="{E4F038CF-2E74-4E91-82F1-F8A947904275}">
      <dgm:prSet custT="1"/>
      <dgm:spPr>
        <a:solidFill>
          <a:srgbClr val="FF0000"/>
        </a:solidFill>
      </dgm:spPr>
      <dgm:t>
        <a:bodyPr/>
        <a:lstStyle/>
        <a:p>
          <a:pPr rtl="0"/>
          <a:r>
            <a:rPr lang="tr-TR" sz="1050" b="1" dirty="0" smtClean="0"/>
            <a:t>Beşeri Kaynaklar</a:t>
          </a:r>
          <a:endParaRPr lang="tr-TR" sz="1050" b="1" dirty="0"/>
        </a:p>
      </dgm:t>
    </dgm:pt>
    <dgm:pt modelId="{02CCED37-3639-418C-900A-38FDEDF74D9E}" type="parTrans" cxnId="{680C6EC8-463C-4002-8F16-48391EB859E1}">
      <dgm:prSet/>
      <dgm:spPr/>
      <dgm:t>
        <a:bodyPr/>
        <a:lstStyle/>
        <a:p>
          <a:endParaRPr lang="tr-TR" sz="1050"/>
        </a:p>
      </dgm:t>
    </dgm:pt>
    <dgm:pt modelId="{21685D21-96D2-4B5E-B58E-C85CF69F05B1}" type="sibTrans" cxnId="{680C6EC8-463C-4002-8F16-48391EB859E1}">
      <dgm:prSet/>
      <dgm:spPr/>
      <dgm:t>
        <a:bodyPr/>
        <a:lstStyle/>
        <a:p>
          <a:endParaRPr lang="tr-TR" sz="1050"/>
        </a:p>
      </dgm:t>
    </dgm:pt>
    <dgm:pt modelId="{E3CD03C0-9416-4CE4-AB5A-0823F627364E}" type="pres">
      <dgm:prSet presAssocID="{39173685-A885-4947-A05D-2D942F64E560}" presName="compositeShape" presStyleCnt="0">
        <dgm:presLayoutVars>
          <dgm:chMax val="7"/>
          <dgm:dir/>
          <dgm:resizeHandles val="exact"/>
        </dgm:presLayoutVars>
      </dgm:prSet>
      <dgm:spPr/>
      <dgm:t>
        <a:bodyPr/>
        <a:lstStyle/>
        <a:p>
          <a:endParaRPr lang="tr-TR"/>
        </a:p>
      </dgm:t>
    </dgm:pt>
    <dgm:pt modelId="{8F58815D-B8BB-4007-A5C8-E5FE5971E802}" type="pres">
      <dgm:prSet presAssocID="{39173685-A885-4947-A05D-2D942F64E560}" presName="wedge1" presStyleLbl="node1" presStyleIdx="0" presStyleCnt="5" custScaleX="122067" custScaleY="107404"/>
      <dgm:spPr/>
      <dgm:t>
        <a:bodyPr/>
        <a:lstStyle/>
        <a:p>
          <a:endParaRPr lang="tr-TR"/>
        </a:p>
      </dgm:t>
    </dgm:pt>
    <dgm:pt modelId="{B3C5C2C4-6286-4FBB-B533-FE0D4F1965DD}" type="pres">
      <dgm:prSet presAssocID="{39173685-A885-4947-A05D-2D942F64E560}" presName="dummy1a" presStyleCnt="0"/>
      <dgm:spPr/>
      <dgm:t>
        <a:bodyPr/>
        <a:lstStyle/>
        <a:p>
          <a:endParaRPr lang="tr-TR"/>
        </a:p>
      </dgm:t>
    </dgm:pt>
    <dgm:pt modelId="{A5D1D1F8-DE68-498C-95BC-C7BBE44E5D20}" type="pres">
      <dgm:prSet presAssocID="{39173685-A885-4947-A05D-2D942F64E560}" presName="dummy1b" presStyleCnt="0"/>
      <dgm:spPr/>
      <dgm:t>
        <a:bodyPr/>
        <a:lstStyle/>
        <a:p>
          <a:endParaRPr lang="tr-TR"/>
        </a:p>
      </dgm:t>
    </dgm:pt>
    <dgm:pt modelId="{0B989412-FB48-4440-8FE1-27D611740388}" type="pres">
      <dgm:prSet presAssocID="{39173685-A885-4947-A05D-2D942F64E560}" presName="wedge1Tx" presStyleLbl="node1" presStyleIdx="0" presStyleCnt="5">
        <dgm:presLayoutVars>
          <dgm:chMax val="0"/>
          <dgm:chPref val="0"/>
          <dgm:bulletEnabled val="1"/>
        </dgm:presLayoutVars>
      </dgm:prSet>
      <dgm:spPr/>
      <dgm:t>
        <a:bodyPr/>
        <a:lstStyle/>
        <a:p>
          <a:endParaRPr lang="tr-TR"/>
        </a:p>
      </dgm:t>
    </dgm:pt>
    <dgm:pt modelId="{5D8E78C1-B523-4C7D-AEAD-72C93A6E8BF6}" type="pres">
      <dgm:prSet presAssocID="{39173685-A885-4947-A05D-2D942F64E560}" presName="wedge2" presStyleLbl="node1" presStyleIdx="1" presStyleCnt="5" custScaleX="116446" custScaleY="101508" custLinFactNeighborX="1502" custLinFactNeighborY="712"/>
      <dgm:spPr/>
      <dgm:t>
        <a:bodyPr/>
        <a:lstStyle/>
        <a:p>
          <a:endParaRPr lang="tr-TR"/>
        </a:p>
      </dgm:t>
    </dgm:pt>
    <dgm:pt modelId="{2C0F15ED-32B5-409E-AE88-02109AF774E7}" type="pres">
      <dgm:prSet presAssocID="{39173685-A885-4947-A05D-2D942F64E560}" presName="dummy2a" presStyleCnt="0"/>
      <dgm:spPr/>
      <dgm:t>
        <a:bodyPr/>
        <a:lstStyle/>
        <a:p>
          <a:endParaRPr lang="tr-TR"/>
        </a:p>
      </dgm:t>
    </dgm:pt>
    <dgm:pt modelId="{B450480E-1D6F-4B87-B535-78778B88E838}" type="pres">
      <dgm:prSet presAssocID="{39173685-A885-4947-A05D-2D942F64E560}" presName="dummy2b" presStyleCnt="0"/>
      <dgm:spPr/>
      <dgm:t>
        <a:bodyPr/>
        <a:lstStyle/>
        <a:p>
          <a:endParaRPr lang="tr-TR"/>
        </a:p>
      </dgm:t>
    </dgm:pt>
    <dgm:pt modelId="{5DB0ED83-8CB8-4F98-AD04-3451EEB4E196}" type="pres">
      <dgm:prSet presAssocID="{39173685-A885-4947-A05D-2D942F64E560}" presName="wedge2Tx" presStyleLbl="node1" presStyleIdx="1" presStyleCnt="5">
        <dgm:presLayoutVars>
          <dgm:chMax val="0"/>
          <dgm:chPref val="0"/>
          <dgm:bulletEnabled val="1"/>
        </dgm:presLayoutVars>
      </dgm:prSet>
      <dgm:spPr/>
      <dgm:t>
        <a:bodyPr/>
        <a:lstStyle/>
        <a:p>
          <a:endParaRPr lang="tr-TR"/>
        </a:p>
      </dgm:t>
    </dgm:pt>
    <dgm:pt modelId="{79B97019-B972-4097-A310-BE268369C906}" type="pres">
      <dgm:prSet presAssocID="{39173685-A885-4947-A05D-2D942F64E560}" presName="wedge3" presStyleLbl="node1" presStyleIdx="2" presStyleCnt="5" custScaleY="110429"/>
      <dgm:spPr/>
      <dgm:t>
        <a:bodyPr/>
        <a:lstStyle/>
        <a:p>
          <a:endParaRPr lang="tr-TR"/>
        </a:p>
      </dgm:t>
    </dgm:pt>
    <dgm:pt modelId="{FF7C0394-52F2-4C64-B3F7-C3ECC014E82A}" type="pres">
      <dgm:prSet presAssocID="{39173685-A885-4947-A05D-2D942F64E560}" presName="dummy3a" presStyleCnt="0"/>
      <dgm:spPr/>
      <dgm:t>
        <a:bodyPr/>
        <a:lstStyle/>
        <a:p>
          <a:endParaRPr lang="tr-TR"/>
        </a:p>
      </dgm:t>
    </dgm:pt>
    <dgm:pt modelId="{D114AB69-D2D7-458D-87EA-4020A2646951}" type="pres">
      <dgm:prSet presAssocID="{39173685-A885-4947-A05D-2D942F64E560}" presName="dummy3b" presStyleCnt="0"/>
      <dgm:spPr/>
      <dgm:t>
        <a:bodyPr/>
        <a:lstStyle/>
        <a:p>
          <a:endParaRPr lang="tr-TR"/>
        </a:p>
      </dgm:t>
    </dgm:pt>
    <dgm:pt modelId="{E5941D0B-4C16-4BCD-9AD7-470A45A97BB3}" type="pres">
      <dgm:prSet presAssocID="{39173685-A885-4947-A05D-2D942F64E560}" presName="wedge3Tx" presStyleLbl="node1" presStyleIdx="2" presStyleCnt="5">
        <dgm:presLayoutVars>
          <dgm:chMax val="0"/>
          <dgm:chPref val="0"/>
          <dgm:bulletEnabled val="1"/>
        </dgm:presLayoutVars>
      </dgm:prSet>
      <dgm:spPr/>
      <dgm:t>
        <a:bodyPr/>
        <a:lstStyle/>
        <a:p>
          <a:endParaRPr lang="tr-TR"/>
        </a:p>
      </dgm:t>
    </dgm:pt>
    <dgm:pt modelId="{253B9FDD-733F-4C22-A783-8933B302A19C}" type="pres">
      <dgm:prSet presAssocID="{39173685-A885-4947-A05D-2D942F64E560}" presName="wedge4" presStyleLbl="node1" presStyleIdx="3" presStyleCnt="5" custScaleX="115032" custScaleY="103010"/>
      <dgm:spPr/>
      <dgm:t>
        <a:bodyPr/>
        <a:lstStyle/>
        <a:p>
          <a:endParaRPr lang="tr-TR"/>
        </a:p>
      </dgm:t>
    </dgm:pt>
    <dgm:pt modelId="{9A0EA237-2A86-4E11-A26A-F14BC4FC35DC}" type="pres">
      <dgm:prSet presAssocID="{39173685-A885-4947-A05D-2D942F64E560}" presName="dummy4a" presStyleCnt="0"/>
      <dgm:spPr/>
      <dgm:t>
        <a:bodyPr/>
        <a:lstStyle/>
        <a:p>
          <a:endParaRPr lang="tr-TR"/>
        </a:p>
      </dgm:t>
    </dgm:pt>
    <dgm:pt modelId="{CC0CB055-76B8-4E23-B3C4-030DDC3BA891}" type="pres">
      <dgm:prSet presAssocID="{39173685-A885-4947-A05D-2D942F64E560}" presName="dummy4b" presStyleCnt="0"/>
      <dgm:spPr/>
      <dgm:t>
        <a:bodyPr/>
        <a:lstStyle/>
        <a:p>
          <a:endParaRPr lang="tr-TR"/>
        </a:p>
      </dgm:t>
    </dgm:pt>
    <dgm:pt modelId="{0D40EE3C-A9D3-415C-B376-DD2999FFBDDB}" type="pres">
      <dgm:prSet presAssocID="{39173685-A885-4947-A05D-2D942F64E560}" presName="wedge4Tx" presStyleLbl="node1" presStyleIdx="3" presStyleCnt="5">
        <dgm:presLayoutVars>
          <dgm:chMax val="0"/>
          <dgm:chPref val="0"/>
          <dgm:bulletEnabled val="1"/>
        </dgm:presLayoutVars>
      </dgm:prSet>
      <dgm:spPr/>
      <dgm:t>
        <a:bodyPr/>
        <a:lstStyle/>
        <a:p>
          <a:endParaRPr lang="tr-TR"/>
        </a:p>
      </dgm:t>
    </dgm:pt>
    <dgm:pt modelId="{AA5CE8DE-F803-499A-9327-39BDC811A9CA}" type="pres">
      <dgm:prSet presAssocID="{39173685-A885-4947-A05D-2D942F64E560}" presName="wedge5" presStyleLbl="node1" presStyleIdx="4" presStyleCnt="5" custScaleX="106853" custScaleY="110053" custLinFactNeighborY="16"/>
      <dgm:spPr/>
      <dgm:t>
        <a:bodyPr/>
        <a:lstStyle/>
        <a:p>
          <a:endParaRPr lang="tr-TR"/>
        </a:p>
      </dgm:t>
    </dgm:pt>
    <dgm:pt modelId="{79E3D2A9-9610-4EBC-8182-7A20E20FAE00}" type="pres">
      <dgm:prSet presAssocID="{39173685-A885-4947-A05D-2D942F64E560}" presName="dummy5a" presStyleCnt="0"/>
      <dgm:spPr/>
      <dgm:t>
        <a:bodyPr/>
        <a:lstStyle/>
        <a:p>
          <a:endParaRPr lang="tr-TR"/>
        </a:p>
      </dgm:t>
    </dgm:pt>
    <dgm:pt modelId="{C87ECAF5-7832-4025-A5DE-6065321F94D7}" type="pres">
      <dgm:prSet presAssocID="{39173685-A885-4947-A05D-2D942F64E560}" presName="dummy5b" presStyleCnt="0"/>
      <dgm:spPr/>
      <dgm:t>
        <a:bodyPr/>
        <a:lstStyle/>
        <a:p>
          <a:endParaRPr lang="tr-TR"/>
        </a:p>
      </dgm:t>
    </dgm:pt>
    <dgm:pt modelId="{9C6BB7F8-47FE-4012-80B5-AF397C85F524}" type="pres">
      <dgm:prSet presAssocID="{39173685-A885-4947-A05D-2D942F64E560}" presName="wedge5Tx" presStyleLbl="node1" presStyleIdx="4" presStyleCnt="5">
        <dgm:presLayoutVars>
          <dgm:chMax val="0"/>
          <dgm:chPref val="0"/>
          <dgm:bulletEnabled val="1"/>
        </dgm:presLayoutVars>
      </dgm:prSet>
      <dgm:spPr/>
      <dgm:t>
        <a:bodyPr/>
        <a:lstStyle/>
        <a:p>
          <a:endParaRPr lang="tr-TR"/>
        </a:p>
      </dgm:t>
    </dgm:pt>
    <dgm:pt modelId="{4A37B54D-B665-4B7A-B44D-31693174B4B3}" type="pres">
      <dgm:prSet presAssocID="{52428B90-B7E1-41A8-A2BE-4443FBBE146E}" presName="arrowWedge1" presStyleLbl="fgSibTrans2D1" presStyleIdx="0" presStyleCnt="5" custLinFactNeighborX="5640" custLinFactNeighborY="-4157"/>
      <dgm:spPr/>
      <dgm:t>
        <a:bodyPr/>
        <a:lstStyle/>
        <a:p>
          <a:endParaRPr lang="tr-TR"/>
        </a:p>
      </dgm:t>
    </dgm:pt>
    <dgm:pt modelId="{653A94B1-7DDF-4C0F-8106-80E396D670E1}" type="pres">
      <dgm:prSet presAssocID="{3C4FBA51-C57A-48F8-B96C-FDB3A1022AA3}" presName="arrowWedge2" presStyleLbl="fgSibTrans2D1" presStyleIdx="1" presStyleCnt="5" custLinFactNeighborX="5906" custLinFactNeighborY="1966"/>
      <dgm:spPr/>
      <dgm:t>
        <a:bodyPr/>
        <a:lstStyle/>
        <a:p>
          <a:endParaRPr lang="tr-TR"/>
        </a:p>
      </dgm:t>
    </dgm:pt>
    <dgm:pt modelId="{D1BFEE47-0E2F-4A0F-AE85-28E90D1B55B0}" type="pres">
      <dgm:prSet presAssocID="{C84D7138-30A4-4728-BA67-999944CD54F1}" presName="arrowWedge3" presStyleLbl="fgSibTrans2D1" presStyleIdx="2" presStyleCnt="5" custLinFactNeighborX="-1592" custLinFactNeighborY="5210"/>
      <dgm:spPr/>
      <dgm:t>
        <a:bodyPr/>
        <a:lstStyle/>
        <a:p>
          <a:endParaRPr lang="tr-TR"/>
        </a:p>
      </dgm:t>
    </dgm:pt>
    <dgm:pt modelId="{365BF6AA-1DDE-4507-8A31-BD1738B8D0B3}" type="pres">
      <dgm:prSet presAssocID="{E5E00ECC-9132-4ECD-9DA1-6F19CF1EE618}" presName="arrowWedge4" presStyleLbl="fgSibTrans2D1" presStyleIdx="3" presStyleCnt="5" custLinFactNeighborX="-6717" custLinFactNeighborY="2604"/>
      <dgm:spPr/>
      <dgm:t>
        <a:bodyPr/>
        <a:lstStyle/>
        <a:p>
          <a:endParaRPr lang="tr-TR"/>
        </a:p>
      </dgm:t>
    </dgm:pt>
    <dgm:pt modelId="{B7B85FC1-0ABF-4BEA-9AB2-1CF843C723E9}" type="pres">
      <dgm:prSet presAssocID="{21685D21-96D2-4B5E-B58E-C85CF69F05B1}" presName="arrowWedge5" presStyleLbl="fgSibTrans2D1" presStyleIdx="4" presStyleCnt="5" custLinFactNeighborX="-2722" custLinFactNeighborY="-4161"/>
      <dgm:spPr/>
      <dgm:t>
        <a:bodyPr/>
        <a:lstStyle/>
        <a:p>
          <a:endParaRPr lang="tr-TR"/>
        </a:p>
      </dgm:t>
    </dgm:pt>
  </dgm:ptLst>
  <dgm:cxnLst>
    <dgm:cxn modelId="{52C71C23-7DC7-42E4-AE97-19DA0DBE1FBC}" type="presOf" srcId="{438C498C-2E27-4640-BDE4-601BDEE6ADC0}" destId="{79B97019-B972-4097-A310-BE268369C906}" srcOrd="0" destOrd="0" presId="urn:microsoft.com/office/officeart/2005/8/layout/cycle8"/>
    <dgm:cxn modelId="{A0B9D6AC-DAB6-4D5E-ACC1-C1806FBDBE87}" type="presOf" srcId="{39173685-A885-4947-A05D-2D942F64E560}" destId="{E3CD03C0-9416-4CE4-AB5A-0823F627364E}" srcOrd="0" destOrd="0" presId="urn:microsoft.com/office/officeart/2005/8/layout/cycle8"/>
    <dgm:cxn modelId="{94F805D9-AE8E-4E56-9739-3D9DB17F1487}" type="presOf" srcId="{E4F038CF-2E74-4E91-82F1-F8A947904275}" destId="{AA5CE8DE-F803-499A-9327-39BDC811A9CA}" srcOrd="0" destOrd="0" presId="urn:microsoft.com/office/officeart/2005/8/layout/cycle8"/>
    <dgm:cxn modelId="{76650C75-0FCE-41C5-AF45-3E67BCD1B85E}" type="presOf" srcId="{438C498C-2E27-4640-BDE4-601BDEE6ADC0}" destId="{E5941D0B-4C16-4BCD-9AD7-470A45A97BB3}" srcOrd="1" destOrd="0" presId="urn:microsoft.com/office/officeart/2005/8/layout/cycle8"/>
    <dgm:cxn modelId="{327A0D26-61CA-4BDD-BC52-25EB1C5892FA}" type="presOf" srcId="{3B7EC95B-0342-4D5D-AAF0-14DFE8C8E606}" destId="{5D8E78C1-B523-4C7D-AEAD-72C93A6E8BF6}" srcOrd="0" destOrd="0" presId="urn:microsoft.com/office/officeart/2005/8/layout/cycle8"/>
    <dgm:cxn modelId="{A8D454D1-6787-4B21-BAA7-C7B1EBE1E4DF}" type="presOf" srcId="{13D26535-BE76-4A18-A730-F123562AE480}" destId="{8F58815D-B8BB-4007-A5C8-E5FE5971E802}" srcOrd="0" destOrd="0" presId="urn:microsoft.com/office/officeart/2005/8/layout/cycle8"/>
    <dgm:cxn modelId="{0E8830B4-1D42-41FD-8322-6E6BC57932DA}" srcId="{39173685-A885-4947-A05D-2D942F64E560}" destId="{3B7EC95B-0342-4D5D-AAF0-14DFE8C8E606}" srcOrd="1" destOrd="0" parTransId="{B70598D1-FB0F-46C1-90F8-67AB1C1C1C01}" sibTransId="{3C4FBA51-C57A-48F8-B96C-FDB3A1022AA3}"/>
    <dgm:cxn modelId="{A223F2E9-F49C-4137-B5E7-40D7453A7B13}" type="presOf" srcId="{13D26535-BE76-4A18-A730-F123562AE480}" destId="{0B989412-FB48-4440-8FE1-27D611740388}" srcOrd="1" destOrd="0" presId="urn:microsoft.com/office/officeart/2005/8/layout/cycle8"/>
    <dgm:cxn modelId="{A97A2B0C-81CA-4F69-A636-6A67319CB7BB}" type="presOf" srcId="{56EFF3EF-C99E-4618-875C-EACD70EEF4B8}" destId="{253B9FDD-733F-4C22-A783-8933B302A19C}" srcOrd="0" destOrd="0" presId="urn:microsoft.com/office/officeart/2005/8/layout/cycle8"/>
    <dgm:cxn modelId="{680C6EC8-463C-4002-8F16-48391EB859E1}" srcId="{39173685-A885-4947-A05D-2D942F64E560}" destId="{E4F038CF-2E74-4E91-82F1-F8A947904275}" srcOrd="4" destOrd="0" parTransId="{02CCED37-3639-418C-900A-38FDEDF74D9E}" sibTransId="{21685D21-96D2-4B5E-B58E-C85CF69F05B1}"/>
    <dgm:cxn modelId="{903EC413-7DB5-433D-9B8A-13A078DE993B}" srcId="{39173685-A885-4947-A05D-2D942F64E560}" destId="{13D26535-BE76-4A18-A730-F123562AE480}" srcOrd="0" destOrd="0" parTransId="{BE40F5AD-DBF9-4B59-9A29-B9DA561AEA98}" sibTransId="{52428B90-B7E1-41A8-A2BE-4443FBBE146E}"/>
    <dgm:cxn modelId="{96F43EF3-9031-4D5C-BE71-B01BCE5E5CAB}" type="presOf" srcId="{56EFF3EF-C99E-4618-875C-EACD70EEF4B8}" destId="{0D40EE3C-A9D3-415C-B376-DD2999FFBDDB}" srcOrd="1" destOrd="0" presId="urn:microsoft.com/office/officeart/2005/8/layout/cycle8"/>
    <dgm:cxn modelId="{403EA042-60F9-4605-A895-4F98020E2C52}" type="presOf" srcId="{3B7EC95B-0342-4D5D-AAF0-14DFE8C8E606}" destId="{5DB0ED83-8CB8-4F98-AD04-3451EEB4E196}" srcOrd="1" destOrd="0" presId="urn:microsoft.com/office/officeart/2005/8/layout/cycle8"/>
    <dgm:cxn modelId="{D0ACA14E-A11F-49B4-8089-6AAB7303C901}" srcId="{39173685-A885-4947-A05D-2D942F64E560}" destId="{56EFF3EF-C99E-4618-875C-EACD70EEF4B8}" srcOrd="3" destOrd="0" parTransId="{8C7B7E30-E75A-4400-BB1D-44ADBC924AFD}" sibTransId="{E5E00ECC-9132-4ECD-9DA1-6F19CF1EE618}"/>
    <dgm:cxn modelId="{0CB7A51B-2BCE-477C-AB1C-EAA545F29BAD}" srcId="{39173685-A885-4947-A05D-2D942F64E560}" destId="{438C498C-2E27-4640-BDE4-601BDEE6ADC0}" srcOrd="2" destOrd="0" parTransId="{8565F9C1-5B18-4ECC-B104-ADC3E92C9FD1}" sibTransId="{C84D7138-30A4-4728-BA67-999944CD54F1}"/>
    <dgm:cxn modelId="{80B8AD01-421B-477F-A5EB-EB7AAF90671F}" type="presOf" srcId="{E4F038CF-2E74-4E91-82F1-F8A947904275}" destId="{9C6BB7F8-47FE-4012-80B5-AF397C85F524}" srcOrd="1" destOrd="0" presId="urn:microsoft.com/office/officeart/2005/8/layout/cycle8"/>
    <dgm:cxn modelId="{57DDE6AD-D8A3-49E1-A0A7-0CD11B7FB791}" type="presParOf" srcId="{E3CD03C0-9416-4CE4-AB5A-0823F627364E}" destId="{8F58815D-B8BB-4007-A5C8-E5FE5971E802}" srcOrd="0" destOrd="0" presId="urn:microsoft.com/office/officeart/2005/8/layout/cycle8"/>
    <dgm:cxn modelId="{2CD58EBA-0BF1-4C6D-9934-F3A125E4A5C4}" type="presParOf" srcId="{E3CD03C0-9416-4CE4-AB5A-0823F627364E}" destId="{B3C5C2C4-6286-4FBB-B533-FE0D4F1965DD}" srcOrd="1" destOrd="0" presId="urn:microsoft.com/office/officeart/2005/8/layout/cycle8"/>
    <dgm:cxn modelId="{ED8FC17F-18B8-4404-8233-7449575B48FE}" type="presParOf" srcId="{E3CD03C0-9416-4CE4-AB5A-0823F627364E}" destId="{A5D1D1F8-DE68-498C-95BC-C7BBE44E5D20}" srcOrd="2" destOrd="0" presId="urn:microsoft.com/office/officeart/2005/8/layout/cycle8"/>
    <dgm:cxn modelId="{FED2C7B7-4262-4C66-811A-490BFC115132}" type="presParOf" srcId="{E3CD03C0-9416-4CE4-AB5A-0823F627364E}" destId="{0B989412-FB48-4440-8FE1-27D611740388}" srcOrd="3" destOrd="0" presId="urn:microsoft.com/office/officeart/2005/8/layout/cycle8"/>
    <dgm:cxn modelId="{8F98FABC-EA1C-402D-AB81-E5745D777AB6}" type="presParOf" srcId="{E3CD03C0-9416-4CE4-AB5A-0823F627364E}" destId="{5D8E78C1-B523-4C7D-AEAD-72C93A6E8BF6}" srcOrd="4" destOrd="0" presId="urn:microsoft.com/office/officeart/2005/8/layout/cycle8"/>
    <dgm:cxn modelId="{30EFDE7B-1931-41E6-B6CD-A0DB2CD5E9B8}" type="presParOf" srcId="{E3CD03C0-9416-4CE4-AB5A-0823F627364E}" destId="{2C0F15ED-32B5-409E-AE88-02109AF774E7}" srcOrd="5" destOrd="0" presId="urn:microsoft.com/office/officeart/2005/8/layout/cycle8"/>
    <dgm:cxn modelId="{DB76A760-CE9F-470A-9CC3-7D79BAAE350A}" type="presParOf" srcId="{E3CD03C0-9416-4CE4-AB5A-0823F627364E}" destId="{B450480E-1D6F-4B87-B535-78778B88E838}" srcOrd="6" destOrd="0" presId="urn:microsoft.com/office/officeart/2005/8/layout/cycle8"/>
    <dgm:cxn modelId="{37AFB8EB-F32B-49C7-8AEA-9B070A654381}" type="presParOf" srcId="{E3CD03C0-9416-4CE4-AB5A-0823F627364E}" destId="{5DB0ED83-8CB8-4F98-AD04-3451EEB4E196}" srcOrd="7" destOrd="0" presId="urn:microsoft.com/office/officeart/2005/8/layout/cycle8"/>
    <dgm:cxn modelId="{EFE9CA1B-1304-4F42-B6CD-6D4B5EA67A39}" type="presParOf" srcId="{E3CD03C0-9416-4CE4-AB5A-0823F627364E}" destId="{79B97019-B972-4097-A310-BE268369C906}" srcOrd="8" destOrd="0" presId="urn:microsoft.com/office/officeart/2005/8/layout/cycle8"/>
    <dgm:cxn modelId="{4554FF73-CB7B-494F-86F6-72D388833EAD}" type="presParOf" srcId="{E3CD03C0-9416-4CE4-AB5A-0823F627364E}" destId="{FF7C0394-52F2-4C64-B3F7-C3ECC014E82A}" srcOrd="9" destOrd="0" presId="urn:microsoft.com/office/officeart/2005/8/layout/cycle8"/>
    <dgm:cxn modelId="{89DF7195-1260-4C9E-BF3D-875DB692299B}" type="presParOf" srcId="{E3CD03C0-9416-4CE4-AB5A-0823F627364E}" destId="{D114AB69-D2D7-458D-87EA-4020A2646951}" srcOrd="10" destOrd="0" presId="urn:microsoft.com/office/officeart/2005/8/layout/cycle8"/>
    <dgm:cxn modelId="{B6D84BA2-2BB8-4A23-AD6E-329207903AAF}" type="presParOf" srcId="{E3CD03C0-9416-4CE4-AB5A-0823F627364E}" destId="{E5941D0B-4C16-4BCD-9AD7-470A45A97BB3}" srcOrd="11" destOrd="0" presId="urn:microsoft.com/office/officeart/2005/8/layout/cycle8"/>
    <dgm:cxn modelId="{893DD434-2012-4963-A46C-B9F08D719BDF}" type="presParOf" srcId="{E3CD03C0-9416-4CE4-AB5A-0823F627364E}" destId="{253B9FDD-733F-4C22-A783-8933B302A19C}" srcOrd="12" destOrd="0" presId="urn:microsoft.com/office/officeart/2005/8/layout/cycle8"/>
    <dgm:cxn modelId="{DE711D75-8D2B-4869-A102-27CD8BEFCA72}" type="presParOf" srcId="{E3CD03C0-9416-4CE4-AB5A-0823F627364E}" destId="{9A0EA237-2A86-4E11-A26A-F14BC4FC35DC}" srcOrd="13" destOrd="0" presId="urn:microsoft.com/office/officeart/2005/8/layout/cycle8"/>
    <dgm:cxn modelId="{ABF690DA-4BF0-480E-8062-FBB43AEF4FD2}" type="presParOf" srcId="{E3CD03C0-9416-4CE4-AB5A-0823F627364E}" destId="{CC0CB055-76B8-4E23-B3C4-030DDC3BA891}" srcOrd="14" destOrd="0" presId="urn:microsoft.com/office/officeart/2005/8/layout/cycle8"/>
    <dgm:cxn modelId="{6E87E3FD-0C26-4400-9053-8E3805865C92}" type="presParOf" srcId="{E3CD03C0-9416-4CE4-AB5A-0823F627364E}" destId="{0D40EE3C-A9D3-415C-B376-DD2999FFBDDB}" srcOrd="15" destOrd="0" presId="urn:microsoft.com/office/officeart/2005/8/layout/cycle8"/>
    <dgm:cxn modelId="{1C2C5902-65A6-46CC-867B-226CAB12F724}" type="presParOf" srcId="{E3CD03C0-9416-4CE4-AB5A-0823F627364E}" destId="{AA5CE8DE-F803-499A-9327-39BDC811A9CA}" srcOrd="16" destOrd="0" presId="urn:microsoft.com/office/officeart/2005/8/layout/cycle8"/>
    <dgm:cxn modelId="{3FD2C1CF-8FC3-465F-9572-C87F070A2A44}" type="presParOf" srcId="{E3CD03C0-9416-4CE4-AB5A-0823F627364E}" destId="{79E3D2A9-9610-4EBC-8182-7A20E20FAE00}" srcOrd="17" destOrd="0" presId="urn:microsoft.com/office/officeart/2005/8/layout/cycle8"/>
    <dgm:cxn modelId="{CBE0A53A-F756-4543-B1C0-231354A1508B}" type="presParOf" srcId="{E3CD03C0-9416-4CE4-AB5A-0823F627364E}" destId="{C87ECAF5-7832-4025-A5DE-6065321F94D7}" srcOrd="18" destOrd="0" presId="urn:microsoft.com/office/officeart/2005/8/layout/cycle8"/>
    <dgm:cxn modelId="{EB814BE5-878A-4543-8D09-73FC62853277}" type="presParOf" srcId="{E3CD03C0-9416-4CE4-AB5A-0823F627364E}" destId="{9C6BB7F8-47FE-4012-80B5-AF397C85F524}" srcOrd="19" destOrd="0" presId="urn:microsoft.com/office/officeart/2005/8/layout/cycle8"/>
    <dgm:cxn modelId="{9A48FF09-F455-499E-A265-3D418B9A6621}" type="presParOf" srcId="{E3CD03C0-9416-4CE4-AB5A-0823F627364E}" destId="{4A37B54D-B665-4B7A-B44D-31693174B4B3}" srcOrd="20" destOrd="0" presId="urn:microsoft.com/office/officeart/2005/8/layout/cycle8"/>
    <dgm:cxn modelId="{26B1E997-A501-4E83-BAD8-1403CC95F683}" type="presParOf" srcId="{E3CD03C0-9416-4CE4-AB5A-0823F627364E}" destId="{653A94B1-7DDF-4C0F-8106-80E396D670E1}" srcOrd="21" destOrd="0" presId="urn:microsoft.com/office/officeart/2005/8/layout/cycle8"/>
    <dgm:cxn modelId="{C0411B05-5202-486A-9D68-DB6EF525E929}" type="presParOf" srcId="{E3CD03C0-9416-4CE4-AB5A-0823F627364E}" destId="{D1BFEE47-0E2F-4A0F-AE85-28E90D1B55B0}" srcOrd="22" destOrd="0" presId="urn:microsoft.com/office/officeart/2005/8/layout/cycle8"/>
    <dgm:cxn modelId="{21CCD46C-DF6B-449B-957B-7FA7F4BAE54E}" type="presParOf" srcId="{E3CD03C0-9416-4CE4-AB5A-0823F627364E}" destId="{365BF6AA-1DDE-4507-8A31-BD1738B8D0B3}" srcOrd="23" destOrd="0" presId="urn:microsoft.com/office/officeart/2005/8/layout/cycle8"/>
    <dgm:cxn modelId="{4347A71E-03DE-4901-B98B-1E070CF69223}" type="presParOf" srcId="{E3CD03C0-9416-4CE4-AB5A-0823F627364E}" destId="{B7B85FC1-0ABF-4BEA-9AB2-1CF843C723E9}"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D76BAA-F98B-4763-B704-CDAC715908D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tr-TR"/>
        </a:p>
      </dgm:t>
    </dgm:pt>
    <dgm:pt modelId="{93ACCC60-F0F5-4204-B392-3FA934CCA45A}">
      <dgm:prSet phldrT="[Metin]" custT="1"/>
      <dgm:spPr>
        <a:xfrm>
          <a:off x="0" y="0"/>
          <a:ext cx="8784976" cy="5904656"/>
        </a:xfrm>
      </dgm:spPr>
      <dgm:t>
        <a:bodyPr/>
        <a:lstStyle/>
        <a:p>
          <a:r>
            <a:rPr lang="tr-TR" sz="1200" b="1" strike="noStrike" dirty="0" smtClean="0">
              <a:solidFill>
                <a:srgbClr val="FF0000"/>
              </a:solidFill>
              <a:effectLst>
                <a:outerShdw blurRad="38100" dist="38100" dir="2700000" algn="tl">
                  <a:srgbClr val="000000">
                    <a:alpha val="43137"/>
                  </a:srgbClr>
                </a:outerShdw>
              </a:effectLst>
              <a:latin typeface="+mn-lt"/>
              <a:ea typeface="+mn-ea"/>
              <a:cs typeface="+mn-cs"/>
            </a:rPr>
            <a:t>BEŞERİ KAYNAKLAR</a:t>
          </a:r>
          <a:endParaRPr lang="tr-TR" sz="1200" b="1" strike="noStrike" dirty="0">
            <a:solidFill>
              <a:srgbClr val="FF0000"/>
            </a:solidFill>
            <a:effectLst>
              <a:outerShdw blurRad="38100" dist="38100" dir="2700000" algn="tl">
                <a:srgbClr val="000000">
                  <a:alpha val="43137"/>
                </a:srgbClr>
              </a:outerShdw>
            </a:effectLst>
            <a:latin typeface="+mn-lt"/>
            <a:ea typeface="+mn-ea"/>
            <a:cs typeface="+mn-cs"/>
          </a:endParaRPr>
        </a:p>
      </dgm:t>
    </dgm:pt>
    <dgm:pt modelId="{8BC12B35-C3E0-4422-80CC-6C2565B914F1}" type="parTrans" cxnId="{4609A113-3FCF-48D6-8D33-7B60F2EB6161}">
      <dgm:prSet/>
      <dgm:spPr/>
      <dgm:t>
        <a:bodyPr/>
        <a:lstStyle/>
        <a:p>
          <a:endParaRPr lang="tr-TR" sz="1000">
            <a:solidFill>
              <a:schemeClr val="tx1"/>
            </a:solidFill>
            <a:latin typeface="+mn-lt"/>
          </a:endParaRPr>
        </a:p>
      </dgm:t>
    </dgm:pt>
    <dgm:pt modelId="{801DF913-AA6D-41AC-9F10-407B8A8BE458}" type="sibTrans" cxnId="{4609A113-3FCF-48D6-8D33-7B60F2EB6161}">
      <dgm:prSet/>
      <dgm:spPr/>
      <dgm:t>
        <a:bodyPr/>
        <a:lstStyle/>
        <a:p>
          <a:endParaRPr lang="tr-TR" sz="1000">
            <a:solidFill>
              <a:schemeClr val="tx1"/>
            </a:solidFill>
            <a:latin typeface="+mn-lt"/>
          </a:endParaRPr>
        </a:p>
      </dgm:t>
    </dgm:pt>
    <dgm:pt modelId="{B9733979-2257-4C5C-BCDD-9422EFDBAAAD}">
      <dgm:prSet phldrT="[Metin]" custT="1"/>
      <dgm:spPr>
        <a:xfrm>
          <a:off x="878497" y="1772514"/>
          <a:ext cx="7027980" cy="683086"/>
        </a:xfrm>
      </dgm:spPr>
      <dgm:t>
        <a:bodyPr/>
        <a:lstStyle/>
        <a:p>
          <a:r>
            <a:rPr lang="tr-TR" sz="1000" b="1" dirty="0" smtClean="0">
              <a:latin typeface="+mn-lt"/>
              <a:ea typeface="+mn-ea"/>
              <a:cs typeface="+mn-cs"/>
            </a:rPr>
            <a:t>PERSONELİN EĞİTİM DÜZEYİ</a:t>
          </a:r>
          <a:endParaRPr lang="tr-TR" sz="1000" b="1" dirty="0">
            <a:latin typeface="+mn-lt"/>
            <a:ea typeface="+mn-ea"/>
            <a:cs typeface="+mn-cs"/>
          </a:endParaRPr>
        </a:p>
      </dgm:t>
    </dgm:pt>
    <dgm:pt modelId="{A36941A6-423A-4BCB-98EC-F3C8D474E9E8}" type="parTrans" cxnId="{230B265A-F8CD-46AD-A45C-AFFB492FFC38}">
      <dgm:prSet/>
      <dgm:spPr/>
      <dgm:t>
        <a:bodyPr/>
        <a:lstStyle/>
        <a:p>
          <a:endParaRPr lang="tr-TR" sz="1000">
            <a:solidFill>
              <a:schemeClr val="tx1"/>
            </a:solidFill>
            <a:latin typeface="+mn-lt"/>
          </a:endParaRPr>
        </a:p>
      </dgm:t>
    </dgm:pt>
    <dgm:pt modelId="{A3D1D7B4-CCB0-400A-B7B1-DF49446BDF21}" type="sibTrans" cxnId="{230B265A-F8CD-46AD-A45C-AFFB492FFC38}">
      <dgm:prSet/>
      <dgm:spPr/>
      <dgm:t>
        <a:bodyPr/>
        <a:lstStyle/>
        <a:p>
          <a:endParaRPr lang="tr-TR" sz="1000">
            <a:solidFill>
              <a:schemeClr val="tx1"/>
            </a:solidFill>
            <a:latin typeface="+mn-lt"/>
          </a:endParaRPr>
        </a:p>
      </dgm:t>
    </dgm:pt>
    <dgm:pt modelId="{F1A20A89-F492-4B91-985B-7A028B38B781}">
      <dgm:prSet custT="1"/>
      <dgm:spPr>
        <a:xfrm>
          <a:off x="878497" y="3348866"/>
          <a:ext cx="7027980" cy="683086"/>
        </a:xfrm>
      </dgm:spPr>
      <dgm:t>
        <a:bodyPr/>
        <a:lstStyle/>
        <a:p>
          <a:r>
            <a:rPr lang="tr-TR" sz="1000" b="1" dirty="0" smtClean="0">
              <a:latin typeface="+mn-lt"/>
              <a:ea typeface="+mn-ea"/>
              <a:cs typeface="+mn-cs"/>
            </a:rPr>
            <a:t>PERSONELİN YETERLİLİĞİ</a:t>
          </a:r>
          <a:endParaRPr lang="tr-TR" sz="1000" b="1" dirty="0">
            <a:latin typeface="+mn-lt"/>
            <a:ea typeface="+mn-ea"/>
            <a:cs typeface="+mn-cs"/>
          </a:endParaRPr>
        </a:p>
      </dgm:t>
    </dgm:pt>
    <dgm:pt modelId="{A37CF415-3D66-4CCA-AB4C-ADB35396AA09}" type="parTrans" cxnId="{66815256-8C6A-4FFA-8B83-AF068F71EFA1}">
      <dgm:prSet/>
      <dgm:spPr/>
      <dgm:t>
        <a:bodyPr/>
        <a:lstStyle/>
        <a:p>
          <a:endParaRPr lang="tr-TR" sz="1000">
            <a:solidFill>
              <a:schemeClr val="tx1"/>
            </a:solidFill>
            <a:latin typeface="+mn-lt"/>
          </a:endParaRPr>
        </a:p>
      </dgm:t>
    </dgm:pt>
    <dgm:pt modelId="{1F7DA1DB-9C24-4DAB-90FD-54348C63E862}" type="sibTrans" cxnId="{66815256-8C6A-4FFA-8B83-AF068F71EFA1}">
      <dgm:prSet/>
      <dgm:spPr/>
      <dgm:t>
        <a:bodyPr/>
        <a:lstStyle/>
        <a:p>
          <a:endParaRPr lang="tr-TR" sz="1000">
            <a:solidFill>
              <a:schemeClr val="tx1"/>
            </a:solidFill>
            <a:latin typeface="+mn-lt"/>
          </a:endParaRPr>
        </a:p>
      </dgm:t>
    </dgm:pt>
    <dgm:pt modelId="{CEA42993-02A3-45DE-8EF5-29C4AE2C53FF}">
      <dgm:prSet custT="1"/>
      <dgm:spPr>
        <a:xfrm>
          <a:off x="878497" y="2560690"/>
          <a:ext cx="7027980" cy="683086"/>
        </a:xfrm>
      </dgm:spPr>
      <dgm:t>
        <a:bodyPr/>
        <a:lstStyle/>
        <a:p>
          <a:r>
            <a:rPr lang="tr-TR" sz="1000" b="1" dirty="0" smtClean="0">
              <a:latin typeface="+mn-lt"/>
              <a:ea typeface="+mn-ea"/>
              <a:cs typeface="+mn-cs"/>
            </a:rPr>
            <a:t>PERSONELİN DENEYİMİ </a:t>
          </a:r>
          <a:endParaRPr lang="tr-TR" sz="1000" b="1" dirty="0">
            <a:latin typeface="+mn-lt"/>
            <a:ea typeface="+mn-ea"/>
            <a:cs typeface="+mn-cs"/>
          </a:endParaRPr>
        </a:p>
      </dgm:t>
    </dgm:pt>
    <dgm:pt modelId="{C52E9B8A-91B8-4830-B676-B90E32253247}" type="parTrans" cxnId="{A90F7570-5B67-4A66-B161-93BDF826CA43}">
      <dgm:prSet/>
      <dgm:spPr/>
      <dgm:t>
        <a:bodyPr/>
        <a:lstStyle/>
        <a:p>
          <a:endParaRPr lang="tr-TR" sz="1000">
            <a:solidFill>
              <a:schemeClr val="tx1"/>
            </a:solidFill>
            <a:latin typeface="+mn-lt"/>
          </a:endParaRPr>
        </a:p>
      </dgm:t>
    </dgm:pt>
    <dgm:pt modelId="{086EB8A9-AFFF-4B0B-87D9-D75E74ABD77E}" type="sibTrans" cxnId="{A90F7570-5B67-4A66-B161-93BDF826CA43}">
      <dgm:prSet/>
      <dgm:spPr/>
      <dgm:t>
        <a:bodyPr/>
        <a:lstStyle/>
        <a:p>
          <a:endParaRPr lang="tr-TR" sz="1000">
            <a:solidFill>
              <a:schemeClr val="tx1"/>
            </a:solidFill>
            <a:latin typeface="+mn-lt"/>
          </a:endParaRPr>
        </a:p>
      </dgm:t>
    </dgm:pt>
    <dgm:pt modelId="{15CFC5B6-94C7-44AC-BC58-CBBA99B3CC36}">
      <dgm:prSet custT="1"/>
      <dgm:spPr>
        <a:xfrm>
          <a:off x="878497" y="4137043"/>
          <a:ext cx="7027980" cy="683086"/>
        </a:xfrm>
      </dgm:spPr>
      <dgm:t>
        <a:bodyPr/>
        <a:lstStyle/>
        <a:p>
          <a:r>
            <a:rPr lang="tr-TR" sz="1000" b="1" dirty="0" smtClean="0">
              <a:latin typeface="+mn-lt"/>
              <a:ea typeface="+mn-ea"/>
              <a:cs typeface="+mn-cs"/>
            </a:rPr>
            <a:t>PERSONELİN MOTİVASYON DÜZEYİ</a:t>
          </a:r>
          <a:endParaRPr lang="tr-TR" sz="1000" b="1" dirty="0">
            <a:latin typeface="+mn-lt"/>
            <a:ea typeface="+mn-ea"/>
            <a:cs typeface="+mn-cs"/>
          </a:endParaRPr>
        </a:p>
      </dgm:t>
    </dgm:pt>
    <dgm:pt modelId="{9BFD6D0F-6A79-474B-BF48-360E0AC48280}" type="parTrans" cxnId="{450DE9B0-A39B-497B-BEC2-51E115364311}">
      <dgm:prSet/>
      <dgm:spPr/>
      <dgm:t>
        <a:bodyPr/>
        <a:lstStyle/>
        <a:p>
          <a:endParaRPr lang="tr-TR" sz="1000">
            <a:latin typeface="+mn-lt"/>
          </a:endParaRPr>
        </a:p>
      </dgm:t>
    </dgm:pt>
    <dgm:pt modelId="{B3A14354-E924-4099-AB2A-791F206FA333}" type="sibTrans" cxnId="{450DE9B0-A39B-497B-BEC2-51E115364311}">
      <dgm:prSet/>
      <dgm:spPr/>
      <dgm:t>
        <a:bodyPr/>
        <a:lstStyle/>
        <a:p>
          <a:endParaRPr lang="tr-TR" sz="1000">
            <a:latin typeface="+mn-lt"/>
          </a:endParaRPr>
        </a:p>
      </dgm:t>
    </dgm:pt>
    <dgm:pt modelId="{D45CDB83-75DD-435E-9F18-E6D4A1017C85}">
      <dgm:prSet custT="1"/>
      <dgm:spPr>
        <a:xfrm>
          <a:off x="878497" y="4925219"/>
          <a:ext cx="7027980" cy="683086"/>
        </a:xfrm>
      </dgm:spPr>
      <dgm:t>
        <a:bodyPr/>
        <a:lstStyle/>
        <a:p>
          <a:r>
            <a:rPr lang="tr-TR" sz="1000" b="1" dirty="0" smtClean="0">
              <a:latin typeface="+mn-lt"/>
              <a:ea typeface="+mn-ea"/>
              <a:cs typeface="+mn-cs"/>
            </a:rPr>
            <a:t>PERSONELİN SAYISI VE DAĞILIMI</a:t>
          </a:r>
          <a:endParaRPr lang="tr-TR" sz="1000" b="1" dirty="0">
            <a:latin typeface="+mn-lt"/>
            <a:ea typeface="+mn-ea"/>
            <a:cs typeface="+mn-cs"/>
          </a:endParaRPr>
        </a:p>
      </dgm:t>
    </dgm:pt>
    <dgm:pt modelId="{133F6711-BC87-417F-A85D-A9F1F9AF1ABD}" type="parTrans" cxnId="{D18D7C78-813D-4777-9DCC-493A2FB16C66}">
      <dgm:prSet/>
      <dgm:spPr/>
      <dgm:t>
        <a:bodyPr/>
        <a:lstStyle/>
        <a:p>
          <a:endParaRPr lang="tr-TR" sz="1000">
            <a:latin typeface="+mn-lt"/>
          </a:endParaRPr>
        </a:p>
      </dgm:t>
    </dgm:pt>
    <dgm:pt modelId="{562870B3-2777-40C6-94EC-DF550CB0C07B}" type="sibTrans" cxnId="{D18D7C78-813D-4777-9DCC-493A2FB16C66}">
      <dgm:prSet/>
      <dgm:spPr/>
      <dgm:t>
        <a:bodyPr/>
        <a:lstStyle/>
        <a:p>
          <a:endParaRPr lang="tr-TR" sz="1000">
            <a:latin typeface="+mn-lt"/>
          </a:endParaRPr>
        </a:p>
      </dgm:t>
    </dgm:pt>
    <dgm:pt modelId="{914291F1-9029-4C30-A946-379555EEDE80}" type="pres">
      <dgm:prSet presAssocID="{87D76BAA-F98B-4763-B704-CDAC715908D0}" presName="theList" presStyleCnt="0">
        <dgm:presLayoutVars>
          <dgm:dir/>
          <dgm:animLvl val="lvl"/>
          <dgm:resizeHandles val="exact"/>
        </dgm:presLayoutVars>
      </dgm:prSet>
      <dgm:spPr/>
      <dgm:t>
        <a:bodyPr/>
        <a:lstStyle/>
        <a:p>
          <a:endParaRPr lang="tr-TR"/>
        </a:p>
      </dgm:t>
    </dgm:pt>
    <dgm:pt modelId="{B3327A9F-5691-4426-A4D8-5A5F3DC6F6C9}" type="pres">
      <dgm:prSet presAssocID="{93ACCC60-F0F5-4204-B392-3FA934CCA45A}" presName="compNode" presStyleCnt="0"/>
      <dgm:spPr/>
      <dgm:t>
        <a:bodyPr/>
        <a:lstStyle/>
        <a:p>
          <a:endParaRPr lang="tr-TR"/>
        </a:p>
      </dgm:t>
    </dgm:pt>
    <dgm:pt modelId="{380F8E0A-A64E-4254-9AA4-D6639737CCCA}" type="pres">
      <dgm:prSet presAssocID="{93ACCC60-F0F5-4204-B392-3FA934CCA45A}" presName="aNode" presStyleLbl="bgShp" presStyleIdx="0" presStyleCnt="1" custScaleX="90000" custScaleY="80000" custLinFactNeighborX="9" custLinFactNeighborY="3493"/>
      <dgm:spPr>
        <a:prstGeom prst="roundRect">
          <a:avLst>
            <a:gd name="adj" fmla="val 10000"/>
          </a:avLst>
        </a:prstGeom>
      </dgm:spPr>
      <dgm:t>
        <a:bodyPr/>
        <a:lstStyle/>
        <a:p>
          <a:endParaRPr lang="tr-TR"/>
        </a:p>
      </dgm:t>
    </dgm:pt>
    <dgm:pt modelId="{B97FE149-100A-48DF-B9B3-42FEB56DF1D8}" type="pres">
      <dgm:prSet presAssocID="{93ACCC60-F0F5-4204-B392-3FA934CCA45A}" presName="textNode" presStyleLbl="bgShp" presStyleIdx="0" presStyleCnt="1"/>
      <dgm:spPr/>
      <dgm:t>
        <a:bodyPr/>
        <a:lstStyle/>
        <a:p>
          <a:endParaRPr lang="tr-TR"/>
        </a:p>
      </dgm:t>
    </dgm:pt>
    <dgm:pt modelId="{75A8BBCF-C90C-42CF-968A-88FB8E5A01FF}" type="pres">
      <dgm:prSet presAssocID="{93ACCC60-F0F5-4204-B392-3FA934CCA45A}" presName="compChildNode" presStyleCnt="0"/>
      <dgm:spPr/>
      <dgm:t>
        <a:bodyPr/>
        <a:lstStyle/>
        <a:p>
          <a:endParaRPr lang="tr-TR"/>
        </a:p>
      </dgm:t>
    </dgm:pt>
    <dgm:pt modelId="{8C9FF6EC-BD7B-4F56-9301-5EA50EF402DC}" type="pres">
      <dgm:prSet presAssocID="{93ACCC60-F0F5-4204-B392-3FA934CCA45A}" presName="theInnerList" presStyleCnt="0"/>
      <dgm:spPr/>
      <dgm:t>
        <a:bodyPr/>
        <a:lstStyle/>
        <a:p>
          <a:endParaRPr lang="tr-TR"/>
        </a:p>
      </dgm:t>
    </dgm:pt>
    <dgm:pt modelId="{4817F997-563B-4940-99E7-61BE41D0C429}" type="pres">
      <dgm:prSet presAssocID="{B9733979-2257-4C5C-BCDD-9422EFDBAAAD}" presName="childNode" presStyleLbl="node1" presStyleIdx="0" presStyleCnt="5">
        <dgm:presLayoutVars>
          <dgm:bulletEnabled val="1"/>
        </dgm:presLayoutVars>
      </dgm:prSet>
      <dgm:spPr>
        <a:prstGeom prst="roundRect">
          <a:avLst>
            <a:gd name="adj" fmla="val 10000"/>
          </a:avLst>
        </a:prstGeom>
      </dgm:spPr>
      <dgm:t>
        <a:bodyPr/>
        <a:lstStyle/>
        <a:p>
          <a:endParaRPr lang="tr-TR"/>
        </a:p>
      </dgm:t>
    </dgm:pt>
    <dgm:pt modelId="{5CB342E1-6645-47EF-9F61-33B9F6863AD8}" type="pres">
      <dgm:prSet presAssocID="{B9733979-2257-4C5C-BCDD-9422EFDBAAAD}" presName="aSpace2" presStyleCnt="0"/>
      <dgm:spPr/>
      <dgm:t>
        <a:bodyPr/>
        <a:lstStyle/>
        <a:p>
          <a:endParaRPr lang="tr-TR"/>
        </a:p>
      </dgm:t>
    </dgm:pt>
    <dgm:pt modelId="{A02FA00D-3FEA-40EA-9863-DD33674A8FEB}" type="pres">
      <dgm:prSet presAssocID="{CEA42993-02A3-45DE-8EF5-29C4AE2C53FF}" presName="childNode" presStyleLbl="node1" presStyleIdx="1" presStyleCnt="5">
        <dgm:presLayoutVars>
          <dgm:bulletEnabled val="1"/>
        </dgm:presLayoutVars>
      </dgm:prSet>
      <dgm:spPr>
        <a:prstGeom prst="roundRect">
          <a:avLst>
            <a:gd name="adj" fmla="val 10000"/>
          </a:avLst>
        </a:prstGeom>
      </dgm:spPr>
      <dgm:t>
        <a:bodyPr/>
        <a:lstStyle/>
        <a:p>
          <a:endParaRPr lang="tr-TR"/>
        </a:p>
      </dgm:t>
    </dgm:pt>
    <dgm:pt modelId="{5DA07833-6573-4193-96D0-3426ABC95233}" type="pres">
      <dgm:prSet presAssocID="{CEA42993-02A3-45DE-8EF5-29C4AE2C53FF}" presName="aSpace2" presStyleCnt="0"/>
      <dgm:spPr/>
      <dgm:t>
        <a:bodyPr/>
        <a:lstStyle/>
        <a:p>
          <a:endParaRPr lang="tr-TR"/>
        </a:p>
      </dgm:t>
    </dgm:pt>
    <dgm:pt modelId="{6BE66B9E-6D73-4E09-ABBA-E4020276E764}" type="pres">
      <dgm:prSet presAssocID="{F1A20A89-F492-4B91-985B-7A028B38B781}" presName="childNode" presStyleLbl="node1" presStyleIdx="2" presStyleCnt="5">
        <dgm:presLayoutVars>
          <dgm:bulletEnabled val="1"/>
        </dgm:presLayoutVars>
      </dgm:prSet>
      <dgm:spPr>
        <a:prstGeom prst="roundRect">
          <a:avLst>
            <a:gd name="adj" fmla="val 10000"/>
          </a:avLst>
        </a:prstGeom>
      </dgm:spPr>
      <dgm:t>
        <a:bodyPr/>
        <a:lstStyle/>
        <a:p>
          <a:endParaRPr lang="tr-TR"/>
        </a:p>
      </dgm:t>
    </dgm:pt>
    <dgm:pt modelId="{267BBC44-8AFB-4675-BB94-DF4A886A7C52}" type="pres">
      <dgm:prSet presAssocID="{F1A20A89-F492-4B91-985B-7A028B38B781}" presName="aSpace2" presStyleCnt="0"/>
      <dgm:spPr/>
      <dgm:t>
        <a:bodyPr/>
        <a:lstStyle/>
        <a:p>
          <a:endParaRPr lang="tr-TR"/>
        </a:p>
      </dgm:t>
    </dgm:pt>
    <dgm:pt modelId="{C3B25679-CFBE-4D97-83E6-ECDBC00ED5F2}" type="pres">
      <dgm:prSet presAssocID="{15CFC5B6-94C7-44AC-BC58-CBBA99B3CC36}" presName="childNode" presStyleLbl="node1" presStyleIdx="3" presStyleCnt="5">
        <dgm:presLayoutVars>
          <dgm:bulletEnabled val="1"/>
        </dgm:presLayoutVars>
      </dgm:prSet>
      <dgm:spPr>
        <a:prstGeom prst="roundRect">
          <a:avLst>
            <a:gd name="adj" fmla="val 10000"/>
          </a:avLst>
        </a:prstGeom>
      </dgm:spPr>
      <dgm:t>
        <a:bodyPr/>
        <a:lstStyle/>
        <a:p>
          <a:endParaRPr lang="tr-TR"/>
        </a:p>
      </dgm:t>
    </dgm:pt>
    <dgm:pt modelId="{2F9FB7A7-CE06-434E-BF54-A48865353A21}" type="pres">
      <dgm:prSet presAssocID="{15CFC5B6-94C7-44AC-BC58-CBBA99B3CC36}" presName="aSpace2" presStyleCnt="0"/>
      <dgm:spPr/>
      <dgm:t>
        <a:bodyPr/>
        <a:lstStyle/>
        <a:p>
          <a:endParaRPr lang="tr-TR"/>
        </a:p>
      </dgm:t>
    </dgm:pt>
    <dgm:pt modelId="{6C8D0D92-489F-4A2E-AD4F-CF353D1DD31F}" type="pres">
      <dgm:prSet presAssocID="{D45CDB83-75DD-435E-9F18-E6D4A1017C85}" presName="childNode" presStyleLbl="node1" presStyleIdx="4" presStyleCnt="5">
        <dgm:presLayoutVars>
          <dgm:bulletEnabled val="1"/>
        </dgm:presLayoutVars>
      </dgm:prSet>
      <dgm:spPr>
        <a:prstGeom prst="roundRect">
          <a:avLst>
            <a:gd name="adj" fmla="val 10000"/>
          </a:avLst>
        </a:prstGeom>
      </dgm:spPr>
      <dgm:t>
        <a:bodyPr/>
        <a:lstStyle/>
        <a:p>
          <a:endParaRPr lang="tr-TR"/>
        </a:p>
      </dgm:t>
    </dgm:pt>
  </dgm:ptLst>
  <dgm:cxnLst>
    <dgm:cxn modelId="{36E38F77-0495-4DBF-B5D1-E6A9C46C5C1F}" type="presOf" srcId="{87D76BAA-F98B-4763-B704-CDAC715908D0}" destId="{914291F1-9029-4C30-A946-379555EEDE80}" srcOrd="0" destOrd="0" presId="urn:microsoft.com/office/officeart/2005/8/layout/lProcess2"/>
    <dgm:cxn modelId="{450DE9B0-A39B-497B-BEC2-51E115364311}" srcId="{93ACCC60-F0F5-4204-B392-3FA934CCA45A}" destId="{15CFC5B6-94C7-44AC-BC58-CBBA99B3CC36}" srcOrd="3" destOrd="0" parTransId="{9BFD6D0F-6A79-474B-BF48-360E0AC48280}" sibTransId="{B3A14354-E924-4099-AB2A-791F206FA333}"/>
    <dgm:cxn modelId="{5D2F73F5-BAC2-447D-8EC9-4929E30FEC2A}" type="presOf" srcId="{93ACCC60-F0F5-4204-B392-3FA934CCA45A}" destId="{B97FE149-100A-48DF-B9B3-42FEB56DF1D8}" srcOrd="1" destOrd="0" presId="urn:microsoft.com/office/officeart/2005/8/layout/lProcess2"/>
    <dgm:cxn modelId="{230B265A-F8CD-46AD-A45C-AFFB492FFC38}" srcId="{93ACCC60-F0F5-4204-B392-3FA934CCA45A}" destId="{B9733979-2257-4C5C-BCDD-9422EFDBAAAD}" srcOrd="0" destOrd="0" parTransId="{A36941A6-423A-4BCB-98EC-F3C8D474E9E8}" sibTransId="{A3D1D7B4-CCB0-400A-B7B1-DF49446BDF21}"/>
    <dgm:cxn modelId="{A90F7570-5B67-4A66-B161-93BDF826CA43}" srcId="{93ACCC60-F0F5-4204-B392-3FA934CCA45A}" destId="{CEA42993-02A3-45DE-8EF5-29C4AE2C53FF}" srcOrd="1" destOrd="0" parTransId="{C52E9B8A-91B8-4830-B676-B90E32253247}" sibTransId="{086EB8A9-AFFF-4B0B-87D9-D75E74ABD77E}"/>
    <dgm:cxn modelId="{96657A2C-B26B-4228-8F3C-27183FD73EAB}" type="presOf" srcId="{93ACCC60-F0F5-4204-B392-3FA934CCA45A}" destId="{380F8E0A-A64E-4254-9AA4-D6639737CCCA}" srcOrd="0" destOrd="0" presId="urn:microsoft.com/office/officeart/2005/8/layout/lProcess2"/>
    <dgm:cxn modelId="{4609A113-3FCF-48D6-8D33-7B60F2EB6161}" srcId="{87D76BAA-F98B-4763-B704-CDAC715908D0}" destId="{93ACCC60-F0F5-4204-B392-3FA934CCA45A}" srcOrd="0" destOrd="0" parTransId="{8BC12B35-C3E0-4422-80CC-6C2565B914F1}" sibTransId="{801DF913-AA6D-41AC-9F10-407B8A8BE458}"/>
    <dgm:cxn modelId="{89AE68FF-7A5E-47C9-B56E-4BF6A2477F9E}" type="presOf" srcId="{F1A20A89-F492-4B91-985B-7A028B38B781}" destId="{6BE66B9E-6D73-4E09-ABBA-E4020276E764}" srcOrd="0" destOrd="0" presId="urn:microsoft.com/office/officeart/2005/8/layout/lProcess2"/>
    <dgm:cxn modelId="{C1E5F0A4-3A8C-4FD7-951B-9ECC814CC1DB}" type="presOf" srcId="{B9733979-2257-4C5C-BCDD-9422EFDBAAAD}" destId="{4817F997-563B-4940-99E7-61BE41D0C429}" srcOrd="0" destOrd="0" presId="urn:microsoft.com/office/officeart/2005/8/layout/lProcess2"/>
    <dgm:cxn modelId="{66815256-8C6A-4FFA-8B83-AF068F71EFA1}" srcId="{93ACCC60-F0F5-4204-B392-3FA934CCA45A}" destId="{F1A20A89-F492-4B91-985B-7A028B38B781}" srcOrd="2" destOrd="0" parTransId="{A37CF415-3D66-4CCA-AB4C-ADB35396AA09}" sibTransId="{1F7DA1DB-9C24-4DAB-90FD-54348C63E862}"/>
    <dgm:cxn modelId="{D639A25C-2194-40B3-B2BB-9BF3EB9A8740}" type="presOf" srcId="{D45CDB83-75DD-435E-9F18-E6D4A1017C85}" destId="{6C8D0D92-489F-4A2E-AD4F-CF353D1DD31F}" srcOrd="0" destOrd="0" presId="urn:microsoft.com/office/officeart/2005/8/layout/lProcess2"/>
    <dgm:cxn modelId="{08E8585F-BFD2-4984-8702-2533F7A852AD}" type="presOf" srcId="{15CFC5B6-94C7-44AC-BC58-CBBA99B3CC36}" destId="{C3B25679-CFBE-4D97-83E6-ECDBC00ED5F2}" srcOrd="0" destOrd="0" presId="urn:microsoft.com/office/officeart/2005/8/layout/lProcess2"/>
    <dgm:cxn modelId="{078C48AB-D87D-4B6E-AF4A-8D8BB20ECAAD}" type="presOf" srcId="{CEA42993-02A3-45DE-8EF5-29C4AE2C53FF}" destId="{A02FA00D-3FEA-40EA-9863-DD33674A8FEB}" srcOrd="0" destOrd="0" presId="urn:microsoft.com/office/officeart/2005/8/layout/lProcess2"/>
    <dgm:cxn modelId="{D18D7C78-813D-4777-9DCC-493A2FB16C66}" srcId="{93ACCC60-F0F5-4204-B392-3FA934CCA45A}" destId="{D45CDB83-75DD-435E-9F18-E6D4A1017C85}" srcOrd="4" destOrd="0" parTransId="{133F6711-BC87-417F-A85D-A9F1F9AF1ABD}" sibTransId="{562870B3-2777-40C6-94EC-DF550CB0C07B}"/>
    <dgm:cxn modelId="{D016A796-9797-4453-9993-B347D44A8667}" type="presParOf" srcId="{914291F1-9029-4C30-A946-379555EEDE80}" destId="{B3327A9F-5691-4426-A4D8-5A5F3DC6F6C9}" srcOrd="0" destOrd="0" presId="urn:microsoft.com/office/officeart/2005/8/layout/lProcess2"/>
    <dgm:cxn modelId="{8F3C9073-E47A-4779-9D77-2D913EB7CED1}" type="presParOf" srcId="{B3327A9F-5691-4426-A4D8-5A5F3DC6F6C9}" destId="{380F8E0A-A64E-4254-9AA4-D6639737CCCA}" srcOrd="0" destOrd="0" presId="urn:microsoft.com/office/officeart/2005/8/layout/lProcess2"/>
    <dgm:cxn modelId="{23E0F93B-6C5C-4B27-91EF-2702F8633E9F}" type="presParOf" srcId="{B3327A9F-5691-4426-A4D8-5A5F3DC6F6C9}" destId="{B97FE149-100A-48DF-B9B3-42FEB56DF1D8}" srcOrd="1" destOrd="0" presId="urn:microsoft.com/office/officeart/2005/8/layout/lProcess2"/>
    <dgm:cxn modelId="{FF62AA05-B937-49D7-A5F7-310CCC052084}" type="presParOf" srcId="{B3327A9F-5691-4426-A4D8-5A5F3DC6F6C9}" destId="{75A8BBCF-C90C-42CF-968A-88FB8E5A01FF}" srcOrd="2" destOrd="0" presId="urn:microsoft.com/office/officeart/2005/8/layout/lProcess2"/>
    <dgm:cxn modelId="{DE1709BA-ED63-4C27-B3E9-2CF0B7E46DE5}" type="presParOf" srcId="{75A8BBCF-C90C-42CF-968A-88FB8E5A01FF}" destId="{8C9FF6EC-BD7B-4F56-9301-5EA50EF402DC}" srcOrd="0" destOrd="0" presId="urn:microsoft.com/office/officeart/2005/8/layout/lProcess2"/>
    <dgm:cxn modelId="{63EBB76C-A4F6-4C82-94CC-00736ADA5406}" type="presParOf" srcId="{8C9FF6EC-BD7B-4F56-9301-5EA50EF402DC}" destId="{4817F997-563B-4940-99E7-61BE41D0C429}" srcOrd="0" destOrd="0" presId="urn:microsoft.com/office/officeart/2005/8/layout/lProcess2"/>
    <dgm:cxn modelId="{99973ABB-9320-4A87-A558-984CCC5BAE17}" type="presParOf" srcId="{8C9FF6EC-BD7B-4F56-9301-5EA50EF402DC}" destId="{5CB342E1-6645-47EF-9F61-33B9F6863AD8}" srcOrd="1" destOrd="0" presId="urn:microsoft.com/office/officeart/2005/8/layout/lProcess2"/>
    <dgm:cxn modelId="{0B1A30EE-D867-4700-BFA3-7EB06C15A2A2}" type="presParOf" srcId="{8C9FF6EC-BD7B-4F56-9301-5EA50EF402DC}" destId="{A02FA00D-3FEA-40EA-9863-DD33674A8FEB}" srcOrd="2" destOrd="0" presId="urn:microsoft.com/office/officeart/2005/8/layout/lProcess2"/>
    <dgm:cxn modelId="{A77E44B9-C218-4FB7-9A2B-3DC4926735CF}" type="presParOf" srcId="{8C9FF6EC-BD7B-4F56-9301-5EA50EF402DC}" destId="{5DA07833-6573-4193-96D0-3426ABC95233}" srcOrd="3" destOrd="0" presId="urn:microsoft.com/office/officeart/2005/8/layout/lProcess2"/>
    <dgm:cxn modelId="{2CCA5274-9095-4969-A30B-F74FC8CFC399}" type="presParOf" srcId="{8C9FF6EC-BD7B-4F56-9301-5EA50EF402DC}" destId="{6BE66B9E-6D73-4E09-ABBA-E4020276E764}" srcOrd="4" destOrd="0" presId="urn:microsoft.com/office/officeart/2005/8/layout/lProcess2"/>
    <dgm:cxn modelId="{FDF22967-DDE1-49C8-919B-0C90F03B9E10}" type="presParOf" srcId="{8C9FF6EC-BD7B-4F56-9301-5EA50EF402DC}" destId="{267BBC44-8AFB-4675-BB94-DF4A886A7C52}" srcOrd="5" destOrd="0" presId="urn:microsoft.com/office/officeart/2005/8/layout/lProcess2"/>
    <dgm:cxn modelId="{241B130E-0889-45DD-A293-CE38BCA04236}" type="presParOf" srcId="{8C9FF6EC-BD7B-4F56-9301-5EA50EF402DC}" destId="{C3B25679-CFBE-4D97-83E6-ECDBC00ED5F2}" srcOrd="6" destOrd="0" presId="urn:microsoft.com/office/officeart/2005/8/layout/lProcess2"/>
    <dgm:cxn modelId="{694AEE30-D275-48A4-A0A0-41C377BA5936}" type="presParOf" srcId="{8C9FF6EC-BD7B-4F56-9301-5EA50EF402DC}" destId="{2F9FB7A7-CE06-434E-BF54-A48865353A21}" srcOrd="7" destOrd="0" presId="urn:microsoft.com/office/officeart/2005/8/layout/lProcess2"/>
    <dgm:cxn modelId="{493C6802-585F-400C-AF26-C13CD271129E}" type="presParOf" srcId="{8C9FF6EC-BD7B-4F56-9301-5EA50EF402DC}" destId="{6C8D0D92-489F-4A2E-AD4F-CF353D1DD31F}" srcOrd="8" destOrd="0" presId="urn:microsoft.com/office/officeart/2005/8/layout/l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76BAA-F98B-4763-B704-CDAC715908D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tr-TR"/>
        </a:p>
      </dgm:t>
    </dgm:pt>
    <dgm:pt modelId="{7A99D0F9-96D0-4F25-89E2-E942E135AC3B}">
      <dgm:prSet phldrT="[Metin]" custT="1"/>
      <dgm:spPr/>
      <dgm:t>
        <a:bodyPr/>
        <a:lstStyle/>
        <a:p>
          <a:r>
            <a:rPr lang="tr-TR" sz="1000" b="1" dirty="0" smtClean="0"/>
            <a:t>KURULUŞUN ÖRGÜT YAPISI</a:t>
          </a:r>
          <a:endParaRPr lang="tr-TR" sz="1000" b="1" dirty="0"/>
        </a:p>
      </dgm:t>
    </dgm:pt>
    <dgm:pt modelId="{0FDBC8D8-46D6-4D8B-AC27-14E5C61C1407}" type="parTrans" cxnId="{8DF1BCF4-AC3D-4936-A986-3DD472A4E207}">
      <dgm:prSet/>
      <dgm:spPr/>
      <dgm:t>
        <a:bodyPr/>
        <a:lstStyle/>
        <a:p>
          <a:endParaRPr lang="tr-TR" sz="1000">
            <a:solidFill>
              <a:schemeClr val="tx1"/>
            </a:solidFill>
          </a:endParaRPr>
        </a:p>
      </dgm:t>
    </dgm:pt>
    <dgm:pt modelId="{B0054492-E4DA-4231-B1A0-F7360B08CEDA}" type="sibTrans" cxnId="{8DF1BCF4-AC3D-4936-A986-3DD472A4E207}">
      <dgm:prSet/>
      <dgm:spPr/>
      <dgm:t>
        <a:bodyPr/>
        <a:lstStyle/>
        <a:p>
          <a:endParaRPr lang="tr-TR" sz="1000">
            <a:solidFill>
              <a:schemeClr val="tx1"/>
            </a:solidFill>
          </a:endParaRPr>
        </a:p>
      </dgm:t>
    </dgm:pt>
    <dgm:pt modelId="{D13B0A52-4609-4CD6-94C7-C23EE71F26A5}">
      <dgm:prSet custT="1"/>
      <dgm:spPr/>
      <dgm:t>
        <a:bodyPr/>
        <a:lstStyle/>
        <a:p>
          <a:r>
            <a:rPr lang="tr-TR" sz="1000" b="1" dirty="0" smtClean="0"/>
            <a:t>GÖREV TANIMLARI</a:t>
          </a:r>
          <a:endParaRPr lang="tr-TR" sz="1000" b="1" dirty="0"/>
        </a:p>
      </dgm:t>
    </dgm:pt>
    <dgm:pt modelId="{89C890E1-3E7D-4502-9F0E-135660CC3D35}" type="parTrans" cxnId="{7D8BBAA0-6AD0-4918-89F2-D522BDB65476}">
      <dgm:prSet/>
      <dgm:spPr/>
      <dgm:t>
        <a:bodyPr/>
        <a:lstStyle/>
        <a:p>
          <a:endParaRPr lang="tr-TR" sz="1000">
            <a:solidFill>
              <a:schemeClr val="tx1"/>
            </a:solidFill>
          </a:endParaRPr>
        </a:p>
      </dgm:t>
    </dgm:pt>
    <dgm:pt modelId="{68ADBA06-1D4D-40AE-A656-3C06820A884D}" type="sibTrans" cxnId="{7D8BBAA0-6AD0-4918-89F2-D522BDB65476}">
      <dgm:prSet/>
      <dgm:spPr/>
      <dgm:t>
        <a:bodyPr/>
        <a:lstStyle/>
        <a:p>
          <a:endParaRPr lang="tr-TR" sz="1000">
            <a:solidFill>
              <a:schemeClr val="tx1"/>
            </a:solidFill>
          </a:endParaRPr>
        </a:p>
      </dgm:t>
    </dgm:pt>
    <dgm:pt modelId="{E3E44B0D-9DCF-4609-9031-5D83D629DF6E}">
      <dgm:prSet custT="1"/>
      <dgm:spPr/>
      <dgm:t>
        <a:bodyPr/>
        <a:lstStyle/>
        <a:p>
          <a:r>
            <a:rPr lang="tr-TR" sz="1000" b="1" dirty="0" smtClean="0"/>
            <a:t>BENZER GÖREVLERDE YETKİ ÇATIŞMASI</a:t>
          </a:r>
          <a:endParaRPr lang="tr-TR" sz="1000" b="1" dirty="0"/>
        </a:p>
      </dgm:t>
    </dgm:pt>
    <dgm:pt modelId="{B31C147C-D552-4E76-BD96-91EE8BBB4691}" type="parTrans" cxnId="{AA6355A5-0B68-4228-B822-6E17CB2C36F2}">
      <dgm:prSet/>
      <dgm:spPr/>
      <dgm:t>
        <a:bodyPr/>
        <a:lstStyle/>
        <a:p>
          <a:endParaRPr lang="tr-TR" sz="1000">
            <a:solidFill>
              <a:schemeClr val="tx1"/>
            </a:solidFill>
          </a:endParaRPr>
        </a:p>
      </dgm:t>
    </dgm:pt>
    <dgm:pt modelId="{83DA63C4-593B-4503-A415-E821EE7ACE7D}" type="sibTrans" cxnId="{AA6355A5-0B68-4228-B822-6E17CB2C36F2}">
      <dgm:prSet/>
      <dgm:spPr/>
      <dgm:t>
        <a:bodyPr/>
        <a:lstStyle/>
        <a:p>
          <a:endParaRPr lang="tr-TR" sz="1000">
            <a:solidFill>
              <a:schemeClr val="tx1"/>
            </a:solidFill>
          </a:endParaRPr>
        </a:p>
      </dgm:t>
    </dgm:pt>
    <dgm:pt modelId="{E4E95891-D021-4CE8-A9E1-8E2ACC4D4380}">
      <dgm:prSet phldrT="[Metin]" custT="1"/>
      <dgm:spPr/>
      <dgm:t>
        <a:bodyPr/>
        <a:lstStyle/>
        <a:p>
          <a:r>
            <a:rPr lang="tr-TR" sz="1200" b="1" dirty="0" smtClean="0">
              <a:solidFill>
                <a:srgbClr val="FF0000"/>
              </a:solidFill>
              <a:effectLst>
                <a:outerShdw blurRad="38100" dist="38100" dir="2700000" algn="tl">
                  <a:srgbClr val="000000">
                    <a:alpha val="43137"/>
                  </a:srgbClr>
                </a:outerShdw>
              </a:effectLst>
            </a:rPr>
            <a:t>KURUMSAL</a:t>
          </a:r>
          <a:r>
            <a:rPr lang="tr-TR" sz="1200" b="1" baseline="0" dirty="0" smtClean="0">
              <a:solidFill>
                <a:srgbClr val="FF0000"/>
              </a:solidFill>
              <a:effectLst>
                <a:outerShdw blurRad="38100" dist="38100" dir="2700000" algn="tl">
                  <a:srgbClr val="000000">
                    <a:alpha val="43137"/>
                  </a:srgbClr>
                </a:outerShdw>
              </a:effectLst>
            </a:rPr>
            <a:t> YAPI</a:t>
          </a:r>
          <a:endParaRPr lang="tr-TR" sz="1200" b="1" dirty="0">
            <a:solidFill>
              <a:srgbClr val="FF0000"/>
            </a:solidFill>
            <a:effectLst>
              <a:outerShdw blurRad="38100" dist="38100" dir="2700000" algn="tl">
                <a:srgbClr val="000000">
                  <a:alpha val="43137"/>
                </a:srgbClr>
              </a:outerShdw>
            </a:effectLst>
          </a:endParaRPr>
        </a:p>
      </dgm:t>
    </dgm:pt>
    <dgm:pt modelId="{4CFE81B7-55B2-4477-8530-BECEDFAE981A}" type="sibTrans" cxnId="{24FB8C01-5227-43E2-9F67-219100FD3D5E}">
      <dgm:prSet/>
      <dgm:spPr/>
      <dgm:t>
        <a:bodyPr/>
        <a:lstStyle/>
        <a:p>
          <a:endParaRPr lang="tr-TR" sz="1000">
            <a:solidFill>
              <a:schemeClr val="tx1"/>
            </a:solidFill>
          </a:endParaRPr>
        </a:p>
      </dgm:t>
    </dgm:pt>
    <dgm:pt modelId="{1C2FFEA4-D1F3-4BF8-A9C0-0EE536315996}" type="parTrans" cxnId="{24FB8C01-5227-43E2-9F67-219100FD3D5E}">
      <dgm:prSet/>
      <dgm:spPr/>
      <dgm:t>
        <a:bodyPr/>
        <a:lstStyle/>
        <a:p>
          <a:endParaRPr lang="tr-TR" sz="1000">
            <a:solidFill>
              <a:schemeClr val="tx1"/>
            </a:solidFill>
          </a:endParaRPr>
        </a:p>
      </dgm:t>
    </dgm:pt>
    <dgm:pt modelId="{BE80BDD5-266F-4775-9AD5-7D20533CC356}">
      <dgm:prSet phldrT="[Metin]" custT="1"/>
      <dgm:spPr/>
      <dgm:t>
        <a:bodyPr/>
        <a:lstStyle/>
        <a:p>
          <a:r>
            <a:rPr lang="tr-TR" sz="1000" b="1" dirty="0" smtClean="0"/>
            <a:t>DENETİM VE REHBERLİK SİSTEMİ</a:t>
          </a:r>
          <a:endParaRPr lang="tr-TR" sz="1000" b="1" dirty="0"/>
        </a:p>
      </dgm:t>
    </dgm:pt>
    <dgm:pt modelId="{5C3448FA-22A5-48E9-AA57-8E11B88B8AB4}" type="sibTrans" cxnId="{21186397-DEDC-4083-BA26-4182575E360F}">
      <dgm:prSet/>
      <dgm:spPr/>
      <dgm:t>
        <a:bodyPr/>
        <a:lstStyle/>
        <a:p>
          <a:endParaRPr lang="tr-TR" sz="1000">
            <a:solidFill>
              <a:schemeClr val="tx1"/>
            </a:solidFill>
          </a:endParaRPr>
        </a:p>
      </dgm:t>
    </dgm:pt>
    <dgm:pt modelId="{9BEF7C65-D6C5-4FC1-8324-790B72CEA708}" type="parTrans" cxnId="{21186397-DEDC-4083-BA26-4182575E360F}">
      <dgm:prSet/>
      <dgm:spPr/>
      <dgm:t>
        <a:bodyPr/>
        <a:lstStyle/>
        <a:p>
          <a:endParaRPr lang="tr-TR" sz="1000">
            <a:solidFill>
              <a:schemeClr val="tx1"/>
            </a:solidFill>
          </a:endParaRPr>
        </a:p>
      </dgm:t>
    </dgm:pt>
    <dgm:pt modelId="{914291F1-9029-4C30-A946-379555EEDE80}" type="pres">
      <dgm:prSet presAssocID="{87D76BAA-F98B-4763-B704-CDAC715908D0}" presName="theList" presStyleCnt="0">
        <dgm:presLayoutVars>
          <dgm:dir/>
          <dgm:animLvl val="lvl"/>
          <dgm:resizeHandles val="exact"/>
        </dgm:presLayoutVars>
      </dgm:prSet>
      <dgm:spPr/>
      <dgm:t>
        <a:bodyPr/>
        <a:lstStyle/>
        <a:p>
          <a:endParaRPr lang="tr-TR"/>
        </a:p>
      </dgm:t>
    </dgm:pt>
    <dgm:pt modelId="{670B2DB6-6DFB-4528-8835-65C68E69F6C2}" type="pres">
      <dgm:prSet presAssocID="{E4E95891-D021-4CE8-A9E1-8E2ACC4D4380}" presName="compNode" presStyleCnt="0"/>
      <dgm:spPr/>
      <dgm:t>
        <a:bodyPr/>
        <a:lstStyle/>
        <a:p>
          <a:endParaRPr lang="tr-TR"/>
        </a:p>
      </dgm:t>
    </dgm:pt>
    <dgm:pt modelId="{68C62B38-A582-4C4E-AAB0-108C104D8D6A}" type="pres">
      <dgm:prSet presAssocID="{E4E95891-D021-4CE8-A9E1-8E2ACC4D4380}" presName="aNode" presStyleLbl="bgShp" presStyleIdx="0" presStyleCnt="1" custScaleX="90000" custScaleY="80000" custLinFactNeighborX="-265" custLinFactNeighborY="1220"/>
      <dgm:spPr/>
      <dgm:t>
        <a:bodyPr/>
        <a:lstStyle/>
        <a:p>
          <a:endParaRPr lang="tr-TR"/>
        </a:p>
      </dgm:t>
    </dgm:pt>
    <dgm:pt modelId="{198D4DE2-0CB1-4E2B-951C-2AFE4685C8BD}" type="pres">
      <dgm:prSet presAssocID="{E4E95891-D021-4CE8-A9E1-8E2ACC4D4380}" presName="textNode" presStyleLbl="bgShp" presStyleIdx="0" presStyleCnt="1"/>
      <dgm:spPr/>
      <dgm:t>
        <a:bodyPr/>
        <a:lstStyle/>
        <a:p>
          <a:endParaRPr lang="tr-TR"/>
        </a:p>
      </dgm:t>
    </dgm:pt>
    <dgm:pt modelId="{E6574C47-F4FC-4660-A61A-4A13889CBEAB}" type="pres">
      <dgm:prSet presAssocID="{E4E95891-D021-4CE8-A9E1-8E2ACC4D4380}" presName="compChildNode" presStyleCnt="0"/>
      <dgm:spPr/>
      <dgm:t>
        <a:bodyPr/>
        <a:lstStyle/>
        <a:p>
          <a:endParaRPr lang="tr-TR"/>
        </a:p>
      </dgm:t>
    </dgm:pt>
    <dgm:pt modelId="{E32E06CF-BD74-4B2E-AEF0-EE0F4D149EC4}" type="pres">
      <dgm:prSet presAssocID="{E4E95891-D021-4CE8-A9E1-8E2ACC4D4380}" presName="theInnerList" presStyleCnt="0"/>
      <dgm:spPr/>
      <dgm:t>
        <a:bodyPr/>
        <a:lstStyle/>
        <a:p>
          <a:endParaRPr lang="tr-TR"/>
        </a:p>
      </dgm:t>
    </dgm:pt>
    <dgm:pt modelId="{2C43E152-64F5-4558-A2F0-63AA0D7944E7}" type="pres">
      <dgm:prSet presAssocID="{D13B0A52-4609-4CD6-94C7-C23EE71F26A5}" presName="childNode" presStyleLbl="node1" presStyleIdx="0" presStyleCnt="4">
        <dgm:presLayoutVars>
          <dgm:bulletEnabled val="1"/>
        </dgm:presLayoutVars>
      </dgm:prSet>
      <dgm:spPr/>
      <dgm:t>
        <a:bodyPr/>
        <a:lstStyle/>
        <a:p>
          <a:endParaRPr lang="tr-TR"/>
        </a:p>
      </dgm:t>
    </dgm:pt>
    <dgm:pt modelId="{D757073B-BF75-46C5-9C5A-9E89CED19D18}" type="pres">
      <dgm:prSet presAssocID="{D13B0A52-4609-4CD6-94C7-C23EE71F26A5}" presName="aSpace2" presStyleCnt="0"/>
      <dgm:spPr/>
      <dgm:t>
        <a:bodyPr/>
        <a:lstStyle/>
        <a:p>
          <a:endParaRPr lang="tr-TR"/>
        </a:p>
      </dgm:t>
    </dgm:pt>
    <dgm:pt modelId="{C338E140-C5BF-4FD7-929C-AB4794E1DBCC}" type="pres">
      <dgm:prSet presAssocID="{E3E44B0D-9DCF-4609-9031-5D83D629DF6E}" presName="childNode" presStyleLbl="node1" presStyleIdx="1" presStyleCnt="4">
        <dgm:presLayoutVars>
          <dgm:bulletEnabled val="1"/>
        </dgm:presLayoutVars>
      </dgm:prSet>
      <dgm:spPr/>
      <dgm:t>
        <a:bodyPr/>
        <a:lstStyle/>
        <a:p>
          <a:endParaRPr lang="tr-TR"/>
        </a:p>
      </dgm:t>
    </dgm:pt>
    <dgm:pt modelId="{68788095-6A3B-4F05-AEF2-624B1FF60038}" type="pres">
      <dgm:prSet presAssocID="{E3E44B0D-9DCF-4609-9031-5D83D629DF6E}" presName="aSpace2" presStyleCnt="0"/>
      <dgm:spPr/>
      <dgm:t>
        <a:bodyPr/>
        <a:lstStyle/>
        <a:p>
          <a:endParaRPr lang="tr-TR"/>
        </a:p>
      </dgm:t>
    </dgm:pt>
    <dgm:pt modelId="{68682830-9445-48AE-8009-F62779A13131}" type="pres">
      <dgm:prSet presAssocID="{7A99D0F9-96D0-4F25-89E2-E942E135AC3B}" presName="childNode" presStyleLbl="node1" presStyleIdx="2" presStyleCnt="4">
        <dgm:presLayoutVars>
          <dgm:bulletEnabled val="1"/>
        </dgm:presLayoutVars>
      </dgm:prSet>
      <dgm:spPr/>
      <dgm:t>
        <a:bodyPr/>
        <a:lstStyle/>
        <a:p>
          <a:endParaRPr lang="tr-TR"/>
        </a:p>
      </dgm:t>
    </dgm:pt>
    <dgm:pt modelId="{467D1187-5964-4AEE-8777-43A9E7558F04}" type="pres">
      <dgm:prSet presAssocID="{7A99D0F9-96D0-4F25-89E2-E942E135AC3B}" presName="aSpace2" presStyleCnt="0"/>
      <dgm:spPr/>
      <dgm:t>
        <a:bodyPr/>
        <a:lstStyle/>
        <a:p>
          <a:endParaRPr lang="tr-TR"/>
        </a:p>
      </dgm:t>
    </dgm:pt>
    <dgm:pt modelId="{86C3F137-C8BB-42AF-A487-B2AC693671E2}" type="pres">
      <dgm:prSet presAssocID="{BE80BDD5-266F-4775-9AD5-7D20533CC356}" presName="childNode" presStyleLbl="node1" presStyleIdx="3" presStyleCnt="4">
        <dgm:presLayoutVars>
          <dgm:bulletEnabled val="1"/>
        </dgm:presLayoutVars>
      </dgm:prSet>
      <dgm:spPr/>
      <dgm:t>
        <a:bodyPr/>
        <a:lstStyle/>
        <a:p>
          <a:endParaRPr lang="tr-TR"/>
        </a:p>
      </dgm:t>
    </dgm:pt>
  </dgm:ptLst>
  <dgm:cxnLst>
    <dgm:cxn modelId="{0525B44F-E538-4DEE-982C-723F8BF1BE2D}" type="presOf" srcId="{87D76BAA-F98B-4763-B704-CDAC715908D0}" destId="{914291F1-9029-4C30-A946-379555EEDE80}" srcOrd="0" destOrd="0" presId="urn:microsoft.com/office/officeart/2005/8/layout/lProcess2"/>
    <dgm:cxn modelId="{7D8BBAA0-6AD0-4918-89F2-D522BDB65476}" srcId="{E4E95891-D021-4CE8-A9E1-8E2ACC4D4380}" destId="{D13B0A52-4609-4CD6-94C7-C23EE71F26A5}" srcOrd="0" destOrd="0" parTransId="{89C890E1-3E7D-4502-9F0E-135660CC3D35}" sibTransId="{68ADBA06-1D4D-40AE-A656-3C06820A884D}"/>
    <dgm:cxn modelId="{21186397-DEDC-4083-BA26-4182575E360F}" srcId="{E4E95891-D021-4CE8-A9E1-8E2ACC4D4380}" destId="{BE80BDD5-266F-4775-9AD5-7D20533CC356}" srcOrd="3" destOrd="0" parTransId="{9BEF7C65-D6C5-4FC1-8324-790B72CEA708}" sibTransId="{5C3448FA-22A5-48E9-AA57-8E11B88B8AB4}"/>
    <dgm:cxn modelId="{23CAFB6E-E528-4CFA-B0FD-8DCE089EE468}" type="presOf" srcId="{E4E95891-D021-4CE8-A9E1-8E2ACC4D4380}" destId="{198D4DE2-0CB1-4E2B-951C-2AFE4685C8BD}" srcOrd="1" destOrd="0" presId="urn:microsoft.com/office/officeart/2005/8/layout/lProcess2"/>
    <dgm:cxn modelId="{ADD10029-A112-4C68-B0A7-35EFBCD920F1}" type="presOf" srcId="{D13B0A52-4609-4CD6-94C7-C23EE71F26A5}" destId="{2C43E152-64F5-4558-A2F0-63AA0D7944E7}" srcOrd="0" destOrd="0" presId="urn:microsoft.com/office/officeart/2005/8/layout/lProcess2"/>
    <dgm:cxn modelId="{24FB8C01-5227-43E2-9F67-219100FD3D5E}" srcId="{87D76BAA-F98B-4763-B704-CDAC715908D0}" destId="{E4E95891-D021-4CE8-A9E1-8E2ACC4D4380}" srcOrd="0" destOrd="0" parTransId="{1C2FFEA4-D1F3-4BF8-A9C0-0EE536315996}" sibTransId="{4CFE81B7-55B2-4477-8530-BECEDFAE981A}"/>
    <dgm:cxn modelId="{D09235D8-7B1E-4BDB-9DB8-6F2A61B97AD0}" type="presOf" srcId="{E3E44B0D-9DCF-4609-9031-5D83D629DF6E}" destId="{C338E140-C5BF-4FD7-929C-AB4794E1DBCC}" srcOrd="0" destOrd="0" presId="urn:microsoft.com/office/officeart/2005/8/layout/lProcess2"/>
    <dgm:cxn modelId="{F4EF7CAA-91E3-406A-A7E4-EBA256BB4C78}" type="presOf" srcId="{BE80BDD5-266F-4775-9AD5-7D20533CC356}" destId="{86C3F137-C8BB-42AF-A487-B2AC693671E2}" srcOrd="0" destOrd="0" presId="urn:microsoft.com/office/officeart/2005/8/layout/lProcess2"/>
    <dgm:cxn modelId="{AA6355A5-0B68-4228-B822-6E17CB2C36F2}" srcId="{E4E95891-D021-4CE8-A9E1-8E2ACC4D4380}" destId="{E3E44B0D-9DCF-4609-9031-5D83D629DF6E}" srcOrd="1" destOrd="0" parTransId="{B31C147C-D552-4E76-BD96-91EE8BBB4691}" sibTransId="{83DA63C4-593B-4503-A415-E821EE7ACE7D}"/>
    <dgm:cxn modelId="{50764D49-1DB7-4D6D-A91D-60C07376FE8A}" type="presOf" srcId="{7A99D0F9-96D0-4F25-89E2-E942E135AC3B}" destId="{68682830-9445-48AE-8009-F62779A13131}" srcOrd="0" destOrd="0" presId="urn:microsoft.com/office/officeart/2005/8/layout/lProcess2"/>
    <dgm:cxn modelId="{8DF1BCF4-AC3D-4936-A986-3DD472A4E207}" srcId="{E4E95891-D021-4CE8-A9E1-8E2ACC4D4380}" destId="{7A99D0F9-96D0-4F25-89E2-E942E135AC3B}" srcOrd="2" destOrd="0" parTransId="{0FDBC8D8-46D6-4D8B-AC27-14E5C61C1407}" sibTransId="{B0054492-E4DA-4231-B1A0-F7360B08CEDA}"/>
    <dgm:cxn modelId="{369B2ADD-6752-4929-9EED-3EE00CB518FD}" type="presOf" srcId="{E4E95891-D021-4CE8-A9E1-8E2ACC4D4380}" destId="{68C62B38-A582-4C4E-AAB0-108C104D8D6A}" srcOrd="0" destOrd="0" presId="urn:microsoft.com/office/officeart/2005/8/layout/lProcess2"/>
    <dgm:cxn modelId="{EB80F486-0DDD-4B76-89C1-0850C7053B23}" type="presParOf" srcId="{914291F1-9029-4C30-A946-379555EEDE80}" destId="{670B2DB6-6DFB-4528-8835-65C68E69F6C2}" srcOrd="0" destOrd="0" presId="urn:microsoft.com/office/officeart/2005/8/layout/lProcess2"/>
    <dgm:cxn modelId="{7295591B-D033-45E4-A920-20461EF9706E}" type="presParOf" srcId="{670B2DB6-6DFB-4528-8835-65C68E69F6C2}" destId="{68C62B38-A582-4C4E-AAB0-108C104D8D6A}" srcOrd="0" destOrd="0" presId="urn:microsoft.com/office/officeart/2005/8/layout/lProcess2"/>
    <dgm:cxn modelId="{B7D51624-594C-4AF8-9577-1CFC5D445A49}" type="presParOf" srcId="{670B2DB6-6DFB-4528-8835-65C68E69F6C2}" destId="{198D4DE2-0CB1-4E2B-951C-2AFE4685C8BD}" srcOrd="1" destOrd="0" presId="urn:microsoft.com/office/officeart/2005/8/layout/lProcess2"/>
    <dgm:cxn modelId="{25551162-FB53-4393-8CC8-1C2A611D31AB}" type="presParOf" srcId="{670B2DB6-6DFB-4528-8835-65C68E69F6C2}" destId="{E6574C47-F4FC-4660-A61A-4A13889CBEAB}" srcOrd="2" destOrd="0" presId="urn:microsoft.com/office/officeart/2005/8/layout/lProcess2"/>
    <dgm:cxn modelId="{43C21DDC-489A-4379-9EE9-F81846C6CD60}" type="presParOf" srcId="{E6574C47-F4FC-4660-A61A-4A13889CBEAB}" destId="{E32E06CF-BD74-4B2E-AEF0-EE0F4D149EC4}" srcOrd="0" destOrd="0" presId="urn:microsoft.com/office/officeart/2005/8/layout/lProcess2"/>
    <dgm:cxn modelId="{C0C0B70C-94B0-4507-93EA-1C31A56DD90C}" type="presParOf" srcId="{E32E06CF-BD74-4B2E-AEF0-EE0F4D149EC4}" destId="{2C43E152-64F5-4558-A2F0-63AA0D7944E7}" srcOrd="0" destOrd="0" presId="urn:microsoft.com/office/officeart/2005/8/layout/lProcess2"/>
    <dgm:cxn modelId="{80BC1D8D-9A10-410E-B46B-E1BD903E7004}" type="presParOf" srcId="{E32E06CF-BD74-4B2E-AEF0-EE0F4D149EC4}" destId="{D757073B-BF75-46C5-9C5A-9E89CED19D18}" srcOrd="1" destOrd="0" presId="urn:microsoft.com/office/officeart/2005/8/layout/lProcess2"/>
    <dgm:cxn modelId="{F38A5877-6898-4F65-B54A-C5A1953DEC91}" type="presParOf" srcId="{E32E06CF-BD74-4B2E-AEF0-EE0F4D149EC4}" destId="{C338E140-C5BF-4FD7-929C-AB4794E1DBCC}" srcOrd="2" destOrd="0" presId="urn:microsoft.com/office/officeart/2005/8/layout/lProcess2"/>
    <dgm:cxn modelId="{84B48215-5A6D-49C0-A881-5F0DE9DA54F4}" type="presParOf" srcId="{E32E06CF-BD74-4B2E-AEF0-EE0F4D149EC4}" destId="{68788095-6A3B-4F05-AEF2-624B1FF60038}" srcOrd="3" destOrd="0" presId="urn:microsoft.com/office/officeart/2005/8/layout/lProcess2"/>
    <dgm:cxn modelId="{BB5B4E41-E8A1-4DC0-ABB9-262FB7826BC6}" type="presParOf" srcId="{E32E06CF-BD74-4B2E-AEF0-EE0F4D149EC4}" destId="{68682830-9445-48AE-8009-F62779A13131}" srcOrd="4" destOrd="0" presId="urn:microsoft.com/office/officeart/2005/8/layout/lProcess2"/>
    <dgm:cxn modelId="{D6EB2186-6F82-4A04-950F-EF5FC962DA43}" type="presParOf" srcId="{E32E06CF-BD74-4B2E-AEF0-EE0F4D149EC4}" destId="{467D1187-5964-4AEE-8777-43A9E7558F04}" srcOrd="5" destOrd="0" presId="urn:microsoft.com/office/officeart/2005/8/layout/lProcess2"/>
    <dgm:cxn modelId="{544FE97E-7D1D-488E-8BE4-7824B9E31A1D}" type="presParOf" srcId="{E32E06CF-BD74-4B2E-AEF0-EE0F4D149EC4}" destId="{86C3F137-C8BB-42AF-A487-B2AC693671E2}" srcOrd="6" destOrd="0" presId="urn:microsoft.com/office/officeart/2005/8/layout/lProcess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D76BAA-F98B-4763-B704-CDAC715908D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tr-TR"/>
        </a:p>
      </dgm:t>
    </dgm:pt>
    <dgm:pt modelId="{F6D5CA23-7D8F-41FE-BB36-502BE07BA136}">
      <dgm:prSet phldrT="[Metin]" custT="1"/>
      <dgm:spPr>
        <a:xfrm>
          <a:off x="0" y="0"/>
          <a:ext cx="8784976" cy="5904656"/>
        </a:xfrm>
      </dgm:spPr>
      <dgm:t>
        <a:bodyPr/>
        <a:lstStyle/>
        <a:p>
          <a:r>
            <a:rPr lang="tr-TR" sz="1200" b="1" dirty="0" smtClean="0">
              <a:solidFill>
                <a:srgbClr val="FF0000"/>
              </a:solidFill>
              <a:effectLst>
                <a:outerShdw blurRad="38100" dist="38100" dir="2700000" algn="tl">
                  <a:srgbClr val="000000">
                    <a:alpha val="43137"/>
                  </a:srgbClr>
                </a:outerShdw>
              </a:effectLst>
              <a:latin typeface="+mn-lt"/>
              <a:ea typeface="+mn-ea"/>
              <a:cs typeface="+mn-cs"/>
            </a:rPr>
            <a:t>MALİ DURUM</a:t>
          </a:r>
          <a:endParaRPr lang="tr-TR" sz="1200" b="1" dirty="0">
            <a:solidFill>
              <a:srgbClr val="FF0000"/>
            </a:solidFill>
            <a:effectLst>
              <a:outerShdw blurRad="38100" dist="38100" dir="2700000" algn="tl">
                <a:srgbClr val="000000">
                  <a:alpha val="43137"/>
                </a:srgbClr>
              </a:outerShdw>
            </a:effectLst>
            <a:latin typeface="+mn-lt"/>
            <a:ea typeface="+mn-ea"/>
            <a:cs typeface="+mn-cs"/>
          </a:endParaRPr>
        </a:p>
      </dgm:t>
    </dgm:pt>
    <dgm:pt modelId="{EB7C31CE-670B-4C8E-ADEA-213F3FBD295A}" type="parTrans" cxnId="{865C23B4-9801-4AEA-B1EF-845BEB9AC5E1}">
      <dgm:prSet/>
      <dgm:spPr/>
      <dgm:t>
        <a:bodyPr/>
        <a:lstStyle/>
        <a:p>
          <a:endParaRPr lang="tr-TR" sz="1000">
            <a:solidFill>
              <a:schemeClr val="tx1"/>
            </a:solidFill>
            <a:latin typeface="+mn-lt"/>
          </a:endParaRPr>
        </a:p>
      </dgm:t>
    </dgm:pt>
    <dgm:pt modelId="{407D1FD0-7F81-411A-B9DF-12B7EA3B7AD9}" type="sibTrans" cxnId="{865C23B4-9801-4AEA-B1EF-845BEB9AC5E1}">
      <dgm:prSet/>
      <dgm:spPr/>
      <dgm:t>
        <a:bodyPr/>
        <a:lstStyle/>
        <a:p>
          <a:endParaRPr lang="tr-TR" sz="1000">
            <a:solidFill>
              <a:schemeClr val="tx1"/>
            </a:solidFill>
            <a:latin typeface="+mn-lt"/>
          </a:endParaRPr>
        </a:p>
      </dgm:t>
    </dgm:pt>
    <dgm:pt modelId="{9744A3C9-FFF8-4504-9FE1-6F2201D54A56}">
      <dgm:prSet phldrT="[Metin]" custT="1"/>
      <dgm:spPr>
        <a:xfrm>
          <a:off x="878497" y="1771901"/>
          <a:ext cx="7027980" cy="1160028"/>
        </a:xfrm>
      </dgm:spPr>
      <dgm:t>
        <a:bodyPr/>
        <a:lstStyle/>
        <a:p>
          <a:r>
            <a:rPr lang="tr-TR" sz="1000" b="1" dirty="0" smtClean="0">
              <a:latin typeface="+mn-lt"/>
              <a:ea typeface="+mn-ea"/>
              <a:cs typeface="+mn-cs"/>
            </a:rPr>
            <a:t>BÜTÇE MİKTARI</a:t>
          </a:r>
          <a:endParaRPr lang="tr-TR" sz="1000" b="1" dirty="0">
            <a:latin typeface="+mn-lt"/>
            <a:ea typeface="+mn-ea"/>
            <a:cs typeface="+mn-cs"/>
          </a:endParaRPr>
        </a:p>
      </dgm:t>
    </dgm:pt>
    <dgm:pt modelId="{AE230468-7360-4780-BA25-D99B3913CFEA}" type="parTrans" cxnId="{F7ED8A09-266B-42A7-B106-6EE0A66AB961}">
      <dgm:prSet/>
      <dgm:spPr/>
      <dgm:t>
        <a:bodyPr/>
        <a:lstStyle/>
        <a:p>
          <a:endParaRPr lang="tr-TR" sz="1000">
            <a:solidFill>
              <a:schemeClr val="tx1"/>
            </a:solidFill>
            <a:latin typeface="+mn-lt"/>
          </a:endParaRPr>
        </a:p>
      </dgm:t>
    </dgm:pt>
    <dgm:pt modelId="{817B191C-C02E-4DF3-925B-4C30113903C4}" type="sibTrans" cxnId="{F7ED8A09-266B-42A7-B106-6EE0A66AB961}">
      <dgm:prSet/>
      <dgm:spPr/>
      <dgm:t>
        <a:bodyPr/>
        <a:lstStyle/>
        <a:p>
          <a:endParaRPr lang="tr-TR" sz="1000">
            <a:solidFill>
              <a:schemeClr val="tx1"/>
            </a:solidFill>
            <a:latin typeface="+mn-lt"/>
          </a:endParaRPr>
        </a:p>
      </dgm:t>
    </dgm:pt>
    <dgm:pt modelId="{1F288071-F3F4-432C-AB29-864279B80D7A}">
      <dgm:prSet custT="1"/>
      <dgm:spPr>
        <a:xfrm>
          <a:off x="878497" y="4448890"/>
          <a:ext cx="7027980" cy="1160028"/>
        </a:xfrm>
      </dgm:spPr>
      <dgm:t>
        <a:bodyPr/>
        <a:lstStyle/>
        <a:p>
          <a:r>
            <a:rPr lang="tr-TR" sz="1000" b="1" dirty="0" smtClean="0">
              <a:latin typeface="+mn-lt"/>
              <a:ea typeface="+mn-ea"/>
              <a:cs typeface="+mn-cs"/>
            </a:rPr>
            <a:t>ARAÇ BİNA ENVANTERİ</a:t>
          </a:r>
          <a:endParaRPr lang="tr-TR" sz="1000" b="1" dirty="0">
            <a:latin typeface="+mn-lt"/>
            <a:ea typeface="+mn-ea"/>
            <a:cs typeface="+mn-cs"/>
          </a:endParaRPr>
        </a:p>
      </dgm:t>
    </dgm:pt>
    <dgm:pt modelId="{0861CF35-C09F-4373-A047-142B5C524EC1}" type="parTrans" cxnId="{90C3D141-9DC9-4AC2-AE83-881BF0799FA2}">
      <dgm:prSet/>
      <dgm:spPr/>
      <dgm:t>
        <a:bodyPr/>
        <a:lstStyle/>
        <a:p>
          <a:endParaRPr lang="tr-TR" sz="1000">
            <a:solidFill>
              <a:schemeClr val="tx1"/>
            </a:solidFill>
            <a:latin typeface="+mn-lt"/>
          </a:endParaRPr>
        </a:p>
      </dgm:t>
    </dgm:pt>
    <dgm:pt modelId="{60375E87-70E8-4310-BB1C-CDD91A7962E4}" type="sibTrans" cxnId="{90C3D141-9DC9-4AC2-AE83-881BF0799FA2}">
      <dgm:prSet/>
      <dgm:spPr/>
      <dgm:t>
        <a:bodyPr/>
        <a:lstStyle/>
        <a:p>
          <a:endParaRPr lang="tr-TR" sz="1000">
            <a:solidFill>
              <a:schemeClr val="tx1"/>
            </a:solidFill>
            <a:latin typeface="+mn-lt"/>
          </a:endParaRPr>
        </a:p>
      </dgm:t>
    </dgm:pt>
    <dgm:pt modelId="{3D3694BB-D33C-416A-ACCC-33DEC1531DF2}">
      <dgm:prSet custT="1"/>
      <dgm:spPr>
        <a:xfrm>
          <a:off x="878497" y="3110395"/>
          <a:ext cx="7027980" cy="1160028"/>
        </a:xfrm>
      </dgm:spPr>
      <dgm:t>
        <a:bodyPr/>
        <a:lstStyle/>
        <a:p>
          <a:r>
            <a:rPr lang="tr-TR" sz="1000" b="1" dirty="0" smtClean="0">
              <a:latin typeface="+mn-lt"/>
              <a:ea typeface="+mn-ea"/>
              <a:cs typeface="+mn-cs"/>
            </a:rPr>
            <a:t>BÜTÇE HARCAMALARINDAKİ DAĞILIM</a:t>
          </a:r>
          <a:endParaRPr lang="tr-TR" sz="1000" b="1" dirty="0">
            <a:latin typeface="+mn-lt"/>
            <a:ea typeface="+mn-ea"/>
            <a:cs typeface="+mn-cs"/>
          </a:endParaRPr>
        </a:p>
      </dgm:t>
    </dgm:pt>
    <dgm:pt modelId="{383019D0-BCA1-4D65-BFBB-4E1C9CD84F7D}" type="parTrans" cxnId="{5B580FD6-448C-4EC1-80F5-84F070A257E6}">
      <dgm:prSet/>
      <dgm:spPr/>
      <dgm:t>
        <a:bodyPr/>
        <a:lstStyle/>
        <a:p>
          <a:endParaRPr lang="tr-TR" sz="1000">
            <a:solidFill>
              <a:schemeClr val="tx1"/>
            </a:solidFill>
            <a:latin typeface="+mn-lt"/>
          </a:endParaRPr>
        </a:p>
      </dgm:t>
    </dgm:pt>
    <dgm:pt modelId="{B6B413C3-8764-45AF-88AE-D7B3A942A72B}" type="sibTrans" cxnId="{5B580FD6-448C-4EC1-80F5-84F070A257E6}">
      <dgm:prSet/>
      <dgm:spPr/>
      <dgm:t>
        <a:bodyPr/>
        <a:lstStyle/>
        <a:p>
          <a:endParaRPr lang="tr-TR" sz="1000">
            <a:solidFill>
              <a:schemeClr val="tx1"/>
            </a:solidFill>
            <a:latin typeface="+mn-lt"/>
          </a:endParaRPr>
        </a:p>
      </dgm:t>
    </dgm:pt>
    <dgm:pt modelId="{914291F1-9029-4C30-A946-379555EEDE80}" type="pres">
      <dgm:prSet presAssocID="{87D76BAA-F98B-4763-B704-CDAC715908D0}" presName="theList" presStyleCnt="0">
        <dgm:presLayoutVars>
          <dgm:dir/>
          <dgm:animLvl val="lvl"/>
          <dgm:resizeHandles val="exact"/>
        </dgm:presLayoutVars>
      </dgm:prSet>
      <dgm:spPr/>
      <dgm:t>
        <a:bodyPr/>
        <a:lstStyle/>
        <a:p>
          <a:endParaRPr lang="tr-TR"/>
        </a:p>
      </dgm:t>
    </dgm:pt>
    <dgm:pt modelId="{28E10F43-9B3E-4540-9302-9FA773D5B4EF}" type="pres">
      <dgm:prSet presAssocID="{F6D5CA23-7D8F-41FE-BB36-502BE07BA136}" presName="compNode" presStyleCnt="0"/>
      <dgm:spPr/>
      <dgm:t>
        <a:bodyPr/>
        <a:lstStyle/>
        <a:p>
          <a:endParaRPr lang="tr-TR"/>
        </a:p>
      </dgm:t>
    </dgm:pt>
    <dgm:pt modelId="{9C4FD54F-EDFC-41AB-A8D6-A0DB41FE8799}" type="pres">
      <dgm:prSet presAssocID="{F6D5CA23-7D8F-41FE-BB36-502BE07BA136}" presName="aNode" presStyleLbl="bgShp" presStyleIdx="0" presStyleCnt="1" custScaleX="88889" custScaleY="80000"/>
      <dgm:spPr>
        <a:prstGeom prst="roundRect">
          <a:avLst>
            <a:gd name="adj" fmla="val 10000"/>
          </a:avLst>
        </a:prstGeom>
      </dgm:spPr>
      <dgm:t>
        <a:bodyPr/>
        <a:lstStyle/>
        <a:p>
          <a:endParaRPr lang="tr-TR"/>
        </a:p>
      </dgm:t>
    </dgm:pt>
    <dgm:pt modelId="{86BAD853-C5B2-489F-90CE-912C06FF7028}" type="pres">
      <dgm:prSet presAssocID="{F6D5CA23-7D8F-41FE-BB36-502BE07BA136}" presName="textNode" presStyleLbl="bgShp" presStyleIdx="0" presStyleCnt="1"/>
      <dgm:spPr/>
      <dgm:t>
        <a:bodyPr/>
        <a:lstStyle/>
        <a:p>
          <a:endParaRPr lang="tr-TR"/>
        </a:p>
      </dgm:t>
    </dgm:pt>
    <dgm:pt modelId="{5CA517FB-38FC-4F60-A17E-56B69AF646E7}" type="pres">
      <dgm:prSet presAssocID="{F6D5CA23-7D8F-41FE-BB36-502BE07BA136}" presName="compChildNode" presStyleCnt="0"/>
      <dgm:spPr/>
      <dgm:t>
        <a:bodyPr/>
        <a:lstStyle/>
        <a:p>
          <a:endParaRPr lang="tr-TR"/>
        </a:p>
      </dgm:t>
    </dgm:pt>
    <dgm:pt modelId="{BA72BE39-222D-4ADC-8C16-7C337A34BD25}" type="pres">
      <dgm:prSet presAssocID="{F6D5CA23-7D8F-41FE-BB36-502BE07BA136}" presName="theInnerList" presStyleCnt="0"/>
      <dgm:spPr/>
      <dgm:t>
        <a:bodyPr/>
        <a:lstStyle/>
        <a:p>
          <a:endParaRPr lang="tr-TR"/>
        </a:p>
      </dgm:t>
    </dgm:pt>
    <dgm:pt modelId="{B045CD08-4B4E-4033-BB80-F043C7B6BF4F}" type="pres">
      <dgm:prSet presAssocID="{9744A3C9-FFF8-4504-9FE1-6F2201D54A56}" presName="childNode" presStyleLbl="node1" presStyleIdx="0" presStyleCnt="3">
        <dgm:presLayoutVars>
          <dgm:bulletEnabled val="1"/>
        </dgm:presLayoutVars>
      </dgm:prSet>
      <dgm:spPr>
        <a:prstGeom prst="roundRect">
          <a:avLst>
            <a:gd name="adj" fmla="val 10000"/>
          </a:avLst>
        </a:prstGeom>
      </dgm:spPr>
      <dgm:t>
        <a:bodyPr/>
        <a:lstStyle/>
        <a:p>
          <a:endParaRPr lang="tr-TR"/>
        </a:p>
      </dgm:t>
    </dgm:pt>
    <dgm:pt modelId="{B25CBC32-C5D7-4718-BA39-739F3B5FF35D}" type="pres">
      <dgm:prSet presAssocID="{9744A3C9-FFF8-4504-9FE1-6F2201D54A56}" presName="aSpace2" presStyleCnt="0"/>
      <dgm:spPr/>
      <dgm:t>
        <a:bodyPr/>
        <a:lstStyle/>
        <a:p>
          <a:endParaRPr lang="tr-TR"/>
        </a:p>
      </dgm:t>
    </dgm:pt>
    <dgm:pt modelId="{8C8C9B62-F629-4795-B88A-A593C8497827}" type="pres">
      <dgm:prSet presAssocID="{3D3694BB-D33C-416A-ACCC-33DEC1531DF2}" presName="childNode" presStyleLbl="node1" presStyleIdx="1" presStyleCnt="3">
        <dgm:presLayoutVars>
          <dgm:bulletEnabled val="1"/>
        </dgm:presLayoutVars>
      </dgm:prSet>
      <dgm:spPr>
        <a:prstGeom prst="roundRect">
          <a:avLst>
            <a:gd name="adj" fmla="val 10000"/>
          </a:avLst>
        </a:prstGeom>
      </dgm:spPr>
      <dgm:t>
        <a:bodyPr/>
        <a:lstStyle/>
        <a:p>
          <a:endParaRPr lang="tr-TR"/>
        </a:p>
      </dgm:t>
    </dgm:pt>
    <dgm:pt modelId="{8C7BB60D-E642-48FA-A88C-D94B92705BD6}" type="pres">
      <dgm:prSet presAssocID="{3D3694BB-D33C-416A-ACCC-33DEC1531DF2}" presName="aSpace2" presStyleCnt="0"/>
      <dgm:spPr/>
      <dgm:t>
        <a:bodyPr/>
        <a:lstStyle/>
        <a:p>
          <a:endParaRPr lang="tr-TR"/>
        </a:p>
      </dgm:t>
    </dgm:pt>
    <dgm:pt modelId="{72339F68-0CBD-4A23-810D-92635BF08E66}" type="pres">
      <dgm:prSet presAssocID="{1F288071-F3F4-432C-AB29-864279B80D7A}" presName="childNode" presStyleLbl="node1" presStyleIdx="2" presStyleCnt="3">
        <dgm:presLayoutVars>
          <dgm:bulletEnabled val="1"/>
        </dgm:presLayoutVars>
      </dgm:prSet>
      <dgm:spPr>
        <a:prstGeom prst="roundRect">
          <a:avLst>
            <a:gd name="adj" fmla="val 10000"/>
          </a:avLst>
        </a:prstGeom>
      </dgm:spPr>
      <dgm:t>
        <a:bodyPr/>
        <a:lstStyle/>
        <a:p>
          <a:endParaRPr lang="tr-TR"/>
        </a:p>
      </dgm:t>
    </dgm:pt>
  </dgm:ptLst>
  <dgm:cxnLst>
    <dgm:cxn modelId="{F7ED8A09-266B-42A7-B106-6EE0A66AB961}" srcId="{F6D5CA23-7D8F-41FE-BB36-502BE07BA136}" destId="{9744A3C9-FFF8-4504-9FE1-6F2201D54A56}" srcOrd="0" destOrd="0" parTransId="{AE230468-7360-4780-BA25-D99B3913CFEA}" sibTransId="{817B191C-C02E-4DF3-925B-4C30113903C4}"/>
    <dgm:cxn modelId="{683D34C4-5916-4DBC-9C5C-475EFEDD7402}" type="presOf" srcId="{3D3694BB-D33C-416A-ACCC-33DEC1531DF2}" destId="{8C8C9B62-F629-4795-B88A-A593C8497827}" srcOrd="0" destOrd="0" presId="urn:microsoft.com/office/officeart/2005/8/layout/lProcess2"/>
    <dgm:cxn modelId="{AF575BCF-C210-44E9-BB90-D16D2CBF3801}" type="presOf" srcId="{F6D5CA23-7D8F-41FE-BB36-502BE07BA136}" destId="{9C4FD54F-EDFC-41AB-A8D6-A0DB41FE8799}" srcOrd="0" destOrd="0" presId="urn:microsoft.com/office/officeart/2005/8/layout/lProcess2"/>
    <dgm:cxn modelId="{AAB9239E-D805-4B6D-9E7F-516F593D1CB6}" type="presOf" srcId="{87D76BAA-F98B-4763-B704-CDAC715908D0}" destId="{914291F1-9029-4C30-A946-379555EEDE80}" srcOrd="0" destOrd="0" presId="urn:microsoft.com/office/officeart/2005/8/layout/lProcess2"/>
    <dgm:cxn modelId="{90C3D141-9DC9-4AC2-AE83-881BF0799FA2}" srcId="{F6D5CA23-7D8F-41FE-BB36-502BE07BA136}" destId="{1F288071-F3F4-432C-AB29-864279B80D7A}" srcOrd="2" destOrd="0" parTransId="{0861CF35-C09F-4373-A047-142B5C524EC1}" sibTransId="{60375E87-70E8-4310-BB1C-CDD91A7962E4}"/>
    <dgm:cxn modelId="{5B580FD6-448C-4EC1-80F5-84F070A257E6}" srcId="{F6D5CA23-7D8F-41FE-BB36-502BE07BA136}" destId="{3D3694BB-D33C-416A-ACCC-33DEC1531DF2}" srcOrd="1" destOrd="0" parTransId="{383019D0-BCA1-4D65-BFBB-4E1C9CD84F7D}" sibTransId="{B6B413C3-8764-45AF-88AE-D7B3A942A72B}"/>
    <dgm:cxn modelId="{0F64400A-AD48-4472-8B7A-9C4FE40E2D86}" type="presOf" srcId="{F6D5CA23-7D8F-41FE-BB36-502BE07BA136}" destId="{86BAD853-C5B2-489F-90CE-912C06FF7028}" srcOrd="1" destOrd="0" presId="urn:microsoft.com/office/officeart/2005/8/layout/lProcess2"/>
    <dgm:cxn modelId="{865C23B4-9801-4AEA-B1EF-845BEB9AC5E1}" srcId="{87D76BAA-F98B-4763-B704-CDAC715908D0}" destId="{F6D5CA23-7D8F-41FE-BB36-502BE07BA136}" srcOrd="0" destOrd="0" parTransId="{EB7C31CE-670B-4C8E-ADEA-213F3FBD295A}" sibTransId="{407D1FD0-7F81-411A-B9DF-12B7EA3B7AD9}"/>
    <dgm:cxn modelId="{6418842B-81B2-49AC-82DD-461E5327060F}" type="presOf" srcId="{1F288071-F3F4-432C-AB29-864279B80D7A}" destId="{72339F68-0CBD-4A23-810D-92635BF08E66}" srcOrd="0" destOrd="0" presId="urn:microsoft.com/office/officeart/2005/8/layout/lProcess2"/>
    <dgm:cxn modelId="{2C2C5B61-FBF2-4E14-B7E9-4A70A72AB141}" type="presOf" srcId="{9744A3C9-FFF8-4504-9FE1-6F2201D54A56}" destId="{B045CD08-4B4E-4033-BB80-F043C7B6BF4F}" srcOrd="0" destOrd="0" presId="urn:microsoft.com/office/officeart/2005/8/layout/lProcess2"/>
    <dgm:cxn modelId="{FA6BAEAF-8DAC-4EDB-AD2C-C6891E851F5C}" type="presParOf" srcId="{914291F1-9029-4C30-A946-379555EEDE80}" destId="{28E10F43-9B3E-4540-9302-9FA773D5B4EF}" srcOrd="0" destOrd="0" presId="urn:microsoft.com/office/officeart/2005/8/layout/lProcess2"/>
    <dgm:cxn modelId="{35891078-7592-4695-87CF-A9C492F1A53E}" type="presParOf" srcId="{28E10F43-9B3E-4540-9302-9FA773D5B4EF}" destId="{9C4FD54F-EDFC-41AB-A8D6-A0DB41FE8799}" srcOrd="0" destOrd="0" presId="urn:microsoft.com/office/officeart/2005/8/layout/lProcess2"/>
    <dgm:cxn modelId="{A5B6048E-358A-4AB1-9DA3-90BF29FF5297}" type="presParOf" srcId="{28E10F43-9B3E-4540-9302-9FA773D5B4EF}" destId="{86BAD853-C5B2-489F-90CE-912C06FF7028}" srcOrd="1" destOrd="0" presId="urn:microsoft.com/office/officeart/2005/8/layout/lProcess2"/>
    <dgm:cxn modelId="{34CA0459-3F3A-4445-A362-E0CE7801DC4A}" type="presParOf" srcId="{28E10F43-9B3E-4540-9302-9FA773D5B4EF}" destId="{5CA517FB-38FC-4F60-A17E-56B69AF646E7}" srcOrd="2" destOrd="0" presId="urn:microsoft.com/office/officeart/2005/8/layout/lProcess2"/>
    <dgm:cxn modelId="{5FBE8149-D0CF-4A6F-A056-1A4326BC00BC}" type="presParOf" srcId="{5CA517FB-38FC-4F60-A17E-56B69AF646E7}" destId="{BA72BE39-222D-4ADC-8C16-7C337A34BD25}" srcOrd="0" destOrd="0" presId="urn:microsoft.com/office/officeart/2005/8/layout/lProcess2"/>
    <dgm:cxn modelId="{5CA8952F-140A-4215-AE4F-724106FD14F5}" type="presParOf" srcId="{BA72BE39-222D-4ADC-8C16-7C337A34BD25}" destId="{B045CD08-4B4E-4033-BB80-F043C7B6BF4F}" srcOrd="0" destOrd="0" presId="urn:microsoft.com/office/officeart/2005/8/layout/lProcess2"/>
    <dgm:cxn modelId="{10594175-407A-4887-973B-FECC398D2E26}" type="presParOf" srcId="{BA72BE39-222D-4ADC-8C16-7C337A34BD25}" destId="{B25CBC32-C5D7-4718-BA39-739F3B5FF35D}" srcOrd="1" destOrd="0" presId="urn:microsoft.com/office/officeart/2005/8/layout/lProcess2"/>
    <dgm:cxn modelId="{786963F2-4644-4715-B555-2160A3AF7FEE}" type="presParOf" srcId="{BA72BE39-222D-4ADC-8C16-7C337A34BD25}" destId="{8C8C9B62-F629-4795-B88A-A593C8497827}" srcOrd="2" destOrd="0" presId="urn:microsoft.com/office/officeart/2005/8/layout/lProcess2"/>
    <dgm:cxn modelId="{C5206090-9A5C-41AA-BEB5-D81F846994DC}" type="presParOf" srcId="{BA72BE39-222D-4ADC-8C16-7C337A34BD25}" destId="{8C7BB60D-E642-48FA-A88C-D94B92705BD6}" srcOrd="3" destOrd="0" presId="urn:microsoft.com/office/officeart/2005/8/layout/lProcess2"/>
    <dgm:cxn modelId="{BB1319B5-1F50-4CF7-879D-8DB442FCEB12}" type="presParOf" srcId="{BA72BE39-222D-4ADC-8C16-7C337A34BD25}" destId="{72339F68-0CBD-4A23-810D-92635BF08E66}" srcOrd="4" destOrd="0" presId="urn:microsoft.com/office/officeart/2005/8/layout/lProcess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D76BAA-F98B-4763-B704-CDAC715908D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tr-TR"/>
        </a:p>
      </dgm:t>
    </dgm:pt>
    <dgm:pt modelId="{8AE90DBB-677B-433F-B58D-6F26BF349DD8}">
      <dgm:prSet custT="1"/>
      <dgm:spPr>
        <a:xfrm>
          <a:off x="8579" y="0"/>
          <a:ext cx="8776396" cy="5904656"/>
        </a:xfrm>
      </dgm:spPr>
      <dgm:t>
        <a:bodyPr/>
        <a:lstStyle/>
        <a:p>
          <a:r>
            <a:rPr lang="tr-TR" sz="1200" b="1" dirty="0" smtClean="0">
              <a:solidFill>
                <a:srgbClr val="FF0000"/>
              </a:solidFill>
              <a:effectLst>
                <a:outerShdw blurRad="38100" dist="38100" dir="2700000" algn="tl">
                  <a:srgbClr val="000000">
                    <a:alpha val="43137"/>
                  </a:srgbClr>
                </a:outerShdw>
              </a:effectLst>
              <a:latin typeface="+mn-lt"/>
              <a:ea typeface="+mn-ea"/>
              <a:cs typeface="+mn-cs"/>
            </a:rPr>
            <a:t>KURUM KÜLTÜRÜ</a:t>
          </a:r>
          <a:endParaRPr lang="tr-TR" sz="1200" b="1" dirty="0">
            <a:solidFill>
              <a:srgbClr val="FF0000"/>
            </a:solidFill>
            <a:effectLst>
              <a:outerShdw blurRad="38100" dist="38100" dir="2700000" algn="tl">
                <a:srgbClr val="000000">
                  <a:alpha val="43137"/>
                </a:srgbClr>
              </a:outerShdw>
            </a:effectLst>
            <a:latin typeface="+mn-lt"/>
            <a:ea typeface="+mn-ea"/>
            <a:cs typeface="+mn-cs"/>
          </a:endParaRPr>
        </a:p>
      </dgm:t>
    </dgm:pt>
    <dgm:pt modelId="{7282A562-0F12-475E-9210-A21A564E6136}" type="parTrans" cxnId="{084002E1-EBAD-4629-9126-E2E4901EBE6C}">
      <dgm:prSet/>
      <dgm:spPr/>
      <dgm:t>
        <a:bodyPr/>
        <a:lstStyle/>
        <a:p>
          <a:endParaRPr lang="tr-TR" sz="1000">
            <a:solidFill>
              <a:schemeClr val="bg1"/>
            </a:solidFill>
            <a:latin typeface="+mn-lt"/>
          </a:endParaRPr>
        </a:p>
      </dgm:t>
    </dgm:pt>
    <dgm:pt modelId="{D74110D9-FC80-43D2-BEC1-BA8036CDA408}" type="sibTrans" cxnId="{084002E1-EBAD-4629-9126-E2E4901EBE6C}">
      <dgm:prSet/>
      <dgm:spPr/>
      <dgm:t>
        <a:bodyPr/>
        <a:lstStyle/>
        <a:p>
          <a:endParaRPr lang="tr-TR" sz="1000">
            <a:solidFill>
              <a:schemeClr val="bg1"/>
            </a:solidFill>
            <a:latin typeface="+mn-lt"/>
          </a:endParaRPr>
        </a:p>
      </dgm:t>
    </dgm:pt>
    <dgm:pt modelId="{CE01BE71-D4C6-4F8A-9715-D4E4E3B40810}">
      <dgm:prSet custT="1"/>
      <dgm:spPr>
        <a:xfrm>
          <a:off x="881929" y="4137043"/>
          <a:ext cx="7021117" cy="683086"/>
        </a:xfrm>
      </dgm:spPr>
      <dgm:t>
        <a:bodyPr/>
        <a:lstStyle/>
        <a:p>
          <a:r>
            <a:rPr lang="tr-TR" sz="1000" b="1" dirty="0" smtClean="0">
              <a:latin typeface="+mn-lt"/>
              <a:ea typeface="+mn-ea"/>
              <a:cs typeface="+mn-cs"/>
            </a:rPr>
            <a:t>KURUM MİSYONU / VİZYONU</a:t>
          </a:r>
          <a:endParaRPr lang="tr-TR" sz="1000" b="1" dirty="0">
            <a:latin typeface="+mn-lt"/>
            <a:ea typeface="+mn-ea"/>
            <a:cs typeface="+mn-cs"/>
          </a:endParaRPr>
        </a:p>
      </dgm:t>
    </dgm:pt>
    <dgm:pt modelId="{219A1EF2-A7FA-4DCC-BF3A-AFC9B24905D8}" type="parTrans" cxnId="{FC5FD9FA-4F51-4556-BA1E-2E618EA02D17}">
      <dgm:prSet/>
      <dgm:spPr/>
      <dgm:t>
        <a:bodyPr/>
        <a:lstStyle/>
        <a:p>
          <a:endParaRPr lang="tr-TR" sz="1000">
            <a:solidFill>
              <a:schemeClr val="bg1"/>
            </a:solidFill>
            <a:latin typeface="+mn-lt"/>
          </a:endParaRPr>
        </a:p>
      </dgm:t>
    </dgm:pt>
    <dgm:pt modelId="{B269B074-F0F7-4910-9348-46970C826D1C}" type="sibTrans" cxnId="{FC5FD9FA-4F51-4556-BA1E-2E618EA02D17}">
      <dgm:prSet/>
      <dgm:spPr/>
      <dgm:t>
        <a:bodyPr/>
        <a:lstStyle/>
        <a:p>
          <a:endParaRPr lang="tr-TR" sz="1000">
            <a:solidFill>
              <a:schemeClr val="bg1"/>
            </a:solidFill>
            <a:latin typeface="+mn-lt"/>
          </a:endParaRPr>
        </a:p>
      </dgm:t>
    </dgm:pt>
    <dgm:pt modelId="{99132BD2-7B5E-4E83-90AD-0BCF7C17D5A7}">
      <dgm:prSet custT="1"/>
      <dgm:spPr>
        <a:xfrm>
          <a:off x="881929" y="3348866"/>
          <a:ext cx="7021117" cy="683086"/>
        </a:xfrm>
      </dgm:spPr>
      <dgm:t>
        <a:bodyPr/>
        <a:lstStyle/>
        <a:p>
          <a:r>
            <a:rPr lang="tr-TR" sz="1000" b="1" dirty="0" smtClean="0">
              <a:latin typeface="+mn-lt"/>
              <a:ea typeface="+mn-ea"/>
              <a:cs typeface="+mn-cs"/>
            </a:rPr>
            <a:t>KURUM TARİHİ</a:t>
          </a:r>
          <a:endParaRPr lang="tr-TR" sz="1000" b="1" dirty="0">
            <a:latin typeface="+mn-lt"/>
            <a:ea typeface="+mn-ea"/>
            <a:cs typeface="+mn-cs"/>
          </a:endParaRPr>
        </a:p>
      </dgm:t>
    </dgm:pt>
    <dgm:pt modelId="{A3997190-3665-43A9-B63C-40522E99F564}" type="parTrans" cxnId="{EE1AB9B3-F49A-4D87-82EA-F4B5458F03F1}">
      <dgm:prSet/>
      <dgm:spPr/>
      <dgm:t>
        <a:bodyPr/>
        <a:lstStyle/>
        <a:p>
          <a:endParaRPr lang="tr-TR" sz="1000">
            <a:solidFill>
              <a:schemeClr val="bg1"/>
            </a:solidFill>
            <a:latin typeface="+mn-lt"/>
          </a:endParaRPr>
        </a:p>
      </dgm:t>
    </dgm:pt>
    <dgm:pt modelId="{AEE15A80-A0B6-4A90-B5C9-E92488FAABAB}" type="sibTrans" cxnId="{EE1AB9B3-F49A-4D87-82EA-F4B5458F03F1}">
      <dgm:prSet/>
      <dgm:spPr/>
      <dgm:t>
        <a:bodyPr/>
        <a:lstStyle/>
        <a:p>
          <a:endParaRPr lang="tr-TR" sz="1000">
            <a:solidFill>
              <a:schemeClr val="bg1"/>
            </a:solidFill>
            <a:latin typeface="+mn-lt"/>
          </a:endParaRPr>
        </a:p>
      </dgm:t>
    </dgm:pt>
    <dgm:pt modelId="{FC5DDB0C-8E95-4B5B-A4E1-1B07BECEAA60}">
      <dgm:prSet custT="1"/>
      <dgm:spPr>
        <a:xfrm>
          <a:off x="881929" y="1772514"/>
          <a:ext cx="7021117" cy="683086"/>
        </a:xfrm>
      </dgm:spPr>
      <dgm:t>
        <a:bodyPr/>
        <a:lstStyle/>
        <a:p>
          <a:r>
            <a:rPr lang="tr-TR" sz="1000" b="1" dirty="0" smtClean="0">
              <a:latin typeface="+mn-lt"/>
              <a:ea typeface="+mn-ea"/>
              <a:cs typeface="+mn-cs"/>
            </a:rPr>
            <a:t>KURUM FAALİYETLERİ</a:t>
          </a:r>
          <a:endParaRPr lang="tr-TR" sz="1000" b="1" dirty="0">
            <a:latin typeface="+mn-lt"/>
            <a:ea typeface="+mn-ea"/>
            <a:cs typeface="+mn-cs"/>
          </a:endParaRPr>
        </a:p>
      </dgm:t>
    </dgm:pt>
    <dgm:pt modelId="{FB2DFE1C-7FA6-48DD-B6F4-131C2315C607}" type="parTrans" cxnId="{065154DA-8203-44E3-B65A-BFE116D3DFD7}">
      <dgm:prSet/>
      <dgm:spPr/>
      <dgm:t>
        <a:bodyPr/>
        <a:lstStyle/>
        <a:p>
          <a:endParaRPr lang="tr-TR" sz="1000">
            <a:solidFill>
              <a:schemeClr val="bg1"/>
            </a:solidFill>
            <a:latin typeface="+mn-lt"/>
          </a:endParaRPr>
        </a:p>
      </dgm:t>
    </dgm:pt>
    <dgm:pt modelId="{D395227A-AFDD-413A-A3EF-78DDEF9F558A}" type="sibTrans" cxnId="{065154DA-8203-44E3-B65A-BFE116D3DFD7}">
      <dgm:prSet/>
      <dgm:spPr/>
      <dgm:t>
        <a:bodyPr/>
        <a:lstStyle/>
        <a:p>
          <a:endParaRPr lang="tr-TR" sz="1000">
            <a:solidFill>
              <a:schemeClr val="bg1"/>
            </a:solidFill>
            <a:latin typeface="+mn-lt"/>
          </a:endParaRPr>
        </a:p>
      </dgm:t>
    </dgm:pt>
    <dgm:pt modelId="{A35291BA-6C3F-4322-B6FD-F0D3DC8BD06A}">
      <dgm:prSet custT="1"/>
      <dgm:spPr>
        <a:xfrm>
          <a:off x="881929" y="2560690"/>
          <a:ext cx="7021117" cy="683086"/>
        </a:xfrm>
      </dgm:spPr>
      <dgm:t>
        <a:bodyPr/>
        <a:lstStyle/>
        <a:p>
          <a:r>
            <a:rPr lang="tr-TR" sz="1000" b="1" dirty="0" smtClean="0">
              <a:latin typeface="+mn-lt"/>
              <a:ea typeface="+mn-ea"/>
              <a:cs typeface="+mn-cs"/>
            </a:rPr>
            <a:t>KURUMUN DEĞERLERİ</a:t>
          </a:r>
          <a:endParaRPr lang="tr-TR" sz="1000" b="1" dirty="0">
            <a:latin typeface="+mn-lt"/>
            <a:ea typeface="+mn-ea"/>
            <a:cs typeface="+mn-cs"/>
          </a:endParaRPr>
        </a:p>
      </dgm:t>
    </dgm:pt>
    <dgm:pt modelId="{0961242C-3AA2-4288-9098-8AFB8CD3A2C0}" type="parTrans" cxnId="{7A655422-31E0-469B-ACFC-35BEAE7C66EE}">
      <dgm:prSet/>
      <dgm:spPr/>
      <dgm:t>
        <a:bodyPr/>
        <a:lstStyle/>
        <a:p>
          <a:endParaRPr lang="tr-TR" sz="1000">
            <a:solidFill>
              <a:schemeClr val="bg1"/>
            </a:solidFill>
            <a:latin typeface="+mn-lt"/>
          </a:endParaRPr>
        </a:p>
      </dgm:t>
    </dgm:pt>
    <dgm:pt modelId="{805A6306-85FA-4FF6-9FE9-EA66AF4353AE}" type="sibTrans" cxnId="{7A655422-31E0-469B-ACFC-35BEAE7C66EE}">
      <dgm:prSet/>
      <dgm:spPr/>
      <dgm:t>
        <a:bodyPr/>
        <a:lstStyle/>
        <a:p>
          <a:endParaRPr lang="tr-TR" sz="1000">
            <a:solidFill>
              <a:schemeClr val="bg1"/>
            </a:solidFill>
            <a:latin typeface="+mn-lt"/>
          </a:endParaRPr>
        </a:p>
      </dgm:t>
    </dgm:pt>
    <dgm:pt modelId="{03257C2A-BAC6-402E-91B3-A62901653AB6}">
      <dgm:prSet custT="1"/>
      <dgm:spPr>
        <a:xfrm>
          <a:off x="881929" y="4925219"/>
          <a:ext cx="7021117" cy="683086"/>
        </a:xfrm>
      </dgm:spPr>
      <dgm:t>
        <a:bodyPr/>
        <a:lstStyle/>
        <a:p>
          <a:r>
            <a:rPr lang="tr-TR" sz="1000" b="1" dirty="0" smtClean="0">
              <a:latin typeface="+mn-lt"/>
              <a:ea typeface="+mn-ea"/>
              <a:cs typeface="+mn-cs"/>
            </a:rPr>
            <a:t>KURUM GELENEKLERİ</a:t>
          </a:r>
          <a:endParaRPr lang="tr-TR" sz="1000" b="1" dirty="0">
            <a:latin typeface="+mn-lt"/>
            <a:ea typeface="+mn-ea"/>
            <a:cs typeface="+mn-cs"/>
          </a:endParaRPr>
        </a:p>
      </dgm:t>
    </dgm:pt>
    <dgm:pt modelId="{F5B8AC74-293B-49D9-809F-29D63FF16CB2}" type="parTrans" cxnId="{B70B9C2E-A602-452B-900A-1AF0C0133A06}">
      <dgm:prSet/>
      <dgm:spPr/>
      <dgm:t>
        <a:bodyPr/>
        <a:lstStyle/>
        <a:p>
          <a:endParaRPr lang="tr-TR" sz="1000">
            <a:solidFill>
              <a:schemeClr val="bg1"/>
            </a:solidFill>
            <a:latin typeface="+mn-lt"/>
          </a:endParaRPr>
        </a:p>
      </dgm:t>
    </dgm:pt>
    <dgm:pt modelId="{EB552C59-2865-4290-9345-69925585BD1A}" type="sibTrans" cxnId="{B70B9C2E-A602-452B-900A-1AF0C0133A06}">
      <dgm:prSet/>
      <dgm:spPr/>
      <dgm:t>
        <a:bodyPr/>
        <a:lstStyle/>
        <a:p>
          <a:endParaRPr lang="tr-TR" sz="1000">
            <a:solidFill>
              <a:schemeClr val="bg1"/>
            </a:solidFill>
            <a:latin typeface="+mn-lt"/>
          </a:endParaRPr>
        </a:p>
      </dgm:t>
    </dgm:pt>
    <dgm:pt modelId="{914291F1-9029-4C30-A946-379555EEDE80}" type="pres">
      <dgm:prSet presAssocID="{87D76BAA-F98B-4763-B704-CDAC715908D0}" presName="theList" presStyleCnt="0">
        <dgm:presLayoutVars>
          <dgm:dir/>
          <dgm:animLvl val="lvl"/>
          <dgm:resizeHandles val="exact"/>
        </dgm:presLayoutVars>
      </dgm:prSet>
      <dgm:spPr/>
      <dgm:t>
        <a:bodyPr/>
        <a:lstStyle/>
        <a:p>
          <a:endParaRPr lang="tr-TR"/>
        </a:p>
      </dgm:t>
    </dgm:pt>
    <dgm:pt modelId="{D5348ABF-0182-419A-A2B3-8FAF9D2EB7F9}" type="pres">
      <dgm:prSet presAssocID="{8AE90DBB-677B-433F-B58D-6F26BF349DD8}" presName="compNode" presStyleCnt="0"/>
      <dgm:spPr/>
      <dgm:t>
        <a:bodyPr/>
        <a:lstStyle/>
        <a:p>
          <a:endParaRPr lang="tr-TR"/>
        </a:p>
      </dgm:t>
    </dgm:pt>
    <dgm:pt modelId="{694840BB-656F-4FF0-84D7-3DFCC4CD5370}" type="pres">
      <dgm:prSet presAssocID="{8AE90DBB-677B-433F-B58D-6F26BF349DD8}" presName="aNode" presStyleLbl="bgShp" presStyleIdx="0" presStyleCnt="1" custScaleX="88889" custScaleY="80000" custLinFactNeighborX="478"/>
      <dgm:spPr>
        <a:prstGeom prst="roundRect">
          <a:avLst>
            <a:gd name="adj" fmla="val 10000"/>
          </a:avLst>
        </a:prstGeom>
      </dgm:spPr>
      <dgm:t>
        <a:bodyPr/>
        <a:lstStyle/>
        <a:p>
          <a:endParaRPr lang="tr-TR"/>
        </a:p>
      </dgm:t>
    </dgm:pt>
    <dgm:pt modelId="{8AEE1068-2C76-4A49-A030-7AB39D3EB45D}" type="pres">
      <dgm:prSet presAssocID="{8AE90DBB-677B-433F-B58D-6F26BF349DD8}" presName="textNode" presStyleLbl="bgShp" presStyleIdx="0" presStyleCnt="1"/>
      <dgm:spPr/>
      <dgm:t>
        <a:bodyPr/>
        <a:lstStyle/>
        <a:p>
          <a:endParaRPr lang="tr-TR"/>
        </a:p>
      </dgm:t>
    </dgm:pt>
    <dgm:pt modelId="{267E221F-49A1-4E36-BD5B-297D6BF73B95}" type="pres">
      <dgm:prSet presAssocID="{8AE90DBB-677B-433F-B58D-6F26BF349DD8}" presName="compChildNode" presStyleCnt="0"/>
      <dgm:spPr/>
      <dgm:t>
        <a:bodyPr/>
        <a:lstStyle/>
        <a:p>
          <a:endParaRPr lang="tr-TR"/>
        </a:p>
      </dgm:t>
    </dgm:pt>
    <dgm:pt modelId="{0520EF01-F9B3-4903-B2BD-C892EF86FCE0}" type="pres">
      <dgm:prSet presAssocID="{8AE90DBB-677B-433F-B58D-6F26BF349DD8}" presName="theInnerList" presStyleCnt="0"/>
      <dgm:spPr/>
      <dgm:t>
        <a:bodyPr/>
        <a:lstStyle/>
        <a:p>
          <a:endParaRPr lang="tr-TR"/>
        </a:p>
      </dgm:t>
    </dgm:pt>
    <dgm:pt modelId="{E665E88B-0648-4DAB-9A77-A81628780C8A}" type="pres">
      <dgm:prSet presAssocID="{FC5DDB0C-8E95-4B5B-A4E1-1B07BECEAA60}" presName="childNode" presStyleLbl="node1" presStyleIdx="0" presStyleCnt="5">
        <dgm:presLayoutVars>
          <dgm:bulletEnabled val="1"/>
        </dgm:presLayoutVars>
      </dgm:prSet>
      <dgm:spPr>
        <a:prstGeom prst="roundRect">
          <a:avLst>
            <a:gd name="adj" fmla="val 10000"/>
          </a:avLst>
        </a:prstGeom>
      </dgm:spPr>
      <dgm:t>
        <a:bodyPr/>
        <a:lstStyle/>
        <a:p>
          <a:endParaRPr lang="tr-TR"/>
        </a:p>
      </dgm:t>
    </dgm:pt>
    <dgm:pt modelId="{3A1066F0-6D84-474E-AF4D-9D17D12045E3}" type="pres">
      <dgm:prSet presAssocID="{FC5DDB0C-8E95-4B5B-A4E1-1B07BECEAA60}" presName="aSpace2" presStyleCnt="0"/>
      <dgm:spPr/>
      <dgm:t>
        <a:bodyPr/>
        <a:lstStyle/>
        <a:p>
          <a:endParaRPr lang="tr-TR"/>
        </a:p>
      </dgm:t>
    </dgm:pt>
    <dgm:pt modelId="{B48D924A-7CEB-4C19-8609-ED2EF5ABC2AD}" type="pres">
      <dgm:prSet presAssocID="{A35291BA-6C3F-4322-B6FD-F0D3DC8BD06A}" presName="childNode" presStyleLbl="node1" presStyleIdx="1" presStyleCnt="5">
        <dgm:presLayoutVars>
          <dgm:bulletEnabled val="1"/>
        </dgm:presLayoutVars>
      </dgm:prSet>
      <dgm:spPr>
        <a:prstGeom prst="roundRect">
          <a:avLst>
            <a:gd name="adj" fmla="val 10000"/>
          </a:avLst>
        </a:prstGeom>
      </dgm:spPr>
      <dgm:t>
        <a:bodyPr/>
        <a:lstStyle/>
        <a:p>
          <a:endParaRPr lang="tr-TR"/>
        </a:p>
      </dgm:t>
    </dgm:pt>
    <dgm:pt modelId="{7C1635EE-399E-4409-B852-CAFC98B6F514}" type="pres">
      <dgm:prSet presAssocID="{A35291BA-6C3F-4322-B6FD-F0D3DC8BD06A}" presName="aSpace2" presStyleCnt="0"/>
      <dgm:spPr/>
      <dgm:t>
        <a:bodyPr/>
        <a:lstStyle/>
        <a:p>
          <a:endParaRPr lang="tr-TR"/>
        </a:p>
      </dgm:t>
    </dgm:pt>
    <dgm:pt modelId="{8F240C6D-A513-4123-9C3A-3B73314B53CD}" type="pres">
      <dgm:prSet presAssocID="{99132BD2-7B5E-4E83-90AD-0BCF7C17D5A7}" presName="childNode" presStyleLbl="node1" presStyleIdx="2" presStyleCnt="5">
        <dgm:presLayoutVars>
          <dgm:bulletEnabled val="1"/>
        </dgm:presLayoutVars>
      </dgm:prSet>
      <dgm:spPr>
        <a:prstGeom prst="roundRect">
          <a:avLst>
            <a:gd name="adj" fmla="val 10000"/>
          </a:avLst>
        </a:prstGeom>
      </dgm:spPr>
      <dgm:t>
        <a:bodyPr/>
        <a:lstStyle/>
        <a:p>
          <a:endParaRPr lang="tr-TR"/>
        </a:p>
      </dgm:t>
    </dgm:pt>
    <dgm:pt modelId="{8B288575-6C2B-4893-AA46-306DFBF8322C}" type="pres">
      <dgm:prSet presAssocID="{99132BD2-7B5E-4E83-90AD-0BCF7C17D5A7}" presName="aSpace2" presStyleCnt="0"/>
      <dgm:spPr/>
      <dgm:t>
        <a:bodyPr/>
        <a:lstStyle/>
        <a:p>
          <a:endParaRPr lang="tr-TR"/>
        </a:p>
      </dgm:t>
    </dgm:pt>
    <dgm:pt modelId="{C78B96DA-2FA4-4E9F-A222-078AEF1EBC22}" type="pres">
      <dgm:prSet presAssocID="{CE01BE71-D4C6-4F8A-9715-D4E4E3B40810}" presName="childNode" presStyleLbl="node1" presStyleIdx="3" presStyleCnt="5">
        <dgm:presLayoutVars>
          <dgm:bulletEnabled val="1"/>
        </dgm:presLayoutVars>
      </dgm:prSet>
      <dgm:spPr>
        <a:prstGeom prst="roundRect">
          <a:avLst>
            <a:gd name="adj" fmla="val 10000"/>
          </a:avLst>
        </a:prstGeom>
      </dgm:spPr>
      <dgm:t>
        <a:bodyPr/>
        <a:lstStyle/>
        <a:p>
          <a:endParaRPr lang="tr-TR"/>
        </a:p>
      </dgm:t>
    </dgm:pt>
    <dgm:pt modelId="{3424CEEC-49A3-4CC9-8B54-AA1E214DC8B0}" type="pres">
      <dgm:prSet presAssocID="{CE01BE71-D4C6-4F8A-9715-D4E4E3B40810}" presName="aSpace2" presStyleCnt="0"/>
      <dgm:spPr/>
      <dgm:t>
        <a:bodyPr/>
        <a:lstStyle/>
        <a:p>
          <a:endParaRPr lang="tr-TR"/>
        </a:p>
      </dgm:t>
    </dgm:pt>
    <dgm:pt modelId="{2425082C-BCD1-4F71-9B51-ABC4AA267062}" type="pres">
      <dgm:prSet presAssocID="{03257C2A-BAC6-402E-91B3-A62901653AB6}" presName="childNode" presStyleLbl="node1" presStyleIdx="4" presStyleCnt="5">
        <dgm:presLayoutVars>
          <dgm:bulletEnabled val="1"/>
        </dgm:presLayoutVars>
      </dgm:prSet>
      <dgm:spPr>
        <a:prstGeom prst="roundRect">
          <a:avLst>
            <a:gd name="adj" fmla="val 10000"/>
          </a:avLst>
        </a:prstGeom>
      </dgm:spPr>
      <dgm:t>
        <a:bodyPr/>
        <a:lstStyle/>
        <a:p>
          <a:endParaRPr lang="tr-TR"/>
        </a:p>
      </dgm:t>
    </dgm:pt>
  </dgm:ptLst>
  <dgm:cxnLst>
    <dgm:cxn modelId="{970FE9C1-C402-4512-8B67-B8D2D0CA8A27}" type="presOf" srcId="{03257C2A-BAC6-402E-91B3-A62901653AB6}" destId="{2425082C-BCD1-4F71-9B51-ABC4AA267062}" srcOrd="0" destOrd="0" presId="urn:microsoft.com/office/officeart/2005/8/layout/lProcess2"/>
    <dgm:cxn modelId="{FC5FD9FA-4F51-4556-BA1E-2E618EA02D17}" srcId="{8AE90DBB-677B-433F-B58D-6F26BF349DD8}" destId="{CE01BE71-D4C6-4F8A-9715-D4E4E3B40810}" srcOrd="3" destOrd="0" parTransId="{219A1EF2-A7FA-4DCC-BF3A-AFC9B24905D8}" sibTransId="{B269B074-F0F7-4910-9348-46970C826D1C}"/>
    <dgm:cxn modelId="{084002E1-EBAD-4629-9126-E2E4901EBE6C}" srcId="{87D76BAA-F98B-4763-B704-CDAC715908D0}" destId="{8AE90DBB-677B-433F-B58D-6F26BF349DD8}" srcOrd="0" destOrd="0" parTransId="{7282A562-0F12-475E-9210-A21A564E6136}" sibTransId="{D74110D9-FC80-43D2-BEC1-BA8036CDA408}"/>
    <dgm:cxn modelId="{7A655422-31E0-469B-ACFC-35BEAE7C66EE}" srcId="{8AE90DBB-677B-433F-B58D-6F26BF349DD8}" destId="{A35291BA-6C3F-4322-B6FD-F0D3DC8BD06A}" srcOrd="1" destOrd="0" parTransId="{0961242C-3AA2-4288-9098-8AFB8CD3A2C0}" sibTransId="{805A6306-85FA-4FF6-9FE9-EA66AF4353AE}"/>
    <dgm:cxn modelId="{B70B9C2E-A602-452B-900A-1AF0C0133A06}" srcId="{8AE90DBB-677B-433F-B58D-6F26BF349DD8}" destId="{03257C2A-BAC6-402E-91B3-A62901653AB6}" srcOrd="4" destOrd="0" parTransId="{F5B8AC74-293B-49D9-809F-29D63FF16CB2}" sibTransId="{EB552C59-2865-4290-9345-69925585BD1A}"/>
    <dgm:cxn modelId="{E4A5D794-69F5-4E1A-AFB1-3AA388FAD063}" type="presOf" srcId="{CE01BE71-D4C6-4F8A-9715-D4E4E3B40810}" destId="{C78B96DA-2FA4-4E9F-A222-078AEF1EBC22}" srcOrd="0" destOrd="0" presId="urn:microsoft.com/office/officeart/2005/8/layout/lProcess2"/>
    <dgm:cxn modelId="{2A789E9F-6E81-49E5-94FB-1F917B49D9C6}" type="presOf" srcId="{99132BD2-7B5E-4E83-90AD-0BCF7C17D5A7}" destId="{8F240C6D-A513-4123-9C3A-3B73314B53CD}" srcOrd="0" destOrd="0" presId="urn:microsoft.com/office/officeart/2005/8/layout/lProcess2"/>
    <dgm:cxn modelId="{90882EE0-3630-4421-92A2-32757624915E}" type="presOf" srcId="{8AE90DBB-677B-433F-B58D-6F26BF349DD8}" destId="{8AEE1068-2C76-4A49-A030-7AB39D3EB45D}" srcOrd="1" destOrd="0" presId="urn:microsoft.com/office/officeart/2005/8/layout/lProcess2"/>
    <dgm:cxn modelId="{860F9EAD-5419-43B3-95CA-84F9487F6E67}" type="presOf" srcId="{A35291BA-6C3F-4322-B6FD-F0D3DC8BD06A}" destId="{B48D924A-7CEB-4C19-8609-ED2EF5ABC2AD}" srcOrd="0" destOrd="0" presId="urn:microsoft.com/office/officeart/2005/8/layout/lProcess2"/>
    <dgm:cxn modelId="{FFAE49F3-3D5B-4E04-BB55-522320706A69}" type="presOf" srcId="{FC5DDB0C-8E95-4B5B-A4E1-1B07BECEAA60}" destId="{E665E88B-0648-4DAB-9A77-A81628780C8A}" srcOrd="0" destOrd="0" presId="urn:microsoft.com/office/officeart/2005/8/layout/lProcess2"/>
    <dgm:cxn modelId="{065154DA-8203-44E3-B65A-BFE116D3DFD7}" srcId="{8AE90DBB-677B-433F-B58D-6F26BF349DD8}" destId="{FC5DDB0C-8E95-4B5B-A4E1-1B07BECEAA60}" srcOrd="0" destOrd="0" parTransId="{FB2DFE1C-7FA6-48DD-B6F4-131C2315C607}" sibTransId="{D395227A-AFDD-413A-A3EF-78DDEF9F558A}"/>
    <dgm:cxn modelId="{EE1AB9B3-F49A-4D87-82EA-F4B5458F03F1}" srcId="{8AE90DBB-677B-433F-B58D-6F26BF349DD8}" destId="{99132BD2-7B5E-4E83-90AD-0BCF7C17D5A7}" srcOrd="2" destOrd="0" parTransId="{A3997190-3665-43A9-B63C-40522E99F564}" sibTransId="{AEE15A80-A0B6-4A90-B5C9-E92488FAABAB}"/>
    <dgm:cxn modelId="{AB7B2DFB-D3C9-4C98-89F7-271ABB2BB102}" type="presOf" srcId="{8AE90DBB-677B-433F-B58D-6F26BF349DD8}" destId="{694840BB-656F-4FF0-84D7-3DFCC4CD5370}" srcOrd="0" destOrd="0" presId="urn:microsoft.com/office/officeart/2005/8/layout/lProcess2"/>
    <dgm:cxn modelId="{B338BEA7-3F09-4FD5-A1F8-B4399C88E211}" type="presOf" srcId="{87D76BAA-F98B-4763-B704-CDAC715908D0}" destId="{914291F1-9029-4C30-A946-379555EEDE80}" srcOrd="0" destOrd="0" presId="urn:microsoft.com/office/officeart/2005/8/layout/lProcess2"/>
    <dgm:cxn modelId="{F46ED7CA-9C65-4FB2-B2CE-41554C5BD527}" type="presParOf" srcId="{914291F1-9029-4C30-A946-379555EEDE80}" destId="{D5348ABF-0182-419A-A2B3-8FAF9D2EB7F9}" srcOrd="0" destOrd="0" presId="urn:microsoft.com/office/officeart/2005/8/layout/lProcess2"/>
    <dgm:cxn modelId="{97B4C6B5-66A1-49D2-AC3E-7675EC00BE63}" type="presParOf" srcId="{D5348ABF-0182-419A-A2B3-8FAF9D2EB7F9}" destId="{694840BB-656F-4FF0-84D7-3DFCC4CD5370}" srcOrd="0" destOrd="0" presId="urn:microsoft.com/office/officeart/2005/8/layout/lProcess2"/>
    <dgm:cxn modelId="{26111AAA-883F-4245-BD73-FFFA2DE171B2}" type="presParOf" srcId="{D5348ABF-0182-419A-A2B3-8FAF9D2EB7F9}" destId="{8AEE1068-2C76-4A49-A030-7AB39D3EB45D}" srcOrd="1" destOrd="0" presId="urn:microsoft.com/office/officeart/2005/8/layout/lProcess2"/>
    <dgm:cxn modelId="{F0262A71-49AB-4FE7-977E-BCFEDF1F1AE8}" type="presParOf" srcId="{D5348ABF-0182-419A-A2B3-8FAF9D2EB7F9}" destId="{267E221F-49A1-4E36-BD5B-297D6BF73B95}" srcOrd="2" destOrd="0" presId="urn:microsoft.com/office/officeart/2005/8/layout/lProcess2"/>
    <dgm:cxn modelId="{FB1D100D-9317-4248-B0DA-517FA88EEAE0}" type="presParOf" srcId="{267E221F-49A1-4E36-BD5B-297D6BF73B95}" destId="{0520EF01-F9B3-4903-B2BD-C892EF86FCE0}" srcOrd="0" destOrd="0" presId="urn:microsoft.com/office/officeart/2005/8/layout/lProcess2"/>
    <dgm:cxn modelId="{DE2B8165-403E-4097-AB68-DB97EF21CEFA}" type="presParOf" srcId="{0520EF01-F9B3-4903-B2BD-C892EF86FCE0}" destId="{E665E88B-0648-4DAB-9A77-A81628780C8A}" srcOrd="0" destOrd="0" presId="urn:microsoft.com/office/officeart/2005/8/layout/lProcess2"/>
    <dgm:cxn modelId="{3D624C02-8153-43F2-9F95-F0AE27A9DD65}" type="presParOf" srcId="{0520EF01-F9B3-4903-B2BD-C892EF86FCE0}" destId="{3A1066F0-6D84-474E-AF4D-9D17D12045E3}" srcOrd="1" destOrd="0" presId="urn:microsoft.com/office/officeart/2005/8/layout/lProcess2"/>
    <dgm:cxn modelId="{FD28B96F-9CD7-48B5-8581-E3DFD6C9CAB6}" type="presParOf" srcId="{0520EF01-F9B3-4903-B2BD-C892EF86FCE0}" destId="{B48D924A-7CEB-4C19-8609-ED2EF5ABC2AD}" srcOrd="2" destOrd="0" presId="urn:microsoft.com/office/officeart/2005/8/layout/lProcess2"/>
    <dgm:cxn modelId="{AF5BBE10-EB14-4959-BD35-9FB574441C3C}" type="presParOf" srcId="{0520EF01-F9B3-4903-B2BD-C892EF86FCE0}" destId="{7C1635EE-399E-4409-B852-CAFC98B6F514}" srcOrd="3" destOrd="0" presId="urn:microsoft.com/office/officeart/2005/8/layout/lProcess2"/>
    <dgm:cxn modelId="{ED315B5E-FAD6-45F2-A735-F7BCE7959C2F}" type="presParOf" srcId="{0520EF01-F9B3-4903-B2BD-C892EF86FCE0}" destId="{8F240C6D-A513-4123-9C3A-3B73314B53CD}" srcOrd="4" destOrd="0" presId="urn:microsoft.com/office/officeart/2005/8/layout/lProcess2"/>
    <dgm:cxn modelId="{3DA5E51E-5646-4CC6-B028-A9856E47E820}" type="presParOf" srcId="{0520EF01-F9B3-4903-B2BD-C892EF86FCE0}" destId="{8B288575-6C2B-4893-AA46-306DFBF8322C}" srcOrd="5" destOrd="0" presId="urn:microsoft.com/office/officeart/2005/8/layout/lProcess2"/>
    <dgm:cxn modelId="{DDFA244C-23E9-4E17-9309-DE2C775E2CC2}" type="presParOf" srcId="{0520EF01-F9B3-4903-B2BD-C892EF86FCE0}" destId="{C78B96DA-2FA4-4E9F-A222-078AEF1EBC22}" srcOrd="6" destOrd="0" presId="urn:microsoft.com/office/officeart/2005/8/layout/lProcess2"/>
    <dgm:cxn modelId="{9F5F2ECA-BD13-462B-8EB9-049279900C1C}" type="presParOf" srcId="{0520EF01-F9B3-4903-B2BD-C892EF86FCE0}" destId="{3424CEEC-49A3-4CC9-8B54-AA1E214DC8B0}" srcOrd="7" destOrd="0" presId="urn:microsoft.com/office/officeart/2005/8/layout/lProcess2"/>
    <dgm:cxn modelId="{DE7C4B7B-6F1D-4A11-8C6E-BA0B1C218472}" type="presParOf" srcId="{0520EF01-F9B3-4903-B2BD-C892EF86FCE0}" destId="{2425082C-BCD1-4F71-9B51-ABC4AA267062}" srcOrd="8" destOrd="0" presId="urn:microsoft.com/office/officeart/2005/8/layout/lProcess2"/>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D76BAA-F98B-4763-B704-CDAC715908D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tr-TR"/>
        </a:p>
      </dgm:t>
    </dgm:pt>
    <dgm:pt modelId="{F38D744E-B9AA-406F-9E47-DB72A57868C0}">
      <dgm:prSet custT="1"/>
      <dgm:spPr>
        <a:xfrm>
          <a:off x="0" y="0"/>
          <a:ext cx="8776396" cy="5904656"/>
        </a:xfrm>
      </dgm:spPr>
      <dgm:t>
        <a:bodyPr/>
        <a:lstStyle/>
        <a:p>
          <a:r>
            <a:rPr lang="tr-TR" sz="1200" b="1" dirty="0" smtClean="0">
              <a:solidFill>
                <a:srgbClr val="FF0000"/>
              </a:solidFill>
              <a:effectLst>
                <a:outerShdw blurRad="38100" dist="38100" dir="2700000" algn="tl">
                  <a:srgbClr val="000000">
                    <a:alpha val="43137"/>
                  </a:srgbClr>
                </a:outerShdw>
              </a:effectLst>
              <a:latin typeface="+mn-lt"/>
              <a:ea typeface="+mn-ea"/>
              <a:cs typeface="+mn-cs"/>
            </a:rPr>
            <a:t>TEKNOLOJİK KAYNAKLAR</a:t>
          </a:r>
          <a:endParaRPr lang="tr-TR" sz="1200" b="1" dirty="0">
            <a:solidFill>
              <a:srgbClr val="FF0000"/>
            </a:solidFill>
            <a:effectLst>
              <a:outerShdw blurRad="38100" dist="38100" dir="2700000" algn="tl">
                <a:srgbClr val="000000">
                  <a:alpha val="43137"/>
                </a:srgbClr>
              </a:outerShdw>
            </a:effectLst>
            <a:latin typeface="+mn-lt"/>
            <a:ea typeface="+mn-ea"/>
            <a:cs typeface="+mn-cs"/>
          </a:endParaRPr>
        </a:p>
      </dgm:t>
    </dgm:pt>
    <dgm:pt modelId="{1E1DFCD5-BA9B-4404-8AB0-824C5B6A2BBC}" type="parTrans" cxnId="{43E3F5F7-0A3D-4726-BE8C-66651650C390}">
      <dgm:prSet/>
      <dgm:spPr/>
      <dgm:t>
        <a:bodyPr/>
        <a:lstStyle/>
        <a:p>
          <a:endParaRPr lang="tr-TR" sz="1000">
            <a:solidFill>
              <a:schemeClr val="tx1"/>
            </a:solidFill>
            <a:latin typeface="+mn-lt"/>
          </a:endParaRPr>
        </a:p>
      </dgm:t>
    </dgm:pt>
    <dgm:pt modelId="{C754473B-AF98-45CC-9709-05CD05D3E45D}" type="sibTrans" cxnId="{43E3F5F7-0A3D-4726-BE8C-66651650C390}">
      <dgm:prSet/>
      <dgm:spPr/>
      <dgm:t>
        <a:bodyPr/>
        <a:lstStyle/>
        <a:p>
          <a:endParaRPr lang="tr-TR" sz="1000">
            <a:solidFill>
              <a:schemeClr val="tx1"/>
            </a:solidFill>
            <a:latin typeface="+mn-lt"/>
          </a:endParaRPr>
        </a:p>
      </dgm:t>
    </dgm:pt>
    <dgm:pt modelId="{9C3E88C6-286F-4067-8039-D08C17DBDCC1}">
      <dgm:prSet custT="1"/>
      <dgm:spPr>
        <a:xfrm>
          <a:off x="881929" y="3756577"/>
          <a:ext cx="7021117" cy="860182"/>
        </a:xfrm>
      </dgm:spPr>
      <dgm:t>
        <a:bodyPr/>
        <a:lstStyle/>
        <a:p>
          <a:pPr>
            <a:spcAft>
              <a:spcPts val="0"/>
            </a:spcAft>
          </a:pPr>
          <a:r>
            <a:rPr lang="tr-TR" sz="1000" b="1" dirty="0" smtClean="0">
              <a:latin typeface="+mn-lt"/>
              <a:ea typeface="+mn-ea"/>
              <a:cs typeface="+mn-cs"/>
            </a:rPr>
            <a:t>TEKNOLOJİ UYGULAMALARI </a:t>
          </a:r>
        </a:p>
        <a:p>
          <a:pPr>
            <a:spcAft>
              <a:spcPct val="35000"/>
            </a:spcAft>
          </a:pPr>
          <a:r>
            <a:rPr lang="tr-TR" sz="1000" b="1" dirty="0" smtClean="0">
              <a:latin typeface="+mn-lt"/>
              <a:ea typeface="+mn-ea"/>
              <a:cs typeface="+mn-cs"/>
            </a:rPr>
            <a:t>(e-okul, </a:t>
          </a:r>
          <a:r>
            <a:rPr lang="tr-TR" sz="1000" b="1" dirty="0" err="1" smtClean="0">
              <a:latin typeface="+mn-lt"/>
              <a:ea typeface="+mn-ea"/>
              <a:cs typeface="+mn-cs"/>
            </a:rPr>
            <a:t>mebbis</a:t>
          </a:r>
          <a:r>
            <a:rPr lang="tr-TR" sz="1000" b="1" dirty="0" smtClean="0">
              <a:latin typeface="+mn-lt"/>
              <a:ea typeface="+mn-ea"/>
              <a:cs typeface="+mn-cs"/>
            </a:rPr>
            <a:t>, DYS)</a:t>
          </a:r>
          <a:endParaRPr lang="tr-TR" sz="1000" b="1" dirty="0">
            <a:latin typeface="+mn-lt"/>
            <a:ea typeface="+mn-ea"/>
            <a:cs typeface="+mn-cs"/>
          </a:endParaRPr>
        </a:p>
      </dgm:t>
    </dgm:pt>
    <dgm:pt modelId="{B6695D4A-63FC-4D3B-85A5-635692764949}" type="parTrans" cxnId="{8F55BE40-13B3-44A8-9C63-69AFB4008C9B}">
      <dgm:prSet/>
      <dgm:spPr/>
      <dgm:t>
        <a:bodyPr/>
        <a:lstStyle/>
        <a:p>
          <a:endParaRPr lang="tr-TR" sz="1000">
            <a:solidFill>
              <a:schemeClr val="tx1"/>
            </a:solidFill>
            <a:latin typeface="+mn-lt"/>
          </a:endParaRPr>
        </a:p>
      </dgm:t>
    </dgm:pt>
    <dgm:pt modelId="{23BD7729-E4B1-4A23-8516-785C9EE1CE91}" type="sibTrans" cxnId="{8F55BE40-13B3-44A8-9C63-69AFB4008C9B}">
      <dgm:prSet/>
      <dgm:spPr/>
      <dgm:t>
        <a:bodyPr/>
        <a:lstStyle/>
        <a:p>
          <a:endParaRPr lang="tr-TR" sz="1000">
            <a:solidFill>
              <a:schemeClr val="tx1"/>
            </a:solidFill>
            <a:latin typeface="+mn-lt"/>
          </a:endParaRPr>
        </a:p>
      </dgm:t>
    </dgm:pt>
    <dgm:pt modelId="{3E6A4581-FB44-4C11-AE5E-E8DA87C3C6D1}">
      <dgm:prSet phldrT="[Metin]" custT="1"/>
      <dgm:spPr>
        <a:xfrm>
          <a:off x="881929" y="1771540"/>
          <a:ext cx="7021117" cy="860182"/>
        </a:xfrm>
      </dgm:spPr>
      <dgm:t>
        <a:bodyPr/>
        <a:lstStyle/>
        <a:p>
          <a:r>
            <a:rPr lang="tr-TR" sz="1000" b="1" dirty="0" smtClean="0">
              <a:latin typeface="+mn-lt"/>
              <a:ea typeface="+mn-ea"/>
              <a:cs typeface="+mn-cs"/>
            </a:rPr>
            <a:t>TEKNOLOJİYİ KULLANMA DÜZEYİ</a:t>
          </a:r>
          <a:endParaRPr lang="tr-TR" sz="1000" b="1" dirty="0">
            <a:latin typeface="+mn-lt"/>
            <a:ea typeface="+mn-ea"/>
            <a:cs typeface="+mn-cs"/>
          </a:endParaRPr>
        </a:p>
      </dgm:t>
    </dgm:pt>
    <dgm:pt modelId="{7A3478E0-BBA2-4D55-B114-5F40E5AC55C3}" type="parTrans" cxnId="{CF25CB10-2378-44CF-89EA-E515C0B2535C}">
      <dgm:prSet/>
      <dgm:spPr/>
      <dgm:t>
        <a:bodyPr/>
        <a:lstStyle/>
        <a:p>
          <a:endParaRPr lang="tr-TR" sz="1000">
            <a:solidFill>
              <a:schemeClr val="tx1"/>
            </a:solidFill>
            <a:latin typeface="+mn-lt"/>
          </a:endParaRPr>
        </a:p>
      </dgm:t>
    </dgm:pt>
    <dgm:pt modelId="{FD179832-3A39-48A4-B061-4B993CF96018}" type="sibTrans" cxnId="{CF25CB10-2378-44CF-89EA-E515C0B2535C}">
      <dgm:prSet/>
      <dgm:spPr/>
      <dgm:t>
        <a:bodyPr/>
        <a:lstStyle/>
        <a:p>
          <a:endParaRPr lang="tr-TR" sz="1000">
            <a:solidFill>
              <a:schemeClr val="tx1"/>
            </a:solidFill>
            <a:latin typeface="+mn-lt"/>
          </a:endParaRPr>
        </a:p>
      </dgm:t>
    </dgm:pt>
    <dgm:pt modelId="{2859F148-1133-4CDA-B17D-9E773A0B8E78}">
      <dgm:prSet custT="1"/>
      <dgm:spPr>
        <a:xfrm>
          <a:off x="881929" y="2764059"/>
          <a:ext cx="7021117" cy="860182"/>
        </a:xfrm>
      </dgm:spPr>
      <dgm:t>
        <a:bodyPr/>
        <a:lstStyle/>
        <a:p>
          <a:r>
            <a:rPr lang="tr-TR" sz="1000" b="1" dirty="0" smtClean="0">
              <a:latin typeface="+mn-lt"/>
              <a:ea typeface="+mn-ea"/>
              <a:cs typeface="+mn-cs"/>
            </a:rPr>
            <a:t>TEKNOLOJİYE SAHİP OLMA DÜZEYİ </a:t>
          </a:r>
          <a:endParaRPr lang="tr-TR" sz="1000" b="1" dirty="0">
            <a:latin typeface="+mn-lt"/>
            <a:ea typeface="+mn-ea"/>
            <a:cs typeface="+mn-cs"/>
          </a:endParaRPr>
        </a:p>
      </dgm:t>
    </dgm:pt>
    <dgm:pt modelId="{A5A9AC6D-4AD7-47B3-9B7C-53ABDF534A65}" type="parTrans" cxnId="{BF09FCA6-49F9-4E3D-BA30-79F6E8505FF6}">
      <dgm:prSet/>
      <dgm:spPr/>
      <dgm:t>
        <a:bodyPr/>
        <a:lstStyle/>
        <a:p>
          <a:endParaRPr lang="tr-TR" sz="1000">
            <a:latin typeface="+mn-lt"/>
          </a:endParaRPr>
        </a:p>
      </dgm:t>
    </dgm:pt>
    <dgm:pt modelId="{19644547-C44F-4489-8A98-733682344FB6}" type="sibTrans" cxnId="{BF09FCA6-49F9-4E3D-BA30-79F6E8505FF6}">
      <dgm:prSet/>
      <dgm:spPr/>
      <dgm:t>
        <a:bodyPr/>
        <a:lstStyle/>
        <a:p>
          <a:endParaRPr lang="tr-TR" sz="1000">
            <a:latin typeface="+mn-lt"/>
          </a:endParaRPr>
        </a:p>
      </dgm:t>
    </dgm:pt>
    <dgm:pt modelId="{6645BDA6-13A5-4F33-A63D-E5C3A8673B5A}">
      <dgm:prSet custT="1"/>
      <dgm:spPr>
        <a:xfrm>
          <a:off x="881929" y="4749096"/>
          <a:ext cx="7021117" cy="860182"/>
        </a:xfrm>
      </dgm:spPr>
      <dgm:t>
        <a:bodyPr/>
        <a:lstStyle/>
        <a:p>
          <a:r>
            <a:rPr lang="tr-TR" sz="1000" b="1" dirty="0" smtClean="0">
              <a:latin typeface="+mn-lt"/>
              <a:ea typeface="+mn-ea"/>
              <a:cs typeface="+mn-cs"/>
            </a:rPr>
            <a:t>TEKNOLOJİNİN YENİLENMESİ</a:t>
          </a:r>
          <a:endParaRPr lang="tr-TR" sz="1000" b="1" dirty="0">
            <a:latin typeface="+mn-lt"/>
            <a:ea typeface="+mn-ea"/>
            <a:cs typeface="+mn-cs"/>
          </a:endParaRPr>
        </a:p>
      </dgm:t>
    </dgm:pt>
    <dgm:pt modelId="{707775F4-42EA-47C6-B5C3-0B665265202C}" type="parTrans" cxnId="{7508D8E0-A9D1-4BB9-BE07-605B655B4CD6}">
      <dgm:prSet/>
      <dgm:spPr/>
      <dgm:t>
        <a:bodyPr/>
        <a:lstStyle/>
        <a:p>
          <a:endParaRPr lang="tr-TR" sz="1000">
            <a:latin typeface="+mn-lt"/>
          </a:endParaRPr>
        </a:p>
      </dgm:t>
    </dgm:pt>
    <dgm:pt modelId="{FB0D4BC8-B986-46DA-B940-89FF4457DCC3}" type="sibTrans" cxnId="{7508D8E0-A9D1-4BB9-BE07-605B655B4CD6}">
      <dgm:prSet/>
      <dgm:spPr/>
      <dgm:t>
        <a:bodyPr/>
        <a:lstStyle/>
        <a:p>
          <a:endParaRPr lang="tr-TR" sz="1000">
            <a:latin typeface="+mn-lt"/>
          </a:endParaRPr>
        </a:p>
      </dgm:t>
    </dgm:pt>
    <dgm:pt modelId="{914291F1-9029-4C30-A946-379555EEDE80}" type="pres">
      <dgm:prSet presAssocID="{87D76BAA-F98B-4763-B704-CDAC715908D0}" presName="theList" presStyleCnt="0">
        <dgm:presLayoutVars>
          <dgm:dir/>
          <dgm:animLvl val="lvl"/>
          <dgm:resizeHandles val="exact"/>
        </dgm:presLayoutVars>
      </dgm:prSet>
      <dgm:spPr/>
      <dgm:t>
        <a:bodyPr/>
        <a:lstStyle/>
        <a:p>
          <a:endParaRPr lang="tr-TR"/>
        </a:p>
      </dgm:t>
    </dgm:pt>
    <dgm:pt modelId="{087844FC-EBD4-4FFC-B186-65F625E1DC00}" type="pres">
      <dgm:prSet presAssocID="{F38D744E-B9AA-406F-9E47-DB72A57868C0}" presName="compNode" presStyleCnt="0"/>
      <dgm:spPr/>
      <dgm:t>
        <a:bodyPr/>
        <a:lstStyle/>
        <a:p>
          <a:endParaRPr lang="tr-TR"/>
        </a:p>
      </dgm:t>
    </dgm:pt>
    <dgm:pt modelId="{AC1F3D96-617F-4793-B487-D9CF7E8C0F76}" type="pres">
      <dgm:prSet presAssocID="{F38D744E-B9AA-406F-9E47-DB72A57868C0}" presName="aNode" presStyleLbl="bgShp" presStyleIdx="0" presStyleCnt="1" custScaleX="88976" custScaleY="80000" custLinFactNeighborX="27" custLinFactNeighborY="1058"/>
      <dgm:spPr>
        <a:prstGeom prst="roundRect">
          <a:avLst>
            <a:gd name="adj" fmla="val 10000"/>
          </a:avLst>
        </a:prstGeom>
      </dgm:spPr>
      <dgm:t>
        <a:bodyPr/>
        <a:lstStyle/>
        <a:p>
          <a:endParaRPr lang="tr-TR"/>
        </a:p>
      </dgm:t>
    </dgm:pt>
    <dgm:pt modelId="{ED278EC8-69E5-464A-AAD2-523E4851DE92}" type="pres">
      <dgm:prSet presAssocID="{F38D744E-B9AA-406F-9E47-DB72A57868C0}" presName="textNode" presStyleLbl="bgShp" presStyleIdx="0" presStyleCnt="1"/>
      <dgm:spPr/>
      <dgm:t>
        <a:bodyPr/>
        <a:lstStyle/>
        <a:p>
          <a:endParaRPr lang="tr-TR"/>
        </a:p>
      </dgm:t>
    </dgm:pt>
    <dgm:pt modelId="{0DA60792-FCD3-4A36-A382-AF4249206201}" type="pres">
      <dgm:prSet presAssocID="{F38D744E-B9AA-406F-9E47-DB72A57868C0}" presName="compChildNode" presStyleCnt="0"/>
      <dgm:spPr/>
      <dgm:t>
        <a:bodyPr/>
        <a:lstStyle/>
        <a:p>
          <a:endParaRPr lang="tr-TR"/>
        </a:p>
      </dgm:t>
    </dgm:pt>
    <dgm:pt modelId="{F699EBC8-D09C-4178-BAA1-BFB24DC13BD5}" type="pres">
      <dgm:prSet presAssocID="{F38D744E-B9AA-406F-9E47-DB72A57868C0}" presName="theInnerList" presStyleCnt="0"/>
      <dgm:spPr/>
      <dgm:t>
        <a:bodyPr/>
        <a:lstStyle/>
        <a:p>
          <a:endParaRPr lang="tr-TR"/>
        </a:p>
      </dgm:t>
    </dgm:pt>
    <dgm:pt modelId="{57F98C43-8210-49C9-8217-CED179D40B51}" type="pres">
      <dgm:prSet presAssocID="{3E6A4581-FB44-4C11-AE5E-E8DA87C3C6D1}" presName="childNode" presStyleLbl="node1" presStyleIdx="0" presStyleCnt="4">
        <dgm:presLayoutVars>
          <dgm:bulletEnabled val="1"/>
        </dgm:presLayoutVars>
      </dgm:prSet>
      <dgm:spPr>
        <a:prstGeom prst="roundRect">
          <a:avLst>
            <a:gd name="adj" fmla="val 10000"/>
          </a:avLst>
        </a:prstGeom>
      </dgm:spPr>
      <dgm:t>
        <a:bodyPr/>
        <a:lstStyle/>
        <a:p>
          <a:endParaRPr lang="tr-TR"/>
        </a:p>
      </dgm:t>
    </dgm:pt>
    <dgm:pt modelId="{15145447-B74E-434C-8973-9A8EEF91C8F1}" type="pres">
      <dgm:prSet presAssocID="{3E6A4581-FB44-4C11-AE5E-E8DA87C3C6D1}" presName="aSpace2" presStyleCnt="0"/>
      <dgm:spPr/>
      <dgm:t>
        <a:bodyPr/>
        <a:lstStyle/>
        <a:p>
          <a:endParaRPr lang="tr-TR"/>
        </a:p>
      </dgm:t>
    </dgm:pt>
    <dgm:pt modelId="{A4A6D7DB-88AD-4469-B752-47C393186F05}" type="pres">
      <dgm:prSet presAssocID="{2859F148-1133-4CDA-B17D-9E773A0B8E78}" presName="childNode" presStyleLbl="node1" presStyleIdx="1" presStyleCnt="4">
        <dgm:presLayoutVars>
          <dgm:bulletEnabled val="1"/>
        </dgm:presLayoutVars>
      </dgm:prSet>
      <dgm:spPr>
        <a:prstGeom prst="roundRect">
          <a:avLst>
            <a:gd name="adj" fmla="val 10000"/>
          </a:avLst>
        </a:prstGeom>
      </dgm:spPr>
      <dgm:t>
        <a:bodyPr/>
        <a:lstStyle/>
        <a:p>
          <a:endParaRPr lang="tr-TR"/>
        </a:p>
      </dgm:t>
    </dgm:pt>
    <dgm:pt modelId="{9BFBA15D-F34A-47D6-BD7A-39EC4CC8752B}" type="pres">
      <dgm:prSet presAssocID="{2859F148-1133-4CDA-B17D-9E773A0B8E78}" presName="aSpace2" presStyleCnt="0"/>
      <dgm:spPr/>
      <dgm:t>
        <a:bodyPr/>
        <a:lstStyle/>
        <a:p>
          <a:endParaRPr lang="tr-TR"/>
        </a:p>
      </dgm:t>
    </dgm:pt>
    <dgm:pt modelId="{9EAB5506-B635-4152-B803-917E0AEC9B15}" type="pres">
      <dgm:prSet presAssocID="{9C3E88C6-286F-4067-8039-D08C17DBDCC1}" presName="childNode" presStyleLbl="node1" presStyleIdx="2" presStyleCnt="4">
        <dgm:presLayoutVars>
          <dgm:bulletEnabled val="1"/>
        </dgm:presLayoutVars>
      </dgm:prSet>
      <dgm:spPr>
        <a:prstGeom prst="roundRect">
          <a:avLst>
            <a:gd name="adj" fmla="val 10000"/>
          </a:avLst>
        </a:prstGeom>
      </dgm:spPr>
      <dgm:t>
        <a:bodyPr/>
        <a:lstStyle/>
        <a:p>
          <a:endParaRPr lang="tr-TR"/>
        </a:p>
      </dgm:t>
    </dgm:pt>
    <dgm:pt modelId="{4B03089E-66CF-42BD-A94A-9050A7085EF7}" type="pres">
      <dgm:prSet presAssocID="{9C3E88C6-286F-4067-8039-D08C17DBDCC1}" presName="aSpace2" presStyleCnt="0"/>
      <dgm:spPr/>
      <dgm:t>
        <a:bodyPr/>
        <a:lstStyle/>
        <a:p>
          <a:endParaRPr lang="tr-TR"/>
        </a:p>
      </dgm:t>
    </dgm:pt>
    <dgm:pt modelId="{FF152571-B7B1-4C3E-B0D6-BACE1B4BE968}" type="pres">
      <dgm:prSet presAssocID="{6645BDA6-13A5-4F33-A63D-E5C3A8673B5A}" presName="childNode" presStyleLbl="node1" presStyleIdx="3" presStyleCnt="4">
        <dgm:presLayoutVars>
          <dgm:bulletEnabled val="1"/>
        </dgm:presLayoutVars>
      </dgm:prSet>
      <dgm:spPr>
        <a:prstGeom prst="roundRect">
          <a:avLst>
            <a:gd name="adj" fmla="val 10000"/>
          </a:avLst>
        </a:prstGeom>
      </dgm:spPr>
      <dgm:t>
        <a:bodyPr/>
        <a:lstStyle/>
        <a:p>
          <a:endParaRPr lang="tr-TR"/>
        </a:p>
      </dgm:t>
    </dgm:pt>
  </dgm:ptLst>
  <dgm:cxnLst>
    <dgm:cxn modelId="{C44105FB-E433-47FA-B966-072F0A588F7E}" type="presOf" srcId="{6645BDA6-13A5-4F33-A63D-E5C3A8673B5A}" destId="{FF152571-B7B1-4C3E-B0D6-BACE1B4BE968}" srcOrd="0" destOrd="0" presId="urn:microsoft.com/office/officeart/2005/8/layout/lProcess2"/>
    <dgm:cxn modelId="{43E3F5F7-0A3D-4726-BE8C-66651650C390}" srcId="{87D76BAA-F98B-4763-B704-CDAC715908D0}" destId="{F38D744E-B9AA-406F-9E47-DB72A57868C0}" srcOrd="0" destOrd="0" parTransId="{1E1DFCD5-BA9B-4404-8AB0-824C5B6A2BBC}" sibTransId="{C754473B-AF98-45CC-9709-05CD05D3E45D}"/>
    <dgm:cxn modelId="{7508D8E0-A9D1-4BB9-BE07-605B655B4CD6}" srcId="{F38D744E-B9AA-406F-9E47-DB72A57868C0}" destId="{6645BDA6-13A5-4F33-A63D-E5C3A8673B5A}" srcOrd="3" destOrd="0" parTransId="{707775F4-42EA-47C6-B5C3-0B665265202C}" sibTransId="{FB0D4BC8-B986-46DA-B940-89FF4457DCC3}"/>
    <dgm:cxn modelId="{B5021C52-9E91-4885-830F-D9260F9C67A4}" type="presOf" srcId="{F38D744E-B9AA-406F-9E47-DB72A57868C0}" destId="{ED278EC8-69E5-464A-AAD2-523E4851DE92}" srcOrd="1" destOrd="0" presId="urn:microsoft.com/office/officeart/2005/8/layout/lProcess2"/>
    <dgm:cxn modelId="{E3C0BB24-6F7E-4058-B070-01CDEF8CEB20}" type="presOf" srcId="{9C3E88C6-286F-4067-8039-D08C17DBDCC1}" destId="{9EAB5506-B635-4152-B803-917E0AEC9B15}" srcOrd="0" destOrd="0" presId="urn:microsoft.com/office/officeart/2005/8/layout/lProcess2"/>
    <dgm:cxn modelId="{1286168D-296F-4DFB-A05C-025DCA848766}" type="presOf" srcId="{2859F148-1133-4CDA-B17D-9E773A0B8E78}" destId="{A4A6D7DB-88AD-4469-B752-47C393186F05}" srcOrd="0" destOrd="0" presId="urn:microsoft.com/office/officeart/2005/8/layout/lProcess2"/>
    <dgm:cxn modelId="{CF25CB10-2378-44CF-89EA-E515C0B2535C}" srcId="{F38D744E-B9AA-406F-9E47-DB72A57868C0}" destId="{3E6A4581-FB44-4C11-AE5E-E8DA87C3C6D1}" srcOrd="0" destOrd="0" parTransId="{7A3478E0-BBA2-4D55-B114-5F40E5AC55C3}" sibTransId="{FD179832-3A39-48A4-B061-4B993CF96018}"/>
    <dgm:cxn modelId="{65524882-1910-4ED2-9CFA-2974D58FD951}" type="presOf" srcId="{3E6A4581-FB44-4C11-AE5E-E8DA87C3C6D1}" destId="{57F98C43-8210-49C9-8217-CED179D40B51}" srcOrd="0" destOrd="0" presId="urn:microsoft.com/office/officeart/2005/8/layout/lProcess2"/>
    <dgm:cxn modelId="{8F55BE40-13B3-44A8-9C63-69AFB4008C9B}" srcId="{F38D744E-B9AA-406F-9E47-DB72A57868C0}" destId="{9C3E88C6-286F-4067-8039-D08C17DBDCC1}" srcOrd="2" destOrd="0" parTransId="{B6695D4A-63FC-4D3B-85A5-635692764949}" sibTransId="{23BD7729-E4B1-4A23-8516-785C9EE1CE91}"/>
    <dgm:cxn modelId="{BF09FCA6-49F9-4E3D-BA30-79F6E8505FF6}" srcId="{F38D744E-B9AA-406F-9E47-DB72A57868C0}" destId="{2859F148-1133-4CDA-B17D-9E773A0B8E78}" srcOrd="1" destOrd="0" parTransId="{A5A9AC6D-4AD7-47B3-9B7C-53ABDF534A65}" sibTransId="{19644547-C44F-4489-8A98-733682344FB6}"/>
    <dgm:cxn modelId="{B89123AE-C0F7-43BA-B450-C5D660BC35B5}" type="presOf" srcId="{87D76BAA-F98B-4763-B704-CDAC715908D0}" destId="{914291F1-9029-4C30-A946-379555EEDE80}" srcOrd="0" destOrd="0" presId="urn:microsoft.com/office/officeart/2005/8/layout/lProcess2"/>
    <dgm:cxn modelId="{1B812F81-E310-42D1-BA59-5DBEAE91A6C3}" type="presOf" srcId="{F38D744E-B9AA-406F-9E47-DB72A57868C0}" destId="{AC1F3D96-617F-4793-B487-D9CF7E8C0F76}" srcOrd="0" destOrd="0" presId="urn:microsoft.com/office/officeart/2005/8/layout/lProcess2"/>
    <dgm:cxn modelId="{077E44FF-0893-4A82-9A34-16720B94C19A}" type="presParOf" srcId="{914291F1-9029-4C30-A946-379555EEDE80}" destId="{087844FC-EBD4-4FFC-B186-65F625E1DC00}" srcOrd="0" destOrd="0" presId="urn:microsoft.com/office/officeart/2005/8/layout/lProcess2"/>
    <dgm:cxn modelId="{4E18CE20-9379-405D-B729-EC06C9466137}" type="presParOf" srcId="{087844FC-EBD4-4FFC-B186-65F625E1DC00}" destId="{AC1F3D96-617F-4793-B487-D9CF7E8C0F76}" srcOrd="0" destOrd="0" presId="urn:microsoft.com/office/officeart/2005/8/layout/lProcess2"/>
    <dgm:cxn modelId="{0967BADE-9787-471F-9A9A-CDA3BA31A2CB}" type="presParOf" srcId="{087844FC-EBD4-4FFC-B186-65F625E1DC00}" destId="{ED278EC8-69E5-464A-AAD2-523E4851DE92}" srcOrd="1" destOrd="0" presId="urn:microsoft.com/office/officeart/2005/8/layout/lProcess2"/>
    <dgm:cxn modelId="{07858A81-A53D-41DB-8DB5-C7D0DC075EC5}" type="presParOf" srcId="{087844FC-EBD4-4FFC-B186-65F625E1DC00}" destId="{0DA60792-FCD3-4A36-A382-AF4249206201}" srcOrd="2" destOrd="0" presId="urn:microsoft.com/office/officeart/2005/8/layout/lProcess2"/>
    <dgm:cxn modelId="{542B1177-2EE5-43FF-92AD-D6F60320E671}" type="presParOf" srcId="{0DA60792-FCD3-4A36-A382-AF4249206201}" destId="{F699EBC8-D09C-4178-BAA1-BFB24DC13BD5}" srcOrd="0" destOrd="0" presId="urn:microsoft.com/office/officeart/2005/8/layout/lProcess2"/>
    <dgm:cxn modelId="{12CE08EF-6E8A-46EF-9411-75F3D2E97E4A}" type="presParOf" srcId="{F699EBC8-D09C-4178-BAA1-BFB24DC13BD5}" destId="{57F98C43-8210-49C9-8217-CED179D40B51}" srcOrd="0" destOrd="0" presId="urn:microsoft.com/office/officeart/2005/8/layout/lProcess2"/>
    <dgm:cxn modelId="{75D78E92-B2E7-4FE8-9596-75D9A53ED630}" type="presParOf" srcId="{F699EBC8-D09C-4178-BAA1-BFB24DC13BD5}" destId="{15145447-B74E-434C-8973-9A8EEF91C8F1}" srcOrd="1" destOrd="0" presId="urn:microsoft.com/office/officeart/2005/8/layout/lProcess2"/>
    <dgm:cxn modelId="{0994EFDE-35AD-4DAD-9548-954ECB8E597B}" type="presParOf" srcId="{F699EBC8-D09C-4178-BAA1-BFB24DC13BD5}" destId="{A4A6D7DB-88AD-4469-B752-47C393186F05}" srcOrd="2" destOrd="0" presId="urn:microsoft.com/office/officeart/2005/8/layout/lProcess2"/>
    <dgm:cxn modelId="{5DA7C4D2-9EA7-4587-B5B2-1A24AC0FEF76}" type="presParOf" srcId="{F699EBC8-D09C-4178-BAA1-BFB24DC13BD5}" destId="{9BFBA15D-F34A-47D6-BD7A-39EC4CC8752B}" srcOrd="3" destOrd="0" presId="urn:microsoft.com/office/officeart/2005/8/layout/lProcess2"/>
    <dgm:cxn modelId="{D26B5DB2-10FD-4A73-8304-FE790F46A72B}" type="presParOf" srcId="{F699EBC8-D09C-4178-BAA1-BFB24DC13BD5}" destId="{9EAB5506-B635-4152-B803-917E0AEC9B15}" srcOrd="4" destOrd="0" presId="urn:microsoft.com/office/officeart/2005/8/layout/lProcess2"/>
    <dgm:cxn modelId="{E4C080CD-E54E-40C7-9B0A-DE2FDFAE6D04}" type="presParOf" srcId="{F699EBC8-D09C-4178-BAA1-BFB24DC13BD5}" destId="{4B03089E-66CF-42BD-A94A-9050A7085EF7}" srcOrd="5" destOrd="0" presId="urn:microsoft.com/office/officeart/2005/8/layout/lProcess2"/>
    <dgm:cxn modelId="{952359EE-561A-4668-9916-5DC26B42D8A6}" type="presParOf" srcId="{F699EBC8-D09C-4178-BAA1-BFB24DC13BD5}" destId="{FF152571-B7B1-4C3E-B0D6-BACE1B4BE968}" srcOrd="6" destOrd="0" presId="urn:microsoft.com/office/officeart/2005/8/layout/lProcess2"/>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92185A-0DC1-4EEC-883A-AC03B84DE0E5}"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tr-TR"/>
        </a:p>
      </dgm:t>
    </dgm:pt>
    <dgm:pt modelId="{DBD8C6D2-5478-45A8-9C8A-6F1484566D7D}">
      <dgm:prSet phldrT="[Metin]" custT="1"/>
      <dgm:spPr/>
      <dgm:t>
        <a:bodyPr/>
        <a:lstStyle/>
        <a:p>
          <a:pPr algn="ctr"/>
          <a:r>
            <a:rPr lang="tr-TR" sz="1400" dirty="0"/>
            <a:t>Göstergelere ilişkin yılın ilk 6 aylık dönemine ait gerçekleşmelerin tespiti </a:t>
          </a:r>
        </a:p>
      </dgm:t>
    </dgm:pt>
    <dgm:pt modelId="{DC2E9772-37CD-47C5-9D5D-D67C86C5F1D4}" type="parTrans" cxnId="{72ACAD36-F223-4612-BCBE-03BF02B9D6CC}">
      <dgm:prSet/>
      <dgm:spPr/>
      <dgm:t>
        <a:bodyPr/>
        <a:lstStyle/>
        <a:p>
          <a:pPr algn="ctr"/>
          <a:endParaRPr lang="tr-TR" sz="1400"/>
        </a:p>
      </dgm:t>
    </dgm:pt>
    <dgm:pt modelId="{B51292E1-48D9-4C6D-B61E-0C686233B15C}" type="sibTrans" cxnId="{72ACAD36-F223-4612-BCBE-03BF02B9D6CC}">
      <dgm:prSet/>
      <dgm:spPr/>
      <dgm:t>
        <a:bodyPr/>
        <a:lstStyle/>
        <a:p>
          <a:pPr algn="ctr"/>
          <a:endParaRPr lang="tr-TR" sz="1400"/>
        </a:p>
      </dgm:t>
    </dgm:pt>
    <dgm:pt modelId="{40A10E92-48B7-4EB0-91B4-5DA62743BE99}">
      <dgm:prSet phldrT="[Metin]" custT="1"/>
      <dgm:spPr/>
      <dgm:t>
        <a:bodyPr/>
        <a:lstStyle/>
        <a:p>
          <a:pPr algn="ctr"/>
          <a:r>
            <a:rPr lang="tr-TR" sz="1400" dirty="0"/>
            <a:t>İlk 6 aylık gerçekleşme durumlarını içeren raporun üst yöneticiye sunumu</a:t>
          </a:r>
        </a:p>
      </dgm:t>
    </dgm:pt>
    <dgm:pt modelId="{85193B19-63E1-4919-90F8-90BE986629FE}" type="parTrans" cxnId="{F2DA0206-0E75-4366-9EFC-8832B4125E37}">
      <dgm:prSet/>
      <dgm:spPr/>
      <dgm:t>
        <a:bodyPr/>
        <a:lstStyle/>
        <a:p>
          <a:pPr algn="ctr"/>
          <a:endParaRPr lang="tr-TR" sz="1400"/>
        </a:p>
      </dgm:t>
    </dgm:pt>
    <dgm:pt modelId="{8264AF4D-47F6-422E-AE03-9FBFE24EDFEF}" type="sibTrans" cxnId="{F2DA0206-0E75-4366-9EFC-8832B4125E37}">
      <dgm:prSet/>
      <dgm:spPr/>
      <dgm:t>
        <a:bodyPr/>
        <a:lstStyle/>
        <a:p>
          <a:pPr algn="ctr"/>
          <a:endParaRPr lang="tr-TR" sz="1400"/>
        </a:p>
      </dgm:t>
    </dgm:pt>
    <dgm:pt modelId="{363504E1-103F-468C-B8A6-8B1DC72A07B8}">
      <dgm:prSet phldrT="[Metin]" custT="1"/>
      <dgm:spPr/>
      <dgm:t>
        <a:bodyPr/>
        <a:lstStyle/>
        <a:p>
          <a:pPr algn="ctr"/>
          <a:r>
            <a:rPr lang="tr-TR" sz="1400" dirty="0"/>
            <a:t>Stratejik planda yer alan göstergelere ilişkin yıllık gerçekleşmelerin tespiti </a:t>
          </a:r>
        </a:p>
      </dgm:t>
    </dgm:pt>
    <dgm:pt modelId="{45FBDE2D-59AA-4A97-B642-9728CE1C0185}" type="parTrans" cxnId="{EF3832CA-A3DF-450E-A441-B1D176B5A80E}">
      <dgm:prSet/>
      <dgm:spPr/>
      <dgm:t>
        <a:bodyPr/>
        <a:lstStyle/>
        <a:p>
          <a:pPr algn="ctr"/>
          <a:endParaRPr lang="tr-TR" sz="1400"/>
        </a:p>
      </dgm:t>
    </dgm:pt>
    <dgm:pt modelId="{069D8277-D2A5-47DC-8533-3AF0057901A8}" type="sibTrans" cxnId="{EF3832CA-A3DF-450E-A441-B1D176B5A80E}">
      <dgm:prSet/>
      <dgm:spPr/>
      <dgm:t>
        <a:bodyPr/>
        <a:lstStyle/>
        <a:p>
          <a:pPr algn="ctr"/>
          <a:endParaRPr lang="tr-TR" sz="1400"/>
        </a:p>
      </dgm:t>
    </dgm:pt>
    <dgm:pt modelId="{2308D9F4-B6FB-48A5-AD5F-2E46A82C6BD8}">
      <dgm:prSet phldrT="[Metin]" custT="1"/>
      <dgm:spPr/>
      <dgm:t>
        <a:bodyPr/>
        <a:lstStyle/>
        <a:p>
          <a:pPr algn="ctr"/>
          <a:r>
            <a:rPr lang="tr-TR" sz="1400" dirty="0"/>
            <a:t>Yıllık gerçekleşme </a:t>
          </a:r>
          <a:r>
            <a:rPr lang="tr-TR" sz="1400" dirty="0" err="1"/>
            <a:t>durummlarını</a:t>
          </a:r>
          <a:r>
            <a:rPr lang="tr-TR" sz="1400" dirty="0"/>
            <a:t> içeren raporun üst yöneticiye sunumu ve kamuoyu ile paylaşılması </a:t>
          </a:r>
        </a:p>
      </dgm:t>
    </dgm:pt>
    <dgm:pt modelId="{45187D3D-8449-4220-81B0-58860EEB4D02}" type="parTrans" cxnId="{7C72C072-A2A1-4F48-AA6A-2D5F38570D40}">
      <dgm:prSet/>
      <dgm:spPr/>
      <dgm:t>
        <a:bodyPr/>
        <a:lstStyle/>
        <a:p>
          <a:pPr algn="ctr"/>
          <a:endParaRPr lang="tr-TR" sz="1400"/>
        </a:p>
      </dgm:t>
    </dgm:pt>
    <dgm:pt modelId="{C8CF8263-362A-44EC-B030-13A287717179}" type="sibTrans" cxnId="{7C72C072-A2A1-4F48-AA6A-2D5F38570D40}">
      <dgm:prSet/>
      <dgm:spPr/>
      <dgm:t>
        <a:bodyPr/>
        <a:lstStyle/>
        <a:p>
          <a:pPr algn="ctr"/>
          <a:endParaRPr lang="tr-TR" sz="1400"/>
        </a:p>
      </dgm:t>
    </dgm:pt>
    <dgm:pt modelId="{9E13B3DA-EC5C-4D30-9FC3-EC10C6F082E7}">
      <dgm:prSet phldrT="[Metin]" custT="1"/>
      <dgm:spPr/>
      <dgm:t>
        <a:bodyPr/>
        <a:lstStyle/>
        <a:p>
          <a:pPr algn="ctr"/>
          <a:r>
            <a:rPr lang="tr-TR" sz="1400" b="0" dirty="0"/>
            <a:t>Yıllık gerçekleşme durumlarının, varsa hedeften sapmaların ve alınması gereken değerlendirilmesi</a:t>
          </a:r>
        </a:p>
      </dgm:t>
    </dgm:pt>
    <dgm:pt modelId="{92BE2D2B-2D23-446F-8B1E-39EA96AE11A4}" type="parTrans" cxnId="{76B08E62-9DD5-46DB-8D9F-54128640DB6F}">
      <dgm:prSet/>
      <dgm:spPr/>
      <dgm:t>
        <a:bodyPr/>
        <a:lstStyle/>
        <a:p>
          <a:pPr algn="ctr"/>
          <a:endParaRPr lang="tr-TR" sz="1400"/>
        </a:p>
      </dgm:t>
    </dgm:pt>
    <dgm:pt modelId="{4F717BC7-2AA3-480C-B521-62C3332C5DBA}" type="sibTrans" cxnId="{76B08E62-9DD5-46DB-8D9F-54128640DB6F}">
      <dgm:prSet/>
      <dgm:spPr/>
      <dgm:t>
        <a:bodyPr/>
        <a:lstStyle/>
        <a:p>
          <a:pPr algn="ctr"/>
          <a:endParaRPr lang="tr-TR" sz="1400"/>
        </a:p>
      </dgm:t>
    </dgm:pt>
    <dgm:pt modelId="{CEB60AC6-926C-4F71-AAF3-77D61389FC67}">
      <dgm:prSet custT="1"/>
      <dgm:spPr/>
      <dgm:t>
        <a:bodyPr/>
        <a:lstStyle/>
        <a:p>
          <a:pPr algn="ctr"/>
          <a:r>
            <a:rPr lang="tr-TR" sz="1400" dirty="0"/>
            <a:t>Yıl sonu gösterge gerçekleşmeleri için gerekli tedbirlerin alınması</a:t>
          </a:r>
        </a:p>
      </dgm:t>
    </dgm:pt>
    <dgm:pt modelId="{E44BE379-BF3A-4A15-843E-E3A046515E12}" type="parTrans" cxnId="{56261C10-ADE4-4EF9-A5B6-65612948932A}">
      <dgm:prSet/>
      <dgm:spPr/>
      <dgm:t>
        <a:bodyPr/>
        <a:lstStyle/>
        <a:p>
          <a:pPr algn="ctr"/>
          <a:endParaRPr lang="tr-TR" sz="1400"/>
        </a:p>
      </dgm:t>
    </dgm:pt>
    <dgm:pt modelId="{EEE4CBCD-A3F3-4BF9-BD3C-3887219F22CA}" type="sibTrans" cxnId="{56261C10-ADE4-4EF9-A5B6-65612948932A}">
      <dgm:prSet/>
      <dgm:spPr/>
      <dgm:t>
        <a:bodyPr/>
        <a:lstStyle/>
        <a:p>
          <a:pPr algn="ctr"/>
          <a:endParaRPr lang="tr-TR" sz="1400"/>
        </a:p>
      </dgm:t>
    </dgm:pt>
    <dgm:pt modelId="{576FDB53-27CB-4A79-BFBD-2E1C49E28585}" type="pres">
      <dgm:prSet presAssocID="{2292185A-0DC1-4EEC-883A-AC03B84DE0E5}" presName="cycle" presStyleCnt="0">
        <dgm:presLayoutVars>
          <dgm:dir/>
          <dgm:resizeHandles val="exact"/>
        </dgm:presLayoutVars>
      </dgm:prSet>
      <dgm:spPr/>
      <dgm:t>
        <a:bodyPr/>
        <a:lstStyle/>
        <a:p>
          <a:endParaRPr lang="tr-TR"/>
        </a:p>
      </dgm:t>
    </dgm:pt>
    <dgm:pt modelId="{18B4774F-F243-4EDB-B7BD-99BB4418901A}" type="pres">
      <dgm:prSet presAssocID="{DBD8C6D2-5478-45A8-9C8A-6F1484566D7D}" presName="node" presStyleLbl="node1" presStyleIdx="0" presStyleCnt="6" custScaleX="126364" custScaleY="126364">
        <dgm:presLayoutVars>
          <dgm:bulletEnabled val="1"/>
        </dgm:presLayoutVars>
      </dgm:prSet>
      <dgm:spPr/>
      <dgm:t>
        <a:bodyPr/>
        <a:lstStyle/>
        <a:p>
          <a:endParaRPr lang="tr-TR"/>
        </a:p>
      </dgm:t>
    </dgm:pt>
    <dgm:pt modelId="{127E8C5F-9150-41F1-9485-B5B9B3809201}" type="pres">
      <dgm:prSet presAssocID="{DBD8C6D2-5478-45A8-9C8A-6F1484566D7D}" presName="spNode" presStyleCnt="0"/>
      <dgm:spPr/>
      <dgm:t>
        <a:bodyPr/>
        <a:lstStyle/>
        <a:p>
          <a:endParaRPr lang="tr-TR"/>
        </a:p>
      </dgm:t>
    </dgm:pt>
    <dgm:pt modelId="{590128D0-DDBB-4B3B-84E0-B3951500D1D3}" type="pres">
      <dgm:prSet presAssocID="{B51292E1-48D9-4C6D-B61E-0C686233B15C}" presName="sibTrans" presStyleLbl="sibTrans1D1" presStyleIdx="0" presStyleCnt="6"/>
      <dgm:spPr/>
      <dgm:t>
        <a:bodyPr/>
        <a:lstStyle/>
        <a:p>
          <a:endParaRPr lang="tr-TR"/>
        </a:p>
      </dgm:t>
    </dgm:pt>
    <dgm:pt modelId="{606FA86F-6BFF-4FAC-B6B0-AA1C25CEAD91}" type="pres">
      <dgm:prSet presAssocID="{40A10E92-48B7-4EB0-91B4-5DA62743BE99}" presName="node" presStyleLbl="node1" presStyleIdx="1" presStyleCnt="6" custScaleX="128694" custScaleY="128694">
        <dgm:presLayoutVars>
          <dgm:bulletEnabled val="1"/>
        </dgm:presLayoutVars>
      </dgm:prSet>
      <dgm:spPr/>
      <dgm:t>
        <a:bodyPr/>
        <a:lstStyle/>
        <a:p>
          <a:endParaRPr lang="tr-TR"/>
        </a:p>
      </dgm:t>
    </dgm:pt>
    <dgm:pt modelId="{684F9A0B-10EA-4F6E-A4DF-1CCCB0A19D04}" type="pres">
      <dgm:prSet presAssocID="{40A10E92-48B7-4EB0-91B4-5DA62743BE99}" presName="spNode" presStyleCnt="0"/>
      <dgm:spPr/>
      <dgm:t>
        <a:bodyPr/>
        <a:lstStyle/>
        <a:p>
          <a:endParaRPr lang="tr-TR"/>
        </a:p>
      </dgm:t>
    </dgm:pt>
    <dgm:pt modelId="{63D85A87-CAD6-434D-8ADE-9DE5A223552A}" type="pres">
      <dgm:prSet presAssocID="{8264AF4D-47F6-422E-AE03-9FBFE24EDFEF}" presName="sibTrans" presStyleLbl="sibTrans1D1" presStyleIdx="1" presStyleCnt="6"/>
      <dgm:spPr/>
      <dgm:t>
        <a:bodyPr/>
        <a:lstStyle/>
        <a:p>
          <a:endParaRPr lang="tr-TR"/>
        </a:p>
      </dgm:t>
    </dgm:pt>
    <dgm:pt modelId="{AF473D43-9521-4AFD-8051-40A086A2821A}" type="pres">
      <dgm:prSet presAssocID="{CEB60AC6-926C-4F71-AAF3-77D61389FC67}" presName="node" presStyleLbl="node1" presStyleIdx="2" presStyleCnt="6" custScaleX="123187" custScaleY="123187">
        <dgm:presLayoutVars>
          <dgm:bulletEnabled val="1"/>
        </dgm:presLayoutVars>
      </dgm:prSet>
      <dgm:spPr/>
      <dgm:t>
        <a:bodyPr/>
        <a:lstStyle/>
        <a:p>
          <a:endParaRPr lang="tr-TR"/>
        </a:p>
      </dgm:t>
    </dgm:pt>
    <dgm:pt modelId="{61B31AC4-78A4-44CF-BD32-E5CD9C1DB3FC}" type="pres">
      <dgm:prSet presAssocID="{CEB60AC6-926C-4F71-AAF3-77D61389FC67}" presName="spNode" presStyleCnt="0"/>
      <dgm:spPr/>
      <dgm:t>
        <a:bodyPr/>
        <a:lstStyle/>
        <a:p>
          <a:endParaRPr lang="tr-TR"/>
        </a:p>
      </dgm:t>
    </dgm:pt>
    <dgm:pt modelId="{5346DF7A-55F9-4864-ABCB-9BE3B06A8227}" type="pres">
      <dgm:prSet presAssocID="{EEE4CBCD-A3F3-4BF9-BD3C-3887219F22CA}" presName="sibTrans" presStyleLbl="sibTrans1D1" presStyleIdx="2" presStyleCnt="6"/>
      <dgm:spPr/>
      <dgm:t>
        <a:bodyPr/>
        <a:lstStyle/>
        <a:p>
          <a:endParaRPr lang="tr-TR"/>
        </a:p>
      </dgm:t>
    </dgm:pt>
    <dgm:pt modelId="{63C77551-CA79-4E37-A3CF-DCEE5AF19060}" type="pres">
      <dgm:prSet presAssocID="{363504E1-103F-468C-B8A6-8B1DC72A07B8}" presName="node" presStyleLbl="node1" presStyleIdx="3" presStyleCnt="6" custScaleX="121567" custScaleY="121567">
        <dgm:presLayoutVars>
          <dgm:bulletEnabled val="1"/>
        </dgm:presLayoutVars>
      </dgm:prSet>
      <dgm:spPr/>
      <dgm:t>
        <a:bodyPr/>
        <a:lstStyle/>
        <a:p>
          <a:endParaRPr lang="tr-TR"/>
        </a:p>
      </dgm:t>
    </dgm:pt>
    <dgm:pt modelId="{B2FFC3A7-F47A-42A1-8689-910870129A89}" type="pres">
      <dgm:prSet presAssocID="{363504E1-103F-468C-B8A6-8B1DC72A07B8}" presName="spNode" presStyleCnt="0"/>
      <dgm:spPr/>
      <dgm:t>
        <a:bodyPr/>
        <a:lstStyle/>
        <a:p>
          <a:endParaRPr lang="tr-TR"/>
        </a:p>
      </dgm:t>
    </dgm:pt>
    <dgm:pt modelId="{3C320105-3BED-4C93-B703-A9FF4364AFEB}" type="pres">
      <dgm:prSet presAssocID="{069D8277-D2A5-47DC-8533-3AF0057901A8}" presName="sibTrans" presStyleLbl="sibTrans1D1" presStyleIdx="3" presStyleCnt="6"/>
      <dgm:spPr/>
      <dgm:t>
        <a:bodyPr/>
        <a:lstStyle/>
        <a:p>
          <a:endParaRPr lang="tr-TR"/>
        </a:p>
      </dgm:t>
    </dgm:pt>
    <dgm:pt modelId="{18BE025F-A43F-4D28-86C5-7185906FC235}" type="pres">
      <dgm:prSet presAssocID="{2308D9F4-B6FB-48A5-AD5F-2E46A82C6BD8}" presName="node" presStyleLbl="node1" presStyleIdx="4" presStyleCnt="6" custScaleX="125050" custScaleY="125050">
        <dgm:presLayoutVars>
          <dgm:bulletEnabled val="1"/>
        </dgm:presLayoutVars>
      </dgm:prSet>
      <dgm:spPr/>
      <dgm:t>
        <a:bodyPr/>
        <a:lstStyle/>
        <a:p>
          <a:endParaRPr lang="tr-TR"/>
        </a:p>
      </dgm:t>
    </dgm:pt>
    <dgm:pt modelId="{A356AB20-57F9-4292-B609-40F6C4435FE1}" type="pres">
      <dgm:prSet presAssocID="{2308D9F4-B6FB-48A5-AD5F-2E46A82C6BD8}" presName="spNode" presStyleCnt="0"/>
      <dgm:spPr/>
      <dgm:t>
        <a:bodyPr/>
        <a:lstStyle/>
        <a:p>
          <a:endParaRPr lang="tr-TR"/>
        </a:p>
      </dgm:t>
    </dgm:pt>
    <dgm:pt modelId="{FAAB6D7B-9D06-4395-8F97-9D0927153CD2}" type="pres">
      <dgm:prSet presAssocID="{C8CF8263-362A-44EC-B030-13A287717179}" presName="sibTrans" presStyleLbl="sibTrans1D1" presStyleIdx="4" presStyleCnt="6"/>
      <dgm:spPr/>
      <dgm:t>
        <a:bodyPr/>
        <a:lstStyle/>
        <a:p>
          <a:endParaRPr lang="tr-TR"/>
        </a:p>
      </dgm:t>
    </dgm:pt>
    <dgm:pt modelId="{E7402AD0-F893-41C9-B242-8551266B5510}" type="pres">
      <dgm:prSet presAssocID="{9E13B3DA-EC5C-4D30-9FC3-EC10C6F082E7}" presName="node" presStyleLbl="node1" presStyleIdx="5" presStyleCnt="6" custScaleX="127333" custScaleY="127333">
        <dgm:presLayoutVars>
          <dgm:bulletEnabled val="1"/>
        </dgm:presLayoutVars>
      </dgm:prSet>
      <dgm:spPr/>
      <dgm:t>
        <a:bodyPr/>
        <a:lstStyle/>
        <a:p>
          <a:endParaRPr lang="tr-TR"/>
        </a:p>
      </dgm:t>
    </dgm:pt>
    <dgm:pt modelId="{591C1670-5512-4C56-B273-0F29C12F5D33}" type="pres">
      <dgm:prSet presAssocID="{9E13B3DA-EC5C-4D30-9FC3-EC10C6F082E7}" presName="spNode" presStyleCnt="0"/>
      <dgm:spPr/>
      <dgm:t>
        <a:bodyPr/>
        <a:lstStyle/>
        <a:p>
          <a:endParaRPr lang="tr-TR"/>
        </a:p>
      </dgm:t>
    </dgm:pt>
    <dgm:pt modelId="{B71C6B2D-E068-4259-AD4D-78256856495A}" type="pres">
      <dgm:prSet presAssocID="{4F717BC7-2AA3-480C-B521-62C3332C5DBA}" presName="sibTrans" presStyleLbl="sibTrans1D1" presStyleIdx="5" presStyleCnt="6"/>
      <dgm:spPr/>
      <dgm:t>
        <a:bodyPr/>
        <a:lstStyle/>
        <a:p>
          <a:endParaRPr lang="tr-TR"/>
        </a:p>
      </dgm:t>
    </dgm:pt>
  </dgm:ptLst>
  <dgm:cxnLst>
    <dgm:cxn modelId="{7C72C072-A2A1-4F48-AA6A-2D5F38570D40}" srcId="{2292185A-0DC1-4EEC-883A-AC03B84DE0E5}" destId="{2308D9F4-B6FB-48A5-AD5F-2E46A82C6BD8}" srcOrd="4" destOrd="0" parTransId="{45187D3D-8449-4220-81B0-58860EEB4D02}" sibTransId="{C8CF8263-362A-44EC-B030-13A287717179}"/>
    <dgm:cxn modelId="{6A382D81-E5C7-4245-9A68-834F45999F29}" type="presOf" srcId="{DBD8C6D2-5478-45A8-9C8A-6F1484566D7D}" destId="{18B4774F-F243-4EDB-B7BD-99BB4418901A}" srcOrd="0" destOrd="0" presId="urn:microsoft.com/office/officeart/2005/8/layout/cycle5"/>
    <dgm:cxn modelId="{83B99A08-6B3F-4999-AEF2-3DA56E8EF254}" type="presOf" srcId="{B51292E1-48D9-4C6D-B61E-0C686233B15C}" destId="{590128D0-DDBB-4B3B-84E0-B3951500D1D3}" srcOrd="0" destOrd="0" presId="urn:microsoft.com/office/officeart/2005/8/layout/cycle5"/>
    <dgm:cxn modelId="{F9C64FC7-A408-4B7D-9296-BD1ECEED9B52}" type="presOf" srcId="{4F717BC7-2AA3-480C-B521-62C3332C5DBA}" destId="{B71C6B2D-E068-4259-AD4D-78256856495A}" srcOrd="0" destOrd="0" presId="urn:microsoft.com/office/officeart/2005/8/layout/cycle5"/>
    <dgm:cxn modelId="{7EC3B493-7983-4A61-85DB-CB17F5299B0B}" type="presOf" srcId="{EEE4CBCD-A3F3-4BF9-BD3C-3887219F22CA}" destId="{5346DF7A-55F9-4864-ABCB-9BE3B06A8227}" srcOrd="0" destOrd="0" presId="urn:microsoft.com/office/officeart/2005/8/layout/cycle5"/>
    <dgm:cxn modelId="{94C13361-A39C-488B-913D-72BD9F76BB25}" type="presOf" srcId="{2308D9F4-B6FB-48A5-AD5F-2E46A82C6BD8}" destId="{18BE025F-A43F-4D28-86C5-7185906FC235}" srcOrd="0" destOrd="0" presId="urn:microsoft.com/office/officeart/2005/8/layout/cycle5"/>
    <dgm:cxn modelId="{76B08E62-9DD5-46DB-8D9F-54128640DB6F}" srcId="{2292185A-0DC1-4EEC-883A-AC03B84DE0E5}" destId="{9E13B3DA-EC5C-4D30-9FC3-EC10C6F082E7}" srcOrd="5" destOrd="0" parTransId="{92BE2D2B-2D23-446F-8B1E-39EA96AE11A4}" sibTransId="{4F717BC7-2AA3-480C-B521-62C3332C5DBA}"/>
    <dgm:cxn modelId="{C08881AF-55C7-4DF7-ABE0-A9D40EEE4734}" type="presOf" srcId="{363504E1-103F-468C-B8A6-8B1DC72A07B8}" destId="{63C77551-CA79-4E37-A3CF-DCEE5AF19060}" srcOrd="0" destOrd="0" presId="urn:microsoft.com/office/officeart/2005/8/layout/cycle5"/>
    <dgm:cxn modelId="{56261C10-ADE4-4EF9-A5B6-65612948932A}" srcId="{2292185A-0DC1-4EEC-883A-AC03B84DE0E5}" destId="{CEB60AC6-926C-4F71-AAF3-77D61389FC67}" srcOrd="2" destOrd="0" parTransId="{E44BE379-BF3A-4A15-843E-E3A046515E12}" sibTransId="{EEE4CBCD-A3F3-4BF9-BD3C-3887219F22CA}"/>
    <dgm:cxn modelId="{7124C9E4-E912-4D34-ADED-29F0F161F1E5}" type="presOf" srcId="{8264AF4D-47F6-422E-AE03-9FBFE24EDFEF}" destId="{63D85A87-CAD6-434D-8ADE-9DE5A223552A}" srcOrd="0" destOrd="0" presId="urn:microsoft.com/office/officeart/2005/8/layout/cycle5"/>
    <dgm:cxn modelId="{72ACAD36-F223-4612-BCBE-03BF02B9D6CC}" srcId="{2292185A-0DC1-4EEC-883A-AC03B84DE0E5}" destId="{DBD8C6D2-5478-45A8-9C8A-6F1484566D7D}" srcOrd="0" destOrd="0" parTransId="{DC2E9772-37CD-47C5-9D5D-D67C86C5F1D4}" sibTransId="{B51292E1-48D9-4C6D-B61E-0C686233B15C}"/>
    <dgm:cxn modelId="{C0DED4B6-AD70-484F-802B-E541A327DF5C}" type="presOf" srcId="{069D8277-D2A5-47DC-8533-3AF0057901A8}" destId="{3C320105-3BED-4C93-B703-A9FF4364AFEB}" srcOrd="0" destOrd="0" presId="urn:microsoft.com/office/officeart/2005/8/layout/cycle5"/>
    <dgm:cxn modelId="{696F004C-617C-4A3E-958D-16C93FF11EA7}" type="presOf" srcId="{2292185A-0DC1-4EEC-883A-AC03B84DE0E5}" destId="{576FDB53-27CB-4A79-BFBD-2E1C49E28585}" srcOrd="0" destOrd="0" presId="urn:microsoft.com/office/officeart/2005/8/layout/cycle5"/>
    <dgm:cxn modelId="{7CC0B14D-0714-40DC-9BED-785BCBCEBB2D}" type="presOf" srcId="{CEB60AC6-926C-4F71-AAF3-77D61389FC67}" destId="{AF473D43-9521-4AFD-8051-40A086A2821A}" srcOrd="0" destOrd="0" presId="urn:microsoft.com/office/officeart/2005/8/layout/cycle5"/>
    <dgm:cxn modelId="{4E6E889D-C8A9-4957-BC08-C4266F0EBFF5}" type="presOf" srcId="{C8CF8263-362A-44EC-B030-13A287717179}" destId="{FAAB6D7B-9D06-4395-8F97-9D0927153CD2}" srcOrd="0" destOrd="0" presId="urn:microsoft.com/office/officeart/2005/8/layout/cycle5"/>
    <dgm:cxn modelId="{50D1E527-A0F7-4AE4-8664-04F0BEF89973}" type="presOf" srcId="{9E13B3DA-EC5C-4D30-9FC3-EC10C6F082E7}" destId="{E7402AD0-F893-41C9-B242-8551266B5510}" srcOrd="0" destOrd="0" presId="urn:microsoft.com/office/officeart/2005/8/layout/cycle5"/>
    <dgm:cxn modelId="{F2DA0206-0E75-4366-9EFC-8832B4125E37}" srcId="{2292185A-0DC1-4EEC-883A-AC03B84DE0E5}" destId="{40A10E92-48B7-4EB0-91B4-5DA62743BE99}" srcOrd="1" destOrd="0" parTransId="{85193B19-63E1-4919-90F8-90BE986629FE}" sibTransId="{8264AF4D-47F6-422E-AE03-9FBFE24EDFEF}"/>
    <dgm:cxn modelId="{D040E82E-876B-44DD-97BD-1C0B6A85F2E0}" type="presOf" srcId="{40A10E92-48B7-4EB0-91B4-5DA62743BE99}" destId="{606FA86F-6BFF-4FAC-B6B0-AA1C25CEAD91}" srcOrd="0" destOrd="0" presId="urn:microsoft.com/office/officeart/2005/8/layout/cycle5"/>
    <dgm:cxn modelId="{EF3832CA-A3DF-450E-A441-B1D176B5A80E}" srcId="{2292185A-0DC1-4EEC-883A-AC03B84DE0E5}" destId="{363504E1-103F-468C-B8A6-8B1DC72A07B8}" srcOrd="3" destOrd="0" parTransId="{45FBDE2D-59AA-4A97-B642-9728CE1C0185}" sibTransId="{069D8277-D2A5-47DC-8533-3AF0057901A8}"/>
    <dgm:cxn modelId="{FE51D432-075D-4408-8DED-86AA1C5A0304}" type="presParOf" srcId="{576FDB53-27CB-4A79-BFBD-2E1C49E28585}" destId="{18B4774F-F243-4EDB-B7BD-99BB4418901A}" srcOrd="0" destOrd="0" presId="urn:microsoft.com/office/officeart/2005/8/layout/cycle5"/>
    <dgm:cxn modelId="{E032423E-6E36-414E-993F-5879870DB21A}" type="presParOf" srcId="{576FDB53-27CB-4A79-BFBD-2E1C49E28585}" destId="{127E8C5F-9150-41F1-9485-B5B9B3809201}" srcOrd="1" destOrd="0" presId="urn:microsoft.com/office/officeart/2005/8/layout/cycle5"/>
    <dgm:cxn modelId="{B3CD10B0-1C4A-410F-81C1-FA00A7E28C0F}" type="presParOf" srcId="{576FDB53-27CB-4A79-BFBD-2E1C49E28585}" destId="{590128D0-DDBB-4B3B-84E0-B3951500D1D3}" srcOrd="2" destOrd="0" presId="urn:microsoft.com/office/officeart/2005/8/layout/cycle5"/>
    <dgm:cxn modelId="{CD7D199A-A758-42D3-B1F6-D648962CBADC}" type="presParOf" srcId="{576FDB53-27CB-4A79-BFBD-2E1C49E28585}" destId="{606FA86F-6BFF-4FAC-B6B0-AA1C25CEAD91}" srcOrd="3" destOrd="0" presId="urn:microsoft.com/office/officeart/2005/8/layout/cycle5"/>
    <dgm:cxn modelId="{B978FF2B-8F4C-466E-9B93-6C92BD7AE49B}" type="presParOf" srcId="{576FDB53-27CB-4A79-BFBD-2E1C49E28585}" destId="{684F9A0B-10EA-4F6E-A4DF-1CCCB0A19D04}" srcOrd="4" destOrd="0" presId="urn:microsoft.com/office/officeart/2005/8/layout/cycle5"/>
    <dgm:cxn modelId="{B15FFBD3-C71A-4A6A-99A9-B3B5AF60F88A}" type="presParOf" srcId="{576FDB53-27CB-4A79-BFBD-2E1C49E28585}" destId="{63D85A87-CAD6-434D-8ADE-9DE5A223552A}" srcOrd="5" destOrd="0" presId="urn:microsoft.com/office/officeart/2005/8/layout/cycle5"/>
    <dgm:cxn modelId="{E8B74F97-1088-4AC9-99CB-6F6DE190FFE3}" type="presParOf" srcId="{576FDB53-27CB-4A79-BFBD-2E1C49E28585}" destId="{AF473D43-9521-4AFD-8051-40A086A2821A}" srcOrd="6" destOrd="0" presId="urn:microsoft.com/office/officeart/2005/8/layout/cycle5"/>
    <dgm:cxn modelId="{5B8865F2-6830-4721-A9C2-3B922F30F9E8}" type="presParOf" srcId="{576FDB53-27CB-4A79-BFBD-2E1C49E28585}" destId="{61B31AC4-78A4-44CF-BD32-E5CD9C1DB3FC}" srcOrd="7" destOrd="0" presId="urn:microsoft.com/office/officeart/2005/8/layout/cycle5"/>
    <dgm:cxn modelId="{5314D7CF-CF7B-4121-A2B5-0AD3FB8651AA}" type="presParOf" srcId="{576FDB53-27CB-4A79-BFBD-2E1C49E28585}" destId="{5346DF7A-55F9-4864-ABCB-9BE3B06A8227}" srcOrd="8" destOrd="0" presId="urn:microsoft.com/office/officeart/2005/8/layout/cycle5"/>
    <dgm:cxn modelId="{9F722CBC-044D-4B9E-9C6A-77BCFC2F3871}" type="presParOf" srcId="{576FDB53-27CB-4A79-BFBD-2E1C49E28585}" destId="{63C77551-CA79-4E37-A3CF-DCEE5AF19060}" srcOrd="9" destOrd="0" presId="urn:microsoft.com/office/officeart/2005/8/layout/cycle5"/>
    <dgm:cxn modelId="{80F445DD-8C46-427E-B45B-31907776FD0E}" type="presParOf" srcId="{576FDB53-27CB-4A79-BFBD-2E1C49E28585}" destId="{B2FFC3A7-F47A-42A1-8689-910870129A89}" srcOrd="10" destOrd="0" presId="urn:microsoft.com/office/officeart/2005/8/layout/cycle5"/>
    <dgm:cxn modelId="{57D9A9A8-C266-4AED-ACFA-1469715A40F7}" type="presParOf" srcId="{576FDB53-27CB-4A79-BFBD-2E1C49E28585}" destId="{3C320105-3BED-4C93-B703-A9FF4364AFEB}" srcOrd="11" destOrd="0" presId="urn:microsoft.com/office/officeart/2005/8/layout/cycle5"/>
    <dgm:cxn modelId="{CEADB68D-0C00-40C6-8928-8FB053743FCA}" type="presParOf" srcId="{576FDB53-27CB-4A79-BFBD-2E1C49E28585}" destId="{18BE025F-A43F-4D28-86C5-7185906FC235}" srcOrd="12" destOrd="0" presId="urn:microsoft.com/office/officeart/2005/8/layout/cycle5"/>
    <dgm:cxn modelId="{CED71650-2592-43F0-98FF-F480C560D623}" type="presParOf" srcId="{576FDB53-27CB-4A79-BFBD-2E1C49E28585}" destId="{A356AB20-57F9-4292-B609-40F6C4435FE1}" srcOrd="13" destOrd="0" presId="urn:microsoft.com/office/officeart/2005/8/layout/cycle5"/>
    <dgm:cxn modelId="{175360AB-8E63-4851-84E4-A5E04A4530BC}" type="presParOf" srcId="{576FDB53-27CB-4A79-BFBD-2E1C49E28585}" destId="{FAAB6D7B-9D06-4395-8F97-9D0927153CD2}" srcOrd="14" destOrd="0" presId="urn:microsoft.com/office/officeart/2005/8/layout/cycle5"/>
    <dgm:cxn modelId="{4E53A3F0-DA0F-453E-A336-5AE47F4BF4BC}" type="presParOf" srcId="{576FDB53-27CB-4A79-BFBD-2E1C49E28585}" destId="{E7402AD0-F893-41C9-B242-8551266B5510}" srcOrd="15" destOrd="0" presId="urn:microsoft.com/office/officeart/2005/8/layout/cycle5"/>
    <dgm:cxn modelId="{FDA990C7-97DD-4B04-8A00-5C97599FE5BF}" type="presParOf" srcId="{576FDB53-27CB-4A79-BFBD-2E1C49E28585}" destId="{591C1670-5512-4C56-B273-0F29C12F5D33}" srcOrd="16" destOrd="0" presId="urn:microsoft.com/office/officeart/2005/8/layout/cycle5"/>
    <dgm:cxn modelId="{513A1A8B-C6EF-4814-A0E7-32532298FA04}" type="presParOf" srcId="{576FDB53-27CB-4A79-BFBD-2E1C49E28585}" destId="{B71C6B2D-E068-4259-AD4D-78256856495A}"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6601F9-78F0-44E9-B296-792350C2E119}">
      <dsp:nvSpPr>
        <dsp:cNvPr id="0" name=""/>
        <dsp:cNvSpPr/>
      </dsp:nvSpPr>
      <dsp:spPr>
        <a:xfrm>
          <a:off x="1910875" y="2150350"/>
          <a:ext cx="1411025" cy="1411025"/>
        </a:xfrm>
        <a:prstGeom prst="ellipse">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solidFill>
                <a:schemeClr val="tx1"/>
              </a:solidFill>
              <a:latin typeface="Calibri"/>
              <a:ea typeface="+mn-ea"/>
              <a:cs typeface="+mn-cs"/>
            </a:rPr>
            <a:t>2015-2019 Stratejik Planı</a:t>
          </a:r>
          <a:endParaRPr lang="tr-TR" sz="1700" kern="1200" dirty="0">
            <a:solidFill>
              <a:schemeClr val="tx1"/>
            </a:solidFill>
            <a:latin typeface="Calibri"/>
            <a:ea typeface="+mn-ea"/>
            <a:cs typeface="+mn-cs"/>
          </a:endParaRPr>
        </a:p>
      </dsp:txBody>
      <dsp:txXfrm>
        <a:off x="1910875" y="2150350"/>
        <a:ext cx="1411025" cy="1411025"/>
      </dsp:txXfrm>
    </dsp:sp>
    <dsp:sp modelId="{9A7A665F-109E-4F5E-8DBB-4726DBEEAC1B}">
      <dsp:nvSpPr>
        <dsp:cNvPr id="0" name=""/>
        <dsp:cNvSpPr/>
      </dsp:nvSpPr>
      <dsp:spPr>
        <a:xfrm rot="12656873">
          <a:off x="874622" y="2108277"/>
          <a:ext cx="1138749" cy="402142"/>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5B4D0A7A-96FD-4198-99A7-1235ED3E6A84}">
      <dsp:nvSpPr>
        <dsp:cNvPr id="0" name=""/>
        <dsp:cNvSpPr/>
      </dsp:nvSpPr>
      <dsp:spPr>
        <a:xfrm>
          <a:off x="877" y="1550527"/>
          <a:ext cx="1340474" cy="1072379"/>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Calibri"/>
              <a:ea typeface="+mn-ea"/>
              <a:cs typeface="+mn-cs"/>
            </a:rPr>
            <a:t>Üst Politika Belgeleri</a:t>
          </a:r>
          <a:endParaRPr lang="tr-TR" sz="1400" kern="1200" dirty="0">
            <a:solidFill>
              <a:schemeClr val="tx1"/>
            </a:solidFill>
            <a:latin typeface="Calibri"/>
            <a:ea typeface="+mn-ea"/>
            <a:cs typeface="+mn-cs"/>
          </a:endParaRPr>
        </a:p>
      </dsp:txBody>
      <dsp:txXfrm>
        <a:off x="877" y="1550527"/>
        <a:ext cx="1340474" cy="1072379"/>
      </dsp:txXfrm>
    </dsp:sp>
    <dsp:sp modelId="{14D929FA-A18D-459F-9072-8B2BD592F7CA}">
      <dsp:nvSpPr>
        <dsp:cNvPr id="0" name=""/>
        <dsp:cNvSpPr/>
      </dsp:nvSpPr>
      <dsp:spPr>
        <a:xfrm rot="14489203">
          <a:off x="1321595" y="1343770"/>
          <a:ext cx="1462525" cy="402142"/>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CCD43DC3-E6CE-4EF2-A078-12653CC2A90F}">
      <dsp:nvSpPr>
        <dsp:cNvPr id="0" name=""/>
        <dsp:cNvSpPr/>
      </dsp:nvSpPr>
      <dsp:spPr>
        <a:xfrm>
          <a:off x="1093142" y="248816"/>
          <a:ext cx="1340474" cy="1072379"/>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Calibri"/>
              <a:ea typeface="+mn-ea"/>
              <a:cs typeface="+mn-cs"/>
            </a:rPr>
            <a:t>SP Toplantıları ve Koordinasyon Ekibi Çalışmaları</a:t>
          </a:r>
          <a:endParaRPr lang="tr-TR" sz="1400" kern="1200" dirty="0">
            <a:solidFill>
              <a:schemeClr val="tx1"/>
            </a:solidFill>
            <a:latin typeface="Calibri"/>
            <a:ea typeface="+mn-ea"/>
            <a:cs typeface="+mn-cs"/>
          </a:endParaRPr>
        </a:p>
      </dsp:txBody>
      <dsp:txXfrm>
        <a:off x="1093142" y="248816"/>
        <a:ext cx="1340474" cy="1072379"/>
      </dsp:txXfrm>
    </dsp:sp>
    <dsp:sp modelId="{C68A0D55-77A1-4EDB-A3FE-2498B8FF0DFE}">
      <dsp:nvSpPr>
        <dsp:cNvPr id="0" name=""/>
        <dsp:cNvSpPr/>
      </dsp:nvSpPr>
      <dsp:spPr>
        <a:xfrm rot="17562285">
          <a:off x="2510140" y="1483122"/>
          <a:ext cx="968110" cy="402142"/>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76FB3450-44A4-4384-B67F-D1D752E0AFB7}">
      <dsp:nvSpPr>
        <dsp:cNvPr id="0" name=""/>
        <dsp:cNvSpPr/>
      </dsp:nvSpPr>
      <dsp:spPr>
        <a:xfrm>
          <a:off x="2817862" y="236262"/>
          <a:ext cx="1340474" cy="1072379"/>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Calibri"/>
              <a:ea typeface="+mn-ea"/>
              <a:cs typeface="+mn-cs"/>
            </a:rPr>
            <a:t>M.H.B.Ç. FEN LİSESİ Stratejik Planları</a:t>
          </a:r>
          <a:endParaRPr lang="tr-TR" sz="1400" kern="1200" dirty="0">
            <a:solidFill>
              <a:schemeClr val="tx1"/>
            </a:solidFill>
            <a:latin typeface="Calibri"/>
            <a:ea typeface="+mn-ea"/>
            <a:cs typeface="+mn-cs"/>
          </a:endParaRPr>
        </a:p>
      </dsp:txBody>
      <dsp:txXfrm>
        <a:off x="2817862" y="236262"/>
        <a:ext cx="1340474" cy="1072379"/>
      </dsp:txXfrm>
    </dsp:sp>
    <dsp:sp modelId="{DA3FE253-8BAC-46A6-A017-C95BDBB4693D}">
      <dsp:nvSpPr>
        <dsp:cNvPr id="0" name=""/>
        <dsp:cNvSpPr/>
      </dsp:nvSpPr>
      <dsp:spPr>
        <a:xfrm rot="20301498">
          <a:off x="3245345" y="2114346"/>
          <a:ext cx="1022297" cy="402142"/>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55EBCBF7-790A-446D-AC5B-A0563AB7E585}">
      <dsp:nvSpPr>
        <dsp:cNvPr id="0" name=""/>
        <dsp:cNvSpPr/>
      </dsp:nvSpPr>
      <dsp:spPr>
        <a:xfrm>
          <a:off x="3884668" y="1550527"/>
          <a:ext cx="1340474" cy="1072379"/>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Calibri"/>
              <a:ea typeface="+mn-ea"/>
              <a:cs typeface="+mn-cs"/>
            </a:rPr>
            <a:t>Durum Analizi Raporu</a:t>
          </a:r>
          <a:endParaRPr lang="tr-TR" sz="1400" kern="1200" dirty="0">
            <a:solidFill>
              <a:schemeClr val="tx1"/>
            </a:solidFill>
            <a:latin typeface="Calibri"/>
            <a:ea typeface="+mn-ea"/>
            <a:cs typeface="+mn-cs"/>
          </a:endParaRPr>
        </a:p>
      </dsp:txBody>
      <dsp:txXfrm>
        <a:off x="3884668" y="1550527"/>
        <a:ext cx="1340474" cy="10723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58815D-B8BB-4007-A5C8-E5FE5971E802}">
      <dsp:nvSpPr>
        <dsp:cNvPr id="0" name=""/>
        <dsp:cNvSpPr/>
      </dsp:nvSpPr>
      <dsp:spPr>
        <a:xfrm>
          <a:off x="146081" y="62254"/>
          <a:ext cx="2126810" cy="1871332"/>
        </a:xfrm>
        <a:prstGeom prst="pie">
          <a:avLst>
            <a:gd name="adj1" fmla="val 16200000"/>
            <a:gd name="adj2" fmla="val 2052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tr-TR" sz="1050" b="1" kern="1200" dirty="0" smtClean="0"/>
            <a:t>Kurum Yapısı</a:t>
          </a:r>
          <a:endParaRPr lang="tr-TR" sz="1050" b="1" kern="1200" dirty="0"/>
        </a:p>
      </dsp:txBody>
      <dsp:txXfrm>
        <a:off x="1255567" y="376816"/>
        <a:ext cx="683617" cy="400999"/>
      </dsp:txXfrm>
    </dsp:sp>
    <dsp:sp modelId="{5D8E78C1-B523-4C7D-AEAD-72C93A6E8BF6}">
      <dsp:nvSpPr>
        <dsp:cNvPr id="0" name=""/>
        <dsp:cNvSpPr/>
      </dsp:nvSpPr>
      <dsp:spPr>
        <a:xfrm>
          <a:off x="236153" y="172485"/>
          <a:ext cx="2028874" cy="1768604"/>
        </a:xfrm>
        <a:prstGeom prst="pie">
          <a:avLst>
            <a:gd name="adj1" fmla="val 20520000"/>
            <a:gd name="adj2" fmla="val 324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tr-TR" sz="1050" b="1" kern="1200" dirty="0" smtClean="0"/>
            <a:t>Mali Durum</a:t>
          </a:r>
          <a:endParaRPr lang="tr-TR" sz="1050" b="1" kern="1200" dirty="0"/>
        </a:p>
      </dsp:txBody>
      <dsp:txXfrm>
        <a:off x="1542845" y="980569"/>
        <a:ext cx="603831" cy="421096"/>
      </dsp:txXfrm>
    </dsp:sp>
    <dsp:sp modelId="{79B97019-B972-4097-A310-BE268369C906}">
      <dsp:nvSpPr>
        <dsp:cNvPr id="0" name=""/>
        <dsp:cNvSpPr/>
      </dsp:nvSpPr>
      <dsp:spPr>
        <a:xfrm>
          <a:off x="313845" y="110987"/>
          <a:ext cx="1742330" cy="1924038"/>
        </a:xfrm>
        <a:prstGeom prst="pie">
          <a:avLst>
            <a:gd name="adj1" fmla="val 3240000"/>
            <a:gd name="adj2" fmla="val 756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tr-TR" sz="1050" b="1" kern="1200" dirty="0" smtClean="0">
              <a:solidFill>
                <a:schemeClr val="tx1">
                  <a:lumMod val="95000"/>
                  <a:lumOff val="5000"/>
                </a:schemeClr>
              </a:solidFill>
            </a:rPr>
            <a:t>Kurum Kültürü</a:t>
          </a:r>
          <a:endParaRPr lang="tr-TR" sz="1050" b="1" kern="1200" dirty="0">
            <a:solidFill>
              <a:schemeClr val="tx1">
                <a:lumMod val="95000"/>
                <a:lumOff val="5000"/>
              </a:schemeClr>
            </a:solidFill>
          </a:endParaRPr>
        </a:p>
      </dsp:txBody>
      <dsp:txXfrm>
        <a:off x="936106" y="1462395"/>
        <a:ext cx="497808" cy="503914"/>
      </dsp:txXfrm>
    </dsp:sp>
    <dsp:sp modelId="{253B9FDD-733F-4C22-A783-8933B302A19C}">
      <dsp:nvSpPr>
        <dsp:cNvPr id="0" name=""/>
        <dsp:cNvSpPr/>
      </dsp:nvSpPr>
      <dsp:spPr>
        <a:xfrm>
          <a:off x="143482" y="146995"/>
          <a:ext cx="2004237" cy="1794774"/>
        </a:xfrm>
        <a:prstGeom prst="pie">
          <a:avLst>
            <a:gd name="adj1" fmla="val 7560000"/>
            <a:gd name="adj2" fmla="val 11880000"/>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tr-TR" sz="1050" b="1" kern="1200" dirty="0" smtClean="0"/>
            <a:t>Teknoloji</a:t>
          </a:r>
          <a:endParaRPr lang="tr-TR" sz="1050" b="1" kern="1200" dirty="0"/>
        </a:p>
      </dsp:txBody>
      <dsp:txXfrm>
        <a:off x="260396" y="967036"/>
        <a:ext cx="596499" cy="427327"/>
      </dsp:txXfrm>
    </dsp:sp>
    <dsp:sp modelId="{AA5CE8DE-F803-499A-9327-39BDC811A9CA}">
      <dsp:nvSpPr>
        <dsp:cNvPr id="0" name=""/>
        <dsp:cNvSpPr/>
      </dsp:nvSpPr>
      <dsp:spPr>
        <a:xfrm>
          <a:off x="229669" y="39455"/>
          <a:ext cx="1861732" cy="1917487"/>
        </a:xfrm>
        <a:prstGeom prst="pie">
          <a:avLst>
            <a:gd name="adj1" fmla="val 11880000"/>
            <a:gd name="adj2" fmla="val 162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tr-TR" sz="1050" b="1" kern="1200" dirty="0" smtClean="0"/>
            <a:t>Beşeri Kaynaklar</a:t>
          </a:r>
          <a:endParaRPr lang="tr-TR" sz="1050" b="1" kern="1200" dirty="0"/>
        </a:p>
      </dsp:txBody>
      <dsp:txXfrm>
        <a:off x="521783" y="361776"/>
        <a:ext cx="598413" cy="410890"/>
      </dsp:txXfrm>
    </dsp:sp>
    <dsp:sp modelId="{4A37B54D-B665-4B7A-B44D-31693174B4B3}">
      <dsp:nvSpPr>
        <dsp:cNvPr id="0" name=""/>
        <dsp:cNvSpPr/>
      </dsp:nvSpPr>
      <dsp:spPr>
        <a:xfrm>
          <a:off x="335965" y="-63930"/>
          <a:ext cx="1958047" cy="195804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3A94B1-7DDF-4C0F-8106-80E396D670E1}">
      <dsp:nvSpPr>
        <dsp:cNvPr id="0" name=""/>
        <dsp:cNvSpPr/>
      </dsp:nvSpPr>
      <dsp:spPr>
        <a:xfrm>
          <a:off x="383882" y="115968"/>
          <a:ext cx="1958047" cy="1958047"/>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BFEE47-0E2F-4A0F-AE85-28E90D1B55B0}">
      <dsp:nvSpPr>
        <dsp:cNvPr id="0" name=""/>
        <dsp:cNvSpPr/>
      </dsp:nvSpPr>
      <dsp:spPr>
        <a:xfrm>
          <a:off x="174814" y="193996"/>
          <a:ext cx="1958047" cy="1958047"/>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5BF6AA-1DDE-4507-8A31-BD1738B8D0B3}">
      <dsp:nvSpPr>
        <dsp:cNvPr id="0" name=""/>
        <dsp:cNvSpPr/>
      </dsp:nvSpPr>
      <dsp:spPr>
        <a:xfrm>
          <a:off x="31822" y="115773"/>
          <a:ext cx="1958047" cy="1958047"/>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85FC1-0ABF-4BEA-9AB2-1CF843C723E9}">
      <dsp:nvSpPr>
        <dsp:cNvPr id="0" name=""/>
        <dsp:cNvSpPr/>
      </dsp:nvSpPr>
      <dsp:spPr>
        <a:xfrm>
          <a:off x="126977" y="-64290"/>
          <a:ext cx="1958047" cy="1958047"/>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F8E0A-A64E-4254-9AA4-D6639737CCCA}">
      <dsp:nvSpPr>
        <dsp:cNvPr id="0" name=""/>
        <dsp:cNvSpPr/>
      </dsp:nvSpPr>
      <dsp:spPr>
        <a:xfrm>
          <a:off x="162291" y="198044"/>
          <a:ext cx="2916000" cy="1440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strike="noStrike" kern="1200" dirty="0" smtClean="0">
              <a:solidFill>
                <a:srgbClr val="FF0000"/>
              </a:solidFill>
              <a:effectLst>
                <a:outerShdw blurRad="38100" dist="38100" dir="2700000" algn="tl">
                  <a:srgbClr val="000000">
                    <a:alpha val="43137"/>
                  </a:srgbClr>
                </a:outerShdw>
              </a:effectLst>
              <a:latin typeface="+mn-lt"/>
              <a:ea typeface="+mn-ea"/>
              <a:cs typeface="+mn-cs"/>
            </a:rPr>
            <a:t>BEŞERİ KAYNAKLAR</a:t>
          </a:r>
          <a:endParaRPr lang="tr-TR" sz="1200" b="1" strike="noStrike" kern="1200" dirty="0">
            <a:solidFill>
              <a:srgbClr val="FF0000"/>
            </a:solidFill>
            <a:effectLst>
              <a:outerShdw blurRad="38100" dist="38100" dir="2700000" algn="tl">
                <a:srgbClr val="000000">
                  <a:alpha val="43137"/>
                </a:srgbClr>
              </a:outerShdw>
            </a:effectLst>
            <a:latin typeface="+mn-lt"/>
            <a:ea typeface="+mn-ea"/>
            <a:cs typeface="+mn-cs"/>
          </a:endParaRPr>
        </a:p>
      </dsp:txBody>
      <dsp:txXfrm>
        <a:off x="162291" y="198044"/>
        <a:ext cx="2916000" cy="432000"/>
      </dsp:txXfrm>
    </dsp:sp>
    <dsp:sp modelId="{4817F997-563B-4940-99E7-61BE41D0C429}">
      <dsp:nvSpPr>
        <dsp:cNvPr id="0" name=""/>
        <dsp:cNvSpPr/>
      </dsp:nvSpPr>
      <dsp:spPr>
        <a:xfrm>
          <a:off x="324000" y="495510"/>
          <a:ext cx="2592000" cy="20823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PERSONELİN EĞİTİM DÜZEYİ</a:t>
          </a:r>
          <a:endParaRPr lang="tr-TR" sz="1000" b="1" kern="1200" dirty="0">
            <a:latin typeface="+mn-lt"/>
            <a:ea typeface="+mn-ea"/>
            <a:cs typeface="+mn-cs"/>
          </a:endParaRPr>
        </a:p>
      </dsp:txBody>
      <dsp:txXfrm>
        <a:off x="324000" y="495510"/>
        <a:ext cx="2592000" cy="208234"/>
      </dsp:txXfrm>
    </dsp:sp>
    <dsp:sp modelId="{A02FA00D-3FEA-40EA-9863-DD33674A8FEB}">
      <dsp:nvSpPr>
        <dsp:cNvPr id="0" name=""/>
        <dsp:cNvSpPr/>
      </dsp:nvSpPr>
      <dsp:spPr>
        <a:xfrm>
          <a:off x="324000" y="735781"/>
          <a:ext cx="2592000" cy="208234"/>
        </a:xfrm>
        <a:prstGeom prst="roundRect">
          <a:avLst>
            <a:gd name="adj" fmla="val 10000"/>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PERSONELİN DENEYİMİ </a:t>
          </a:r>
          <a:endParaRPr lang="tr-TR" sz="1000" b="1" kern="1200" dirty="0">
            <a:latin typeface="+mn-lt"/>
            <a:ea typeface="+mn-ea"/>
            <a:cs typeface="+mn-cs"/>
          </a:endParaRPr>
        </a:p>
      </dsp:txBody>
      <dsp:txXfrm>
        <a:off x="324000" y="735781"/>
        <a:ext cx="2592000" cy="208234"/>
      </dsp:txXfrm>
    </dsp:sp>
    <dsp:sp modelId="{6BE66B9E-6D73-4E09-ABBA-E4020276E764}">
      <dsp:nvSpPr>
        <dsp:cNvPr id="0" name=""/>
        <dsp:cNvSpPr/>
      </dsp:nvSpPr>
      <dsp:spPr>
        <a:xfrm>
          <a:off x="324000" y="976052"/>
          <a:ext cx="2592000" cy="208234"/>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PERSONELİN YETERLİLİĞİ</a:t>
          </a:r>
          <a:endParaRPr lang="tr-TR" sz="1000" b="1" kern="1200" dirty="0">
            <a:latin typeface="+mn-lt"/>
            <a:ea typeface="+mn-ea"/>
            <a:cs typeface="+mn-cs"/>
          </a:endParaRPr>
        </a:p>
      </dsp:txBody>
      <dsp:txXfrm>
        <a:off x="324000" y="976052"/>
        <a:ext cx="2592000" cy="208234"/>
      </dsp:txXfrm>
    </dsp:sp>
    <dsp:sp modelId="{C3B25679-CFBE-4D97-83E6-ECDBC00ED5F2}">
      <dsp:nvSpPr>
        <dsp:cNvPr id="0" name=""/>
        <dsp:cNvSpPr/>
      </dsp:nvSpPr>
      <dsp:spPr>
        <a:xfrm>
          <a:off x="324000" y="1216323"/>
          <a:ext cx="2592000" cy="208234"/>
        </a:xfrm>
        <a:prstGeom prst="roundRect">
          <a:avLst>
            <a:gd name="adj" fmla="val 10000"/>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PERSONELİN MOTİVASYON DÜZEYİ</a:t>
          </a:r>
          <a:endParaRPr lang="tr-TR" sz="1000" b="1" kern="1200" dirty="0">
            <a:latin typeface="+mn-lt"/>
            <a:ea typeface="+mn-ea"/>
            <a:cs typeface="+mn-cs"/>
          </a:endParaRPr>
        </a:p>
      </dsp:txBody>
      <dsp:txXfrm>
        <a:off x="324000" y="1216323"/>
        <a:ext cx="2592000" cy="208234"/>
      </dsp:txXfrm>
    </dsp:sp>
    <dsp:sp modelId="{6C8D0D92-489F-4A2E-AD4F-CF353D1DD31F}">
      <dsp:nvSpPr>
        <dsp:cNvPr id="0" name=""/>
        <dsp:cNvSpPr/>
      </dsp:nvSpPr>
      <dsp:spPr>
        <a:xfrm>
          <a:off x="324000" y="1456594"/>
          <a:ext cx="2592000" cy="208234"/>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PERSONELİN SAYISI VE DAĞILIMI</a:t>
          </a:r>
          <a:endParaRPr lang="tr-TR" sz="1000" b="1" kern="1200" dirty="0">
            <a:latin typeface="+mn-lt"/>
            <a:ea typeface="+mn-ea"/>
            <a:cs typeface="+mn-cs"/>
          </a:endParaRPr>
        </a:p>
      </dsp:txBody>
      <dsp:txXfrm>
        <a:off x="324000" y="1456594"/>
        <a:ext cx="2592000" cy="2082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C62B38-A582-4C4E-AAB0-108C104D8D6A}">
      <dsp:nvSpPr>
        <dsp:cNvPr id="0" name=""/>
        <dsp:cNvSpPr/>
      </dsp:nvSpPr>
      <dsp:spPr>
        <a:xfrm>
          <a:off x="153414" y="156981"/>
          <a:ext cx="2916000" cy="1440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FF0000"/>
              </a:solidFill>
              <a:effectLst>
                <a:outerShdw blurRad="38100" dist="38100" dir="2700000" algn="tl">
                  <a:srgbClr val="000000">
                    <a:alpha val="43137"/>
                  </a:srgbClr>
                </a:outerShdw>
              </a:effectLst>
            </a:rPr>
            <a:t>KURUMSAL</a:t>
          </a:r>
          <a:r>
            <a:rPr lang="tr-TR" sz="1200" b="1" kern="1200" baseline="0" dirty="0" smtClean="0">
              <a:solidFill>
                <a:srgbClr val="FF0000"/>
              </a:solidFill>
              <a:effectLst>
                <a:outerShdw blurRad="38100" dist="38100" dir="2700000" algn="tl">
                  <a:srgbClr val="000000">
                    <a:alpha val="43137"/>
                  </a:srgbClr>
                </a:outerShdw>
              </a:effectLst>
            </a:rPr>
            <a:t> YAPI</a:t>
          </a:r>
          <a:endParaRPr lang="tr-TR" sz="1200" b="1" kern="1200" dirty="0">
            <a:solidFill>
              <a:srgbClr val="FF0000"/>
            </a:solidFill>
            <a:effectLst>
              <a:outerShdw blurRad="38100" dist="38100" dir="2700000" algn="tl">
                <a:srgbClr val="000000">
                  <a:alpha val="43137"/>
                </a:srgbClr>
              </a:outerShdw>
            </a:effectLst>
          </a:endParaRPr>
        </a:p>
      </dsp:txBody>
      <dsp:txXfrm>
        <a:off x="153414" y="156981"/>
        <a:ext cx="2916000" cy="432000"/>
      </dsp:txXfrm>
    </dsp:sp>
    <dsp:sp modelId="{2C43E152-64F5-4558-A2F0-63AA0D7944E7}">
      <dsp:nvSpPr>
        <dsp:cNvPr id="0" name=""/>
        <dsp:cNvSpPr/>
      </dsp:nvSpPr>
      <dsp:spPr>
        <a:xfrm>
          <a:off x="324000" y="495065"/>
          <a:ext cx="2592000" cy="26222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t>GÖREV TANIMLARI</a:t>
          </a:r>
          <a:endParaRPr lang="tr-TR" sz="1000" b="1" kern="1200" dirty="0"/>
        </a:p>
      </dsp:txBody>
      <dsp:txXfrm>
        <a:off x="324000" y="495065"/>
        <a:ext cx="2592000" cy="262221"/>
      </dsp:txXfrm>
    </dsp:sp>
    <dsp:sp modelId="{C338E140-C5BF-4FD7-929C-AB4794E1DBCC}">
      <dsp:nvSpPr>
        <dsp:cNvPr id="0" name=""/>
        <dsp:cNvSpPr/>
      </dsp:nvSpPr>
      <dsp:spPr>
        <a:xfrm>
          <a:off x="324000" y="797629"/>
          <a:ext cx="2592000" cy="262221"/>
        </a:xfrm>
        <a:prstGeom prst="roundRect">
          <a:avLst>
            <a:gd name="adj" fmla="val 10000"/>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t>BENZER GÖREVLERDE YETKİ ÇATIŞMASI</a:t>
          </a:r>
          <a:endParaRPr lang="tr-TR" sz="1000" b="1" kern="1200" dirty="0"/>
        </a:p>
      </dsp:txBody>
      <dsp:txXfrm>
        <a:off x="324000" y="797629"/>
        <a:ext cx="2592000" cy="262221"/>
      </dsp:txXfrm>
    </dsp:sp>
    <dsp:sp modelId="{68682830-9445-48AE-8009-F62779A13131}">
      <dsp:nvSpPr>
        <dsp:cNvPr id="0" name=""/>
        <dsp:cNvSpPr/>
      </dsp:nvSpPr>
      <dsp:spPr>
        <a:xfrm>
          <a:off x="324000" y="1100192"/>
          <a:ext cx="2592000" cy="262221"/>
        </a:xfrm>
        <a:prstGeom prst="roundRect">
          <a:avLst>
            <a:gd name="adj" fmla="val 10000"/>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t>KURULUŞUN ÖRGÜT YAPISI</a:t>
          </a:r>
          <a:endParaRPr lang="tr-TR" sz="1000" b="1" kern="1200" dirty="0"/>
        </a:p>
      </dsp:txBody>
      <dsp:txXfrm>
        <a:off x="324000" y="1100192"/>
        <a:ext cx="2592000" cy="262221"/>
      </dsp:txXfrm>
    </dsp:sp>
    <dsp:sp modelId="{86C3F137-C8BB-42AF-A487-B2AC693671E2}">
      <dsp:nvSpPr>
        <dsp:cNvPr id="0" name=""/>
        <dsp:cNvSpPr/>
      </dsp:nvSpPr>
      <dsp:spPr>
        <a:xfrm>
          <a:off x="324000" y="1402756"/>
          <a:ext cx="2592000" cy="262221"/>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t>DENETİM VE REHBERLİK SİSTEMİ</a:t>
          </a:r>
          <a:endParaRPr lang="tr-TR" sz="1000" b="1" kern="1200" dirty="0"/>
        </a:p>
      </dsp:txBody>
      <dsp:txXfrm>
        <a:off x="324000" y="1402756"/>
        <a:ext cx="2592000" cy="26222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4FD54F-EDFC-41AB-A8D6-A0DB41FE8799}">
      <dsp:nvSpPr>
        <dsp:cNvPr id="0" name=""/>
        <dsp:cNvSpPr/>
      </dsp:nvSpPr>
      <dsp:spPr>
        <a:xfrm>
          <a:off x="179998" y="135076"/>
          <a:ext cx="2880003" cy="1440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FF0000"/>
              </a:solidFill>
              <a:effectLst>
                <a:outerShdw blurRad="38100" dist="38100" dir="2700000" algn="tl">
                  <a:srgbClr val="000000">
                    <a:alpha val="43137"/>
                  </a:srgbClr>
                </a:outerShdw>
              </a:effectLst>
              <a:latin typeface="+mn-lt"/>
              <a:ea typeface="+mn-ea"/>
              <a:cs typeface="+mn-cs"/>
            </a:rPr>
            <a:t>MALİ DURUM</a:t>
          </a:r>
          <a:endParaRPr lang="tr-TR" sz="1200" b="1" kern="1200" dirty="0">
            <a:solidFill>
              <a:srgbClr val="FF0000"/>
            </a:solidFill>
            <a:effectLst>
              <a:outerShdw blurRad="38100" dist="38100" dir="2700000" algn="tl">
                <a:srgbClr val="000000">
                  <a:alpha val="43137"/>
                </a:srgbClr>
              </a:outerShdw>
            </a:effectLst>
            <a:latin typeface="+mn-lt"/>
            <a:ea typeface="+mn-ea"/>
            <a:cs typeface="+mn-cs"/>
          </a:endParaRPr>
        </a:p>
      </dsp:txBody>
      <dsp:txXfrm>
        <a:off x="179998" y="135076"/>
        <a:ext cx="2880003" cy="432000"/>
      </dsp:txXfrm>
    </dsp:sp>
    <dsp:sp modelId="{B045CD08-4B4E-4033-BB80-F043C7B6BF4F}">
      <dsp:nvSpPr>
        <dsp:cNvPr id="0" name=""/>
        <dsp:cNvSpPr/>
      </dsp:nvSpPr>
      <dsp:spPr>
        <a:xfrm>
          <a:off x="324000" y="495230"/>
          <a:ext cx="2592000" cy="35362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BÜTÇE MİKTARI</a:t>
          </a:r>
          <a:endParaRPr lang="tr-TR" sz="1000" b="1" kern="1200" dirty="0">
            <a:latin typeface="+mn-lt"/>
            <a:ea typeface="+mn-ea"/>
            <a:cs typeface="+mn-cs"/>
          </a:endParaRPr>
        </a:p>
      </dsp:txBody>
      <dsp:txXfrm>
        <a:off x="324000" y="495230"/>
        <a:ext cx="2592000" cy="353627"/>
      </dsp:txXfrm>
    </dsp:sp>
    <dsp:sp modelId="{8C8C9B62-F629-4795-B88A-A593C8497827}">
      <dsp:nvSpPr>
        <dsp:cNvPr id="0" name=""/>
        <dsp:cNvSpPr/>
      </dsp:nvSpPr>
      <dsp:spPr>
        <a:xfrm>
          <a:off x="324000" y="903262"/>
          <a:ext cx="2592000" cy="353627"/>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BÜTÇE HARCAMALARINDAKİ DAĞILIM</a:t>
          </a:r>
          <a:endParaRPr lang="tr-TR" sz="1000" b="1" kern="1200" dirty="0">
            <a:latin typeface="+mn-lt"/>
            <a:ea typeface="+mn-ea"/>
            <a:cs typeface="+mn-cs"/>
          </a:endParaRPr>
        </a:p>
      </dsp:txBody>
      <dsp:txXfrm>
        <a:off x="324000" y="903262"/>
        <a:ext cx="2592000" cy="353627"/>
      </dsp:txXfrm>
    </dsp:sp>
    <dsp:sp modelId="{72339F68-0CBD-4A23-810D-92635BF08E66}">
      <dsp:nvSpPr>
        <dsp:cNvPr id="0" name=""/>
        <dsp:cNvSpPr/>
      </dsp:nvSpPr>
      <dsp:spPr>
        <a:xfrm>
          <a:off x="324000" y="1311295"/>
          <a:ext cx="2592000" cy="353627"/>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ARAÇ BİNA ENVANTERİ</a:t>
          </a:r>
          <a:endParaRPr lang="tr-TR" sz="1000" b="1" kern="1200" dirty="0">
            <a:latin typeface="+mn-lt"/>
            <a:ea typeface="+mn-ea"/>
            <a:cs typeface="+mn-cs"/>
          </a:endParaRPr>
        </a:p>
      </dsp:txBody>
      <dsp:txXfrm>
        <a:off x="324000" y="1311295"/>
        <a:ext cx="2592000" cy="35362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4840BB-656F-4FF0-84D7-3DFCC4CD5370}">
      <dsp:nvSpPr>
        <dsp:cNvPr id="0" name=""/>
        <dsp:cNvSpPr/>
      </dsp:nvSpPr>
      <dsp:spPr>
        <a:xfrm>
          <a:off x="195485" y="135170"/>
          <a:ext cx="2880003" cy="1440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FF0000"/>
              </a:solidFill>
              <a:effectLst>
                <a:outerShdw blurRad="38100" dist="38100" dir="2700000" algn="tl">
                  <a:srgbClr val="000000">
                    <a:alpha val="43137"/>
                  </a:srgbClr>
                </a:outerShdw>
              </a:effectLst>
              <a:latin typeface="+mn-lt"/>
              <a:ea typeface="+mn-ea"/>
              <a:cs typeface="+mn-cs"/>
            </a:rPr>
            <a:t>KURUM KÜLTÜRÜ</a:t>
          </a:r>
          <a:endParaRPr lang="tr-TR" sz="1200" b="1" kern="1200" dirty="0">
            <a:solidFill>
              <a:srgbClr val="FF0000"/>
            </a:solidFill>
            <a:effectLst>
              <a:outerShdw blurRad="38100" dist="38100" dir="2700000" algn="tl">
                <a:srgbClr val="000000">
                  <a:alpha val="43137"/>
                </a:srgbClr>
              </a:outerShdw>
            </a:effectLst>
            <a:latin typeface="+mn-lt"/>
            <a:ea typeface="+mn-ea"/>
            <a:cs typeface="+mn-cs"/>
          </a:endParaRPr>
        </a:p>
      </dsp:txBody>
      <dsp:txXfrm>
        <a:off x="195485" y="135170"/>
        <a:ext cx="2880003" cy="432000"/>
      </dsp:txXfrm>
    </dsp:sp>
    <dsp:sp modelId="{E665E88B-0648-4DAB-9A77-A81628780C8A}">
      <dsp:nvSpPr>
        <dsp:cNvPr id="0" name=""/>
        <dsp:cNvSpPr/>
      </dsp:nvSpPr>
      <dsp:spPr>
        <a:xfrm>
          <a:off x="324000" y="495510"/>
          <a:ext cx="2592000" cy="20823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KURUM FAALİYETLERİ</a:t>
          </a:r>
          <a:endParaRPr lang="tr-TR" sz="1000" b="1" kern="1200" dirty="0">
            <a:latin typeface="+mn-lt"/>
            <a:ea typeface="+mn-ea"/>
            <a:cs typeface="+mn-cs"/>
          </a:endParaRPr>
        </a:p>
      </dsp:txBody>
      <dsp:txXfrm>
        <a:off x="324000" y="495510"/>
        <a:ext cx="2592000" cy="208234"/>
      </dsp:txXfrm>
    </dsp:sp>
    <dsp:sp modelId="{B48D924A-7CEB-4C19-8609-ED2EF5ABC2AD}">
      <dsp:nvSpPr>
        <dsp:cNvPr id="0" name=""/>
        <dsp:cNvSpPr/>
      </dsp:nvSpPr>
      <dsp:spPr>
        <a:xfrm>
          <a:off x="324000" y="735781"/>
          <a:ext cx="2592000" cy="208234"/>
        </a:xfrm>
        <a:prstGeom prst="roundRect">
          <a:avLst>
            <a:gd name="adj" fmla="val 10000"/>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KURUMUN DEĞERLERİ</a:t>
          </a:r>
          <a:endParaRPr lang="tr-TR" sz="1000" b="1" kern="1200" dirty="0">
            <a:latin typeface="+mn-lt"/>
            <a:ea typeface="+mn-ea"/>
            <a:cs typeface="+mn-cs"/>
          </a:endParaRPr>
        </a:p>
      </dsp:txBody>
      <dsp:txXfrm>
        <a:off x="324000" y="735781"/>
        <a:ext cx="2592000" cy="208234"/>
      </dsp:txXfrm>
    </dsp:sp>
    <dsp:sp modelId="{8F240C6D-A513-4123-9C3A-3B73314B53CD}">
      <dsp:nvSpPr>
        <dsp:cNvPr id="0" name=""/>
        <dsp:cNvSpPr/>
      </dsp:nvSpPr>
      <dsp:spPr>
        <a:xfrm>
          <a:off x="324000" y="976052"/>
          <a:ext cx="2592000" cy="208234"/>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KURUM TARİHİ</a:t>
          </a:r>
          <a:endParaRPr lang="tr-TR" sz="1000" b="1" kern="1200" dirty="0">
            <a:latin typeface="+mn-lt"/>
            <a:ea typeface="+mn-ea"/>
            <a:cs typeface="+mn-cs"/>
          </a:endParaRPr>
        </a:p>
      </dsp:txBody>
      <dsp:txXfrm>
        <a:off x="324000" y="976052"/>
        <a:ext cx="2592000" cy="208234"/>
      </dsp:txXfrm>
    </dsp:sp>
    <dsp:sp modelId="{C78B96DA-2FA4-4E9F-A222-078AEF1EBC22}">
      <dsp:nvSpPr>
        <dsp:cNvPr id="0" name=""/>
        <dsp:cNvSpPr/>
      </dsp:nvSpPr>
      <dsp:spPr>
        <a:xfrm>
          <a:off x="324000" y="1216323"/>
          <a:ext cx="2592000" cy="208234"/>
        </a:xfrm>
        <a:prstGeom prst="roundRect">
          <a:avLst>
            <a:gd name="adj" fmla="val 10000"/>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KURUM MİSYONU / VİZYONU</a:t>
          </a:r>
          <a:endParaRPr lang="tr-TR" sz="1000" b="1" kern="1200" dirty="0">
            <a:latin typeface="+mn-lt"/>
            <a:ea typeface="+mn-ea"/>
            <a:cs typeface="+mn-cs"/>
          </a:endParaRPr>
        </a:p>
      </dsp:txBody>
      <dsp:txXfrm>
        <a:off x="324000" y="1216323"/>
        <a:ext cx="2592000" cy="208234"/>
      </dsp:txXfrm>
    </dsp:sp>
    <dsp:sp modelId="{2425082C-BCD1-4F71-9B51-ABC4AA267062}">
      <dsp:nvSpPr>
        <dsp:cNvPr id="0" name=""/>
        <dsp:cNvSpPr/>
      </dsp:nvSpPr>
      <dsp:spPr>
        <a:xfrm>
          <a:off x="324000" y="1456594"/>
          <a:ext cx="2592000" cy="208234"/>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KURUM GELENEKLERİ</a:t>
          </a:r>
          <a:endParaRPr lang="tr-TR" sz="1000" b="1" kern="1200" dirty="0">
            <a:latin typeface="+mn-lt"/>
            <a:ea typeface="+mn-ea"/>
            <a:cs typeface="+mn-cs"/>
          </a:endParaRPr>
        </a:p>
      </dsp:txBody>
      <dsp:txXfrm>
        <a:off x="324000" y="1456594"/>
        <a:ext cx="2592000" cy="20823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1F3D96-617F-4793-B487-D9CF7E8C0F76}">
      <dsp:nvSpPr>
        <dsp:cNvPr id="0" name=""/>
        <dsp:cNvSpPr/>
      </dsp:nvSpPr>
      <dsp:spPr>
        <a:xfrm>
          <a:off x="180870" y="154065"/>
          <a:ext cx="2880007" cy="1440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FF0000"/>
              </a:solidFill>
              <a:effectLst>
                <a:outerShdw blurRad="38100" dist="38100" dir="2700000" algn="tl">
                  <a:srgbClr val="000000">
                    <a:alpha val="43137"/>
                  </a:srgbClr>
                </a:outerShdw>
              </a:effectLst>
              <a:latin typeface="+mn-lt"/>
              <a:ea typeface="+mn-ea"/>
              <a:cs typeface="+mn-cs"/>
            </a:rPr>
            <a:t>TEKNOLOJİK KAYNAKLAR</a:t>
          </a:r>
          <a:endParaRPr lang="tr-TR" sz="1200" b="1" kern="1200" dirty="0">
            <a:solidFill>
              <a:srgbClr val="FF0000"/>
            </a:solidFill>
            <a:effectLst>
              <a:outerShdw blurRad="38100" dist="38100" dir="2700000" algn="tl">
                <a:srgbClr val="000000">
                  <a:alpha val="43137"/>
                </a:srgbClr>
              </a:outerShdw>
            </a:effectLst>
            <a:latin typeface="+mn-lt"/>
            <a:ea typeface="+mn-ea"/>
            <a:cs typeface="+mn-cs"/>
          </a:endParaRPr>
        </a:p>
      </dsp:txBody>
      <dsp:txXfrm>
        <a:off x="180870" y="154065"/>
        <a:ext cx="2880007" cy="432000"/>
      </dsp:txXfrm>
    </dsp:sp>
    <dsp:sp modelId="{57F98C43-8210-49C9-8217-CED179D40B51}">
      <dsp:nvSpPr>
        <dsp:cNvPr id="0" name=""/>
        <dsp:cNvSpPr/>
      </dsp:nvSpPr>
      <dsp:spPr>
        <a:xfrm>
          <a:off x="325265" y="495065"/>
          <a:ext cx="2589468" cy="26222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TEKNOLOJİYİ KULLANMA DÜZEYİ</a:t>
          </a:r>
          <a:endParaRPr lang="tr-TR" sz="1000" b="1" kern="1200" dirty="0">
            <a:latin typeface="+mn-lt"/>
            <a:ea typeface="+mn-ea"/>
            <a:cs typeface="+mn-cs"/>
          </a:endParaRPr>
        </a:p>
      </dsp:txBody>
      <dsp:txXfrm>
        <a:off x="325265" y="495065"/>
        <a:ext cx="2589468" cy="262221"/>
      </dsp:txXfrm>
    </dsp:sp>
    <dsp:sp modelId="{A4A6D7DB-88AD-4469-B752-47C393186F05}">
      <dsp:nvSpPr>
        <dsp:cNvPr id="0" name=""/>
        <dsp:cNvSpPr/>
      </dsp:nvSpPr>
      <dsp:spPr>
        <a:xfrm>
          <a:off x="325265" y="797629"/>
          <a:ext cx="2589468" cy="262221"/>
        </a:xfrm>
        <a:prstGeom prst="roundRect">
          <a:avLst>
            <a:gd name="adj" fmla="val 10000"/>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TEKNOLOJİYE SAHİP OLMA DÜZEYİ </a:t>
          </a:r>
          <a:endParaRPr lang="tr-TR" sz="1000" b="1" kern="1200" dirty="0">
            <a:latin typeface="+mn-lt"/>
            <a:ea typeface="+mn-ea"/>
            <a:cs typeface="+mn-cs"/>
          </a:endParaRPr>
        </a:p>
      </dsp:txBody>
      <dsp:txXfrm>
        <a:off x="325265" y="797629"/>
        <a:ext cx="2589468" cy="262221"/>
      </dsp:txXfrm>
    </dsp:sp>
    <dsp:sp modelId="{9EAB5506-B635-4152-B803-917E0AEC9B15}">
      <dsp:nvSpPr>
        <dsp:cNvPr id="0" name=""/>
        <dsp:cNvSpPr/>
      </dsp:nvSpPr>
      <dsp:spPr>
        <a:xfrm>
          <a:off x="325265" y="1100192"/>
          <a:ext cx="2589468" cy="262221"/>
        </a:xfrm>
        <a:prstGeom prst="roundRect">
          <a:avLst>
            <a:gd name="adj" fmla="val 10000"/>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ts val="0"/>
            </a:spcAft>
          </a:pPr>
          <a:r>
            <a:rPr lang="tr-TR" sz="1000" b="1" kern="1200" dirty="0" smtClean="0">
              <a:latin typeface="+mn-lt"/>
              <a:ea typeface="+mn-ea"/>
              <a:cs typeface="+mn-cs"/>
            </a:rPr>
            <a:t>TEKNOLOJİ UYGULAMALARI </a:t>
          </a:r>
        </a:p>
        <a:p>
          <a:pPr lvl="0" algn="ctr" defTabSz="444500">
            <a:lnSpc>
              <a:spcPct val="90000"/>
            </a:lnSpc>
            <a:spcBef>
              <a:spcPct val="0"/>
            </a:spcBef>
            <a:spcAft>
              <a:spcPct val="35000"/>
            </a:spcAft>
          </a:pPr>
          <a:r>
            <a:rPr lang="tr-TR" sz="1000" b="1" kern="1200" dirty="0" smtClean="0">
              <a:latin typeface="+mn-lt"/>
              <a:ea typeface="+mn-ea"/>
              <a:cs typeface="+mn-cs"/>
            </a:rPr>
            <a:t>(e-okul, </a:t>
          </a:r>
          <a:r>
            <a:rPr lang="tr-TR" sz="1000" b="1" kern="1200" dirty="0" err="1" smtClean="0">
              <a:latin typeface="+mn-lt"/>
              <a:ea typeface="+mn-ea"/>
              <a:cs typeface="+mn-cs"/>
            </a:rPr>
            <a:t>mebbis</a:t>
          </a:r>
          <a:r>
            <a:rPr lang="tr-TR" sz="1000" b="1" kern="1200" dirty="0" smtClean="0">
              <a:latin typeface="+mn-lt"/>
              <a:ea typeface="+mn-ea"/>
              <a:cs typeface="+mn-cs"/>
            </a:rPr>
            <a:t>, DYS)</a:t>
          </a:r>
          <a:endParaRPr lang="tr-TR" sz="1000" b="1" kern="1200" dirty="0">
            <a:latin typeface="+mn-lt"/>
            <a:ea typeface="+mn-ea"/>
            <a:cs typeface="+mn-cs"/>
          </a:endParaRPr>
        </a:p>
      </dsp:txBody>
      <dsp:txXfrm>
        <a:off x="325265" y="1100192"/>
        <a:ext cx="2589468" cy="262221"/>
      </dsp:txXfrm>
    </dsp:sp>
    <dsp:sp modelId="{FF152571-B7B1-4C3E-B0D6-BACE1B4BE968}">
      <dsp:nvSpPr>
        <dsp:cNvPr id="0" name=""/>
        <dsp:cNvSpPr/>
      </dsp:nvSpPr>
      <dsp:spPr>
        <a:xfrm>
          <a:off x="325265" y="1402756"/>
          <a:ext cx="2589468" cy="262221"/>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tr-TR" sz="1000" b="1" kern="1200" dirty="0" smtClean="0">
              <a:latin typeface="+mn-lt"/>
              <a:ea typeface="+mn-ea"/>
              <a:cs typeface="+mn-cs"/>
            </a:rPr>
            <a:t>TEKNOLOJİNİN YENİLENMESİ</a:t>
          </a:r>
          <a:endParaRPr lang="tr-TR" sz="1000" b="1" kern="1200" dirty="0">
            <a:latin typeface="+mn-lt"/>
            <a:ea typeface="+mn-ea"/>
            <a:cs typeface="+mn-cs"/>
          </a:endParaRPr>
        </a:p>
      </dsp:txBody>
      <dsp:txXfrm>
        <a:off x="325265" y="1402756"/>
        <a:ext cx="2589468" cy="26222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4774F-F243-4EDB-B7BD-99BB4418901A}">
      <dsp:nvSpPr>
        <dsp:cNvPr id="0" name=""/>
        <dsp:cNvSpPr/>
      </dsp:nvSpPr>
      <dsp:spPr>
        <a:xfrm>
          <a:off x="1655149" y="591495"/>
          <a:ext cx="1752642" cy="113921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Göstergelere ilişkin yılın ilk 6 aylık dönemine ait gerçekleşmelerin tespiti </a:t>
          </a:r>
        </a:p>
      </dsp:txBody>
      <dsp:txXfrm>
        <a:off x="1655149" y="591495"/>
        <a:ext cx="1752642" cy="1139217"/>
      </dsp:txXfrm>
    </dsp:sp>
    <dsp:sp modelId="{590128D0-DDBB-4B3B-84E0-B3951500D1D3}">
      <dsp:nvSpPr>
        <dsp:cNvPr id="0" name=""/>
        <dsp:cNvSpPr/>
      </dsp:nvSpPr>
      <dsp:spPr>
        <a:xfrm>
          <a:off x="405163" y="1161104"/>
          <a:ext cx="4252614" cy="4252614"/>
        </a:xfrm>
        <a:custGeom>
          <a:avLst/>
          <a:gdLst/>
          <a:ahLst/>
          <a:cxnLst/>
          <a:rect l="0" t="0" r="0" b="0"/>
          <a:pathLst>
            <a:path>
              <a:moveTo>
                <a:pt x="3102882" y="237528"/>
              </a:moveTo>
              <a:arcTo wR="2126307" hR="2126307" stAng="17840448" swAng="54293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6FA86F-6BFF-4FAC-B6B0-AA1C25CEAD91}">
      <dsp:nvSpPr>
        <dsp:cNvPr id="0" name=""/>
        <dsp:cNvSpPr/>
      </dsp:nvSpPr>
      <dsp:spPr>
        <a:xfrm>
          <a:off x="3480427" y="1644146"/>
          <a:ext cx="1784958" cy="1160223"/>
        </a:xfrm>
        <a:prstGeom prst="roundRect">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İlk 6 aylık gerçekleşme durumlarını içeren raporun üst yöneticiye sunumu</a:t>
          </a:r>
        </a:p>
      </dsp:txBody>
      <dsp:txXfrm>
        <a:off x="3480427" y="1644146"/>
        <a:ext cx="1784958" cy="1160223"/>
      </dsp:txXfrm>
    </dsp:sp>
    <dsp:sp modelId="{63D85A87-CAD6-434D-8ADE-9DE5A223552A}">
      <dsp:nvSpPr>
        <dsp:cNvPr id="0" name=""/>
        <dsp:cNvSpPr/>
      </dsp:nvSpPr>
      <dsp:spPr>
        <a:xfrm>
          <a:off x="405163" y="1161104"/>
          <a:ext cx="4252614" cy="4252614"/>
        </a:xfrm>
        <a:custGeom>
          <a:avLst/>
          <a:gdLst/>
          <a:ahLst/>
          <a:cxnLst/>
          <a:rect l="0" t="0" r="0" b="0"/>
          <a:pathLst>
            <a:path>
              <a:moveTo>
                <a:pt x="4232989" y="1838085"/>
              </a:moveTo>
              <a:arcTo wR="2126307" hR="2126307" stAng="21132574" swAng="976123"/>
            </a:path>
          </a:pathLst>
        </a:custGeom>
        <a:noFill/>
        <a:ln w="9525" cap="flat" cmpd="sng" algn="ctr">
          <a:solidFill>
            <a:schemeClr val="accent3">
              <a:hueOff val="2250053"/>
              <a:satOff val="-337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473D43-9521-4AFD-8051-40A086A2821A}">
      <dsp:nvSpPr>
        <dsp:cNvPr id="0" name=""/>
        <dsp:cNvSpPr/>
      </dsp:nvSpPr>
      <dsp:spPr>
        <a:xfrm>
          <a:off x="3518618" y="3795277"/>
          <a:ext cx="1708577" cy="1110575"/>
        </a:xfrm>
        <a:prstGeom prst="roundRect">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Yıl sonu gösterge gerçekleşmeleri için gerekli tedbirlerin alınması</a:t>
          </a:r>
        </a:p>
      </dsp:txBody>
      <dsp:txXfrm>
        <a:off x="3518618" y="3795277"/>
        <a:ext cx="1708577" cy="1110575"/>
      </dsp:txXfrm>
    </dsp:sp>
    <dsp:sp modelId="{5346DF7A-55F9-4864-ABCB-9BE3B06A8227}">
      <dsp:nvSpPr>
        <dsp:cNvPr id="0" name=""/>
        <dsp:cNvSpPr/>
      </dsp:nvSpPr>
      <dsp:spPr>
        <a:xfrm>
          <a:off x="405163" y="1161104"/>
          <a:ext cx="4252614" cy="4252614"/>
        </a:xfrm>
        <a:custGeom>
          <a:avLst/>
          <a:gdLst/>
          <a:ahLst/>
          <a:cxnLst/>
          <a:rect l="0" t="0" r="0" b="0"/>
          <a:pathLst>
            <a:path>
              <a:moveTo>
                <a:pt x="3406891" y="3823742"/>
              </a:moveTo>
              <a:arcTo wR="2126307" hR="2126307" stAng="3178095" swAng="616230"/>
            </a:path>
          </a:pathLst>
        </a:custGeom>
        <a:noFill/>
        <a:ln w="9525" cap="flat" cmpd="sng" algn="ctr">
          <a:solidFill>
            <a:schemeClr val="accent3">
              <a:hueOff val="4500106"/>
              <a:satOff val="-6752"/>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C77551-CA79-4E37-A3CF-DCEE5AF19060}">
      <dsp:nvSpPr>
        <dsp:cNvPr id="0" name=""/>
        <dsp:cNvSpPr/>
      </dsp:nvSpPr>
      <dsp:spPr>
        <a:xfrm>
          <a:off x="1688416" y="4865733"/>
          <a:ext cx="1686108" cy="1095970"/>
        </a:xfrm>
        <a:prstGeom prst="roundRect">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Stratejik planda yer alan göstergelere ilişkin yıllık gerçekleşmelerin tespiti </a:t>
          </a:r>
        </a:p>
      </dsp:txBody>
      <dsp:txXfrm>
        <a:off x="1688416" y="4865733"/>
        <a:ext cx="1686108" cy="1095970"/>
      </dsp:txXfrm>
    </dsp:sp>
    <dsp:sp modelId="{3C320105-3BED-4C93-B703-A9FF4364AFEB}">
      <dsp:nvSpPr>
        <dsp:cNvPr id="0" name=""/>
        <dsp:cNvSpPr/>
      </dsp:nvSpPr>
      <dsp:spPr>
        <a:xfrm>
          <a:off x="405163" y="1161104"/>
          <a:ext cx="4252614" cy="4252614"/>
        </a:xfrm>
        <a:custGeom>
          <a:avLst/>
          <a:gdLst/>
          <a:ahLst/>
          <a:cxnLst/>
          <a:rect l="0" t="0" r="0" b="0"/>
          <a:pathLst>
            <a:path>
              <a:moveTo>
                <a:pt x="1171183" y="4026023"/>
              </a:moveTo>
              <a:arcTo wR="2126307" hR="2126307" stAng="7001518" swAng="603533"/>
            </a:path>
          </a:pathLst>
        </a:custGeom>
        <a:noFill/>
        <a:ln w="9525" cap="flat" cmpd="sng" algn="ctr">
          <a:solidFill>
            <a:schemeClr val="accent3">
              <a:hueOff val="6750158"/>
              <a:satOff val="-10128"/>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BE025F-A43F-4D28-86C5-7185906FC235}">
      <dsp:nvSpPr>
        <dsp:cNvPr id="0" name=""/>
        <dsp:cNvSpPr/>
      </dsp:nvSpPr>
      <dsp:spPr>
        <a:xfrm>
          <a:off x="-177173" y="3786879"/>
          <a:ext cx="1734417" cy="1127371"/>
        </a:xfrm>
        <a:prstGeom prst="roundRect">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Yıllık gerçekleşme </a:t>
          </a:r>
          <a:r>
            <a:rPr lang="tr-TR" sz="1400" kern="1200" dirty="0" err="1"/>
            <a:t>durummlarını</a:t>
          </a:r>
          <a:r>
            <a:rPr lang="tr-TR" sz="1400" kern="1200" dirty="0"/>
            <a:t> içeren raporun üst yöneticiye sunumu ve kamuoyu ile paylaşılması </a:t>
          </a:r>
        </a:p>
      </dsp:txBody>
      <dsp:txXfrm>
        <a:off x="-177173" y="3786879"/>
        <a:ext cx="1734417" cy="1127371"/>
      </dsp:txXfrm>
    </dsp:sp>
    <dsp:sp modelId="{FAAB6D7B-9D06-4395-8F97-9D0927153CD2}">
      <dsp:nvSpPr>
        <dsp:cNvPr id="0" name=""/>
        <dsp:cNvSpPr/>
      </dsp:nvSpPr>
      <dsp:spPr>
        <a:xfrm>
          <a:off x="405163" y="1161104"/>
          <a:ext cx="4252614" cy="4252614"/>
        </a:xfrm>
        <a:custGeom>
          <a:avLst/>
          <a:gdLst/>
          <a:ahLst/>
          <a:cxnLst/>
          <a:rect l="0" t="0" r="0" b="0"/>
          <a:pathLst>
            <a:path>
              <a:moveTo>
                <a:pt x="22045" y="2431697"/>
              </a:moveTo>
              <a:arcTo wR="2126307" hR="2126307" stAng="10304542" swAng="973809"/>
            </a:path>
          </a:pathLst>
        </a:custGeom>
        <a:noFill/>
        <a:ln w="9525" cap="flat" cmpd="sng" algn="ctr">
          <a:solidFill>
            <a:schemeClr val="accent3">
              <a:hueOff val="9000211"/>
              <a:satOff val="-13504"/>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402AD0-F893-41C9-B242-8551266B5510}">
      <dsp:nvSpPr>
        <dsp:cNvPr id="0" name=""/>
        <dsp:cNvSpPr/>
      </dsp:nvSpPr>
      <dsp:spPr>
        <a:xfrm>
          <a:off x="-193006" y="1650281"/>
          <a:ext cx="1766081" cy="1147953"/>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a:t>Yıllık gerçekleşme durumlarının, varsa hedeften sapmaların ve alınması gereken değerlendirilmesi</a:t>
          </a:r>
        </a:p>
      </dsp:txBody>
      <dsp:txXfrm>
        <a:off x="-193006" y="1650281"/>
        <a:ext cx="1766081" cy="1147953"/>
      </dsp:txXfrm>
    </dsp:sp>
    <dsp:sp modelId="{B71C6B2D-E068-4259-AD4D-78256856495A}">
      <dsp:nvSpPr>
        <dsp:cNvPr id="0" name=""/>
        <dsp:cNvSpPr/>
      </dsp:nvSpPr>
      <dsp:spPr>
        <a:xfrm>
          <a:off x="405163" y="1161104"/>
          <a:ext cx="4252614" cy="4252614"/>
        </a:xfrm>
        <a:custGeom>
          <a:avLst/>
          <a:gdLst/>
          <a:ahLst/>
          <a:cxnLst/>
          <a:rect l="0" t="0" r="0" b="0"/>
          <a:pathLst>
            <a:path>
              <a:moveTo>
                <a:pt x="858608" y="419227"/>
              </a:moveTo>
              <a:arcTo wR="2126307" hR="2126307" stAng="14004118" swAng="552345"/>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5936"/>
          </a:xfrm>
          <a:prstGeom prst="rect">
            <a:avLst/>
          </a:prstGeom>
        </p:spPr>
        <p:txBody>
          <a:bodyPr vert="horz" lIns="90306" tIns="45153" rIns="90306" bIns="45153" rtlCol="0"/>
          <a:lstStyle>
            <a:lvl1pPr algn="l">
              <a:defRPr sz="1200"/>
            </a:lvl1pPr>
          </a:lstStyle>
          <a:p>
            <a:endParaRPr lang="tr-TR"/>
          </a:p>
        </p:txBody>
      </p:sp>
      <p:sp>
        <p:nvSpPr>
          <p:cNvPr id="3" name="Veri Yer Tutucusu 2"/>
          <p:cNvSpPr>
            <a:spLocks noGrp="1"/>
          </p:cNvSpPr>
          <p:nvPr>
            <p:ph type="dt" sz="quarter" idx="1"/>
          </p:nvPr>
        </p:nvSpPr>
        <p:spPr>
          <a:xfrm>
            <a:off x="3777607" y="0"/>
            <a:ext cx="2889938" cy="495936"/>
          </a:xfrm>
          <a:prstGeom prst="rect">
            <a:avLst/>
          </a:prstGeom>
        </p:spPr>
        <p:txBody>
          <a:bodyPr vert="horz" lIns="90306" tIns="45153" rIns="90306" bIns="45153" rtlCol="0"/>
          <a:lstStyle>
            <a:lvl1pPr algn="r">
              <a:defRPr sz="1200"/>
            </a:lvl1pPr>
          </a:lstStyle>
          <a:p>
            <a:fld id="{73FB9DEC-AAF8-4588-A3DC-1C4EC3FF33EB}" type="datetimeFigureOut">
              <a:rPr lang="tr-TR" smtClean="0"/>
              <a:pPr/>
              <a:t>25.11.2015</a:t>
            </a:fld>
            <a:endParaRPr lang="tr-TR"/>
          </a:p>
        </p:txBody>
      </p:sp>
      <p:sp>
        <p:nvSpPr>
          <p:cNvPr id="4" name="Altbilgi Yer Tutucusu 3"/>
          <p:cNvSpPr>
            <a:spLocks noGrp="1"/>
          </p:cNvSpPr>
          <p:nvPr>
            <p:ph type="ftr" sz="quarter" idx="2"/>
          </p:nvPr>
        </p:nvSpPr>
        <p:spPr>
          <a:xfrm>
            <a:off x="0" y="9429118"/>
            <a:ext cx="2889938" cy="495935"/>
          </a:xfrm>
          <a:prstGeom prst="rect">
            <a:avLst/>
          </a:prstGeom>
        </p:spPr>
        <p:txBody>
          <a:bodyPr vert="horz" lIns="90306" tIns="45153" rIns="90306" bIns="45153" rtlCol="0" anchor="b"/>
          <a:lstStyle>
            <a:lvl1pPr algn="l">
              <a:defRPr sz="1200"/>
            </a:lvl1pPr>
          </a:lstStyle>
          <a:p>
            <a:endParaRPr lang="tr-TR"/>
          </a:p>
        </p:txBody>
      </p:sp>
      <p:sp>
        <p:nvSpPr>
          <p:cNvPr id="5" name="Slayt Numarası Yer Tutucusu 4"/>
          <p:cNvSpPr>
            <a:spLocks noGrp="1"/>
          </p:cNvSpPr>
          <p:nvPr>
            <p:ph type="sldNum" sz="quarter" idx="3"/>
          </p:nvPr>
        </p:nvSpPr>
        <p:spPr>
          <a:xfrm>
            <a:off x="3777607" y="9429118"/>
            <a:ext cx="2889938" cy="495935"/>
          </a:xfrm>
          <a:prstGeom prst="rect">
            <a:avLst/>
          </a:prstGeom>
        </p:spPr>
        <p:txBody>
          <a:bodyPr vert="horz" lIns="90306" tIns="45153" rIns="90306" bIns="45153" rtlCol="0" anchor="b"/>
          <a:lstStyle>
            <a:lvl1pPr algn="r">
              <a:defRPr sz="1200"/>
            </a:lvl1pPr>
          </a:lstStyle>
          <a:p>
            <a:fld id="{276BE908-76F4-4F02-BB87-B6DC296A53EC}" type="slidenum">
              <a:rPr lang="tr-TR" smtClean="0"/>
              <a:pPr/>
              <a:t>‹#›</a:t>
            </a:fld>
            <a:endParaRPr lang="tr-TR"/>
          </a:p>
        </p:txBody>
      </p:sp>
    </p:spTree>
    <p:extLst>
      <p:ext uri="{BB962C8B-B14F-4D97-AF65-F5344CB8AC3E}">
        <p14:creationId xmlns="" xmlns:p14="http://schemas.microsoft.com/office/powerpoint/2010/main" val="2816469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6332"/>
          </a:xfrm>
          <a:prstGeom prst="rect">
            <a:avLst/>
          </a:prstGeom>
        </p:spPr>
        <p:txBody>
          <a:bodyPr vert="horz" lIns="90306" tIns="45153" rIns="90306" bIns="45153" rtlCol="0"/>
          <a:lstStyle>
            <a:lvl1pPr algn="l">
              <a:defRPr sz="1200"/>
            </a:lvl1pPr>
          </a:lstStyle>
          <a:p>
            <a:endParaRPr lang="tr-TR"/>
          </a:p>
        </p:txBody>
      </p:sp>
      <p:sp>
        <p:nvSpPr>
          <p:cNvPr id="3" name="Veri Yer Tutucusu 2"/>
          <p:cNvSpPr>
            <a:spLocks noGrp="1"/>
          </p:cNvSpPr>
          <p:nvPr>
            <p:ph type="dt" idx="1"/>
          </p:nvPr>
        </p:nvSpPr>
        <p:spPr>
          <a:xfrm>
            <a:off x="3777607" y="0"/>
            <a:ext cx="2889938" cy="496332"/>
          </a:xfrm>
          <a:prstGeom prst="rect">
            <a:avLst/>
          </a:prstGeom>
        </p:spPr>
        <p:txBody>
          <a:bodyPr vert="horz" lIns="90306" tIns="45153" rIns="90306" bIns="45153" rtlCol="0"/>
          <a:lstStyle>
            <a:lvl1pPr algn="r">
              <a:defRPr sz="1200"/>
            </a:lvl1pPr>
          </a:lstStyle>
          <a:p>
            <a:fld id="{82206616-BA72-48AE-9821-4215CCB92149}" type="datetimeFigureOut">
              <a:rPr lang="tr-TR" smtClean="0"/>
              <a:pPr/>
              <a:t>25.11.2015</a:t>
            </a:fld>
            <a:endParaRPr lang="tr-TR"/>
          </a:p>
        </p:txBody>
      </p:sp>
      <p:sp>
        <p:nvSpPr>
          <p:cNvPr id="4" name="Slayt Görüntüsü Yer Tutucusu 3"/>
          <p:cNvSpPr>
            <a:spLocks noGrp="1" noRot="1" noChangeAspect="1"/>
          </p:cNvSpPr>
          <p:nvPr>
            <p:ph type="sldImg" idx="2"/>
          </p:nvPr>
        </p:nvSpPr>
        <p:spPr>
          <a:xfrm>
            <a:off x="1939925" y="744538"/>
            <a:ext cx="2789238" cy="3722687"/>
          </a:xfrm>
          <a:prstGeom prst="rect">
            <a:avLst/>
          </a:prstGeom>
          <a:noFill/>
          <a:ln w="12700">
            <a:solidFill>
              <a:prstClr val="black"/>
            </a:solidFill>
          </a:ln>
        </p:spPr>
        <p:txBody>
          <a:bodyPr vert="horz" lIns="90306" tIns="45153" rIns="90306" bIns="45153" rtlCol="0" anchor="ctr"/>
          <a:lstStyle/>
          <a:p>
            <a:endParaRPr lang="tr-TR"/>
          </a:p>
        </p:txBody>
      </p:sp>
      <p:sp>
        <p:nvSpPr>
          <p:cNvPr id="5" name="Not Yer Tutucusu 4"/>
          <p:cNvSpPr>
            <a:spLocks noGrp="1"/>
          </p:cNvSpPr>
          <p:nvPr>
            <p:ph type="body" sz="quarter" idx="3"/>
          </p:nvPr>
        </p:nvSpPr>
        <p:spPr>
          <a:xfrm>
            <a:off x="666909" y="4715153"/>
            <a:ext cx="5335270" cy="4466987"/>
          </a:xfrm>
          <a:prstGeom prst="rect">
            <a:avLst/>
          </a:prstGeom>
        </p:spPr>
        <p:txBody>
          <a:bodyPr vert="horz" lIns="90306" tIns="45153" rIns="90306" bIns="45153"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889938" cy="496332"/>
          </a:xfrm>
          <a:prstGeom prst="rect">
            <a:avLst/>
          </a:prstGeom>
        </p:spPr>
        <p:txBody>
          <a:bodyPr vert="horz" lIns="90306" tIns="45153" rIns="90306" bIns="45153"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4"/>
            <a:ext cx="2889938" cy="496332"/>
          </a:xfrm>
          <a:prstGeom prst="rect">
            <a:avLst/>
          </a:prstGeom>
        </p:spPr>
        <p:txBody>
          <a:bodyPr vert="horz" lIns="90306" tIns="45153" rIns="90306" bIns="45153" rtlCol="0" anchor="b"/>
          <a:lstStyle>
            <a:lvl1pPr algn="r">
              <a:defRPr sz="1200"/>
            </a:lvl1pPr>
          </a:lstStyle>
          <a:p>
            <a:fld id="{37D04409-84B9-422D-AC43-A1FB063EBD85}" type="slidenum">
              <a:rPr lang="tr-TR" smtClean="0"/>
              <a:pPr/>
              <a:t>‹#›</a:t>
            </a:fld>
            <a:endParaRPr lang="tr-TR"/>
          </a:p>
        </p:txBody>
      </p:sp>
    </p:spTree>
    <p:extLst>
      <p:ext uri="{BB962C8B-B14F-4D97-AF65-F5344CB8AC3E}">
        <p14:creationId xmlns="" xmlns:p14="http://schemas.microsoft.com/office/powerpoint/2010/main" val="95037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pPr/>
              <a:t>2</a:t>
            </a:fld>
            <a:endParaRPr lang="tr-TR"/>
          </a:p>
        </p:txBody>
      </p:sp>
    </p:spTree>
    <p:extLst>
      <p:ext uri="{BB962C8B-B14F-4D97-AF65-F5344CB8AC3E}">
        <p14:creationId xmlns="" xmlns:p14="http://schemas.microsoft.com/office/powerpoint/2010/main" val="95294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D04409-84B9-422D-AC43-A1FB063EBD85}" type="slidenum">
              <a:rPr lang="tr-TR" smtClean="0"/>
              <a:pPr/>
              <a:t>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03061">
              <a:defRPr/>
            </a:pPr>
            <a:r>
              <a:rPr lang="tr-TR" b="1" dirty="0">
                <a:solidFill>
                  <a:srgbClr val="FFFFFF"/>
                </a:solidFill>
                <a:latin typeface="Calibri" panose="020F0502020204030204" pitchFamily="34" charset="0"/>
              </a:rPr>
              <a:t>HEDEFLER</a:t>
            </a:r>
            <a:endParaRPr lang="tr-TR" dirty="0">
              <a:latin typeface="Arial" panose="020B0604020202020204" pitchFamily="34" charset="0"/>
            </a:endParaRPr>
          </a:p>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pPr/>
              <a:t>52</a:t>
            </a:fld>
            <a:endParaRPr lang="tr-TR"/>
          </a:p>
        </p:txBody>
      </p:sp>
    </p:spTree>
    <p:extLst>
      <p:ext uri="{BB962C8B-B14F-4D97-AF65-F5344CB8AC3E}">
        <p14:creationId xmlns="" xmlns:p14="http://schemas.microsoft.com/office/powerpoint/2010/main" val="429331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pPr/>
              <a:t>79</a:t>
            </a:fld>
            <a:endParaRPr lang="tr-TR"/>
          </a:p>
        </p:txBody>
      </p:sp>
    </p:spTree>
    <p:extLst>
      <p:ext uri="{BB962C8B-B14F-4D97-AF65-F5344CB8AC3E}">
        <p14:creationId xmlns="" xmlns:p14="http://schemas.microsoft.com/office/powerpoint/2010/main" val="89855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82"/>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89D8813-8CBF-4842-9394-FE6C05E5398D}" type="datetime1">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C04240C-71F4-4A5A-A91A-72A35D219F6A}" type="datetime1">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200"/>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200"/>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3231962-F913-4CE4-9340-745B8E3D2885}" type="datetime1">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87B786-75D3-4896-A458-0E135C99F562}" type="datetime1">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9548392-92B0-480E-A067-D4D1F1909ED0}" type="datetime1">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1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1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A5354F6-95F0-473B-A7A5-DEA0B67EC955}" type="datetime1">
              <a:rPr lang="tr-TR" smtClean="0"/>
              <a:pPr/>
              <a:t>25.11.2015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8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8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C1E0E47-7910-4AD2-A120-E3A26E613DF4}" type="datetime1">
              <a:rPr lang="tr-TR" smtClean="0"/>
              <a:pPr/>
              <a:t>25.11.2015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C6A6C65-CD31-44EE-A6EC-2C485C0F6018}" type="datetime1">
              <a:rPr lang="tr-TR" smtClean="0"/>
              <a:pPr/>
              <a:t>25.11.2015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66931BC-E044-4E2F-B040-85217A3BCCC3}" type="datetime1">
              <a:rPr lang="tr-TR" smtClean="0"/>
              <a:pPr/>
              <a:t>25.11.2015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11"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98" y="36408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11" y="191348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2FF5688-BED1-4548-A251-89E6DE2E57AF}" type="datetime1">
              <a:rPr lang="tr-TR" smtClean="0"/>
              <a:pPr/>
              <a:t>25.11.2015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1"/>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228BBFD-20A5-47D4-BE55-1FD1D002F4B0}" type="datetime1">
              <a:rPr lang="tr-TR" smtClean="0"/>
              <a:pPr/>
              <a:t>25.11.2015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16"/>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49"/>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00B2E02-D897-4F42-BD82-556B98174263}" type="datetime1">
              <a:rPr lang="tr-TR" smtClean="0"/>
              <a:pPr/>
              <a:t>25.11.2015</a:t>
            </a:fld>
            <a:endParaRPr lang="tr-TR"/>
          </a:p>
        </p:txBody>
      </p:sp>
      <p:sp>
        <p:nvSpPr>
          <p:cNvPr id="5" name="4 Altbilgi Yer Tutucusu"/>
          <p:cNvSpPr>
            <a:spLocks noGrp="1"/>
          </p:cNvSpPr>
          <p:nvPr>
            <p:ph type="ftr" sz="quarter" idx="3"/>
          </p:nvPr>
        </p:nvSpPr>
        <p:spPr>
          <a:xfrm>
            <a:off x="2343150" y="8475149"/>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49"/>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33"/>
          <p:cNvSpPr>
            <a:spLocks noChangeArrowheads="1"/>
          </p:cNvSpPr>
          <p:nvPr/>
        </p:nvSpPr>
        <p:spPr bwMode="auto">
          <a:xfrm>
            <a:off x="83459" y="104549"/>
            <a:ext cx="6686188" cy="8937851"/>
          </a:xfrm>
          <a:prstGeom prst="rect">
            <a:avLst/>
          </a:prstGeom>
          <a:solidFill>
            <a:srgbClr val="4BACC6"/>
          </a:solidFill>
          <a:ln w="127000" cmpd="dbl">
            <a:solidFill>
              <a:srgbClr val="4BACC6"/>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6" name="Rectangle 1534"/>
          <p:cNvSpPr>
            <a:spLocks noChangeArrowheads="1"/>
          </p:cNvSpPr>
          <p:nvPr/>
        </p:nvSpPr>
        <p:spPr bwMode="auto">
          <a:xfrm>
            <a:off x="1610634" y="160111"/>
            <a:ext cx="5159014" cy="8551433"/>
          </a:xfrm>
          <a:prstGeom prst="rect">
            <a:avLst/>
          </a:prstGeom>
          <a:gradFill rotWithShape="0">
            <a:gsLst>
              <a:gs pos="0">
                <a:srgbClr val="8064A2"/>
              </a:gs>
              <a:gs pos="100000">
                <a:srgbClr val="5E4878"/>
              </a:gs>
            </a:gsLst>
            <a:path path="shape">
              <a:fillToRect l="50000" t="50000" r="50000" b="50000"/>
            </a:path>
          </a:gradFill>
          <a:ln>
            <a:noFill/>
          </a:ln>
          <a:effectLst>
            <a:outerShdw dist="28398" dir="3806097" algn="ctr" rotWithShape="0">
              <a:srgbClr val="3F3151"/>
            </a:outerShdw>
          </a:effectLst>
          <a:extLst>
            <a:ext uri="{91240B29-F687-4F45-9708-019B960494DF}">
              <a14:hiddenLine xmlns="" xmlns:a14="http://schemas.microsoft.com/office/drawing/2010/main" w="0">
                <a:solidFill>
                  <a:srgbClr val="000000"/>
                </a:solidFill>
                <a:miter lim="800000"/>
                <a:headEnd/>
                <a:tailEnd/>
              </a14:hiddenLine>
            </a:ext>
          </a:extLst>
        </p:spPr>
        <p:txBody>
          <a:bodyPr vert="horz" wrap="square" lIns="228600" tIns="1371600" rIns="4572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rgbClr val="FFFF69"/>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FF69"/>
                </a:solidFill>
                <a:effectLst/>
                <a:latin typeface="Arial" pitchFamily="34" charset="0"/>
                <a:cs typeface="Arial" pitchFamily="34" charset="0"/>
              </a:rPr>
              <a:t/>
            </a:r>
            <a:br>
              <a:rPr kumimoji="0" lang="tr-TR" sz="1800" b="1" i="0" u="none" strike="noStrike" cap="none" normalizeH="0" baseline="0" dirty="0" smtClean="0">
                <a:ln>
                  <a:noFill/>
                </a:ln>
                <a:solidFill>
                  <a:srgbClr val="FFFF69"/>
                </a:solidFill>
                <a:effectLst/>
                <a:latin typeface="Arial" pitchFamily="34" charset="0"/>
                <a:cs typeface="Arial" pitchFamily="34" charset="0"/>
              </a:rPr>
            </a:br>
            <a:r>
              <a:rPr kumimoji="0" lang="tr-TR" sz="2000" b="1" i="0" u="none" strike="noStrike" cap="none" normalizeH="0" baseline="0" dirty="0" smtClean="0">
                <a:ln>
                  <a:noFill/>
                </a:ln>
                <a:solidFill>
                  <a:srgbClr val="FFFF00"/>
                </a:solidFill>
                <a:effectLst/>
                <a:latin typeface="Times New Roman" pitchFamily="18" charset="0"/>
                <a:cs typeface="Arial" pitchFamily="34" charset="0"/>
              </a:rPr>
              <a:t/>
            </a:r>
            <a:br>
              <a:rPr kumimoji="0" lang="tr-TR" sz="2000" b="1" i="0" u="none" strike="noStrike" cap="none" normalizeH="0" baseline="0" dirty="0" smtClean="0">
                <a:ln>
                  <a:noFill/>
                </a:ln>
                <a:solidFill>
                  <a:srgbClr val="FFFF00"/>
                </a:solidFill>
                <a:effectLst/>
                <a:latin typeface="Times New Roman" pitchFamily="18" charset="0"/>
                <a:cs typeface="Arial" pitchFamily="34" charset="0"/>
              </a:rPr>
            </a:br>
            <a:endParaRPr kumimoji="0" lang="tr-TR" sz="2000"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tr-TR" sz="2000" b="1" dirty="0">
              <a:solidFill>
                <a:srgbClr val="FFFF00"/>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FF00"/>
                </a:solidFill>
                <a:effectLst/>
                <a:latin typeface="Times New Roman" pitchFamily="18" charset="0"/>
                <a:cs typeface="Arial" pitchFamily="34" charset="0"/>
              </a:rPr>
              <a:t/>
            </a:r>
            <a:br>
              <a:rPr kumimoji="0" lang="tr-TR" sz="2000" b="1" i="0" u="none" strike="noStrike" cap="none" normalizeH="0" baseline="0" dirty="0" smtClean="0">
                <a:ln>
                  <a:noFill/>
                </a:ln>
                <a:solidFill>
                  <a:srgbClr val="FFFF00"/>
                </a:solidFill>
                <a:effectLst/>
                <a:latin typeface="Times New Roman" pitchFamily="18" charset="0"/>
                <a:cs typeface="Arial" pitchFamily="34" charset="0"/>
              </a:rPr>
            </a:br>
            <a:endParaRPr kumimoji="0" lang="tr-TR" sz="2000"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5000" b="1" i="0" u="none" strike="noStrike" cap="none" normalizeH="0" baseline="0" dirty="0" smtClean="0">
                <a:ln>
                  <a:noFill/>
                </a:ln>
                <a:solidFill>
                  <a:srgbClr val="FFFFFF"/>
                </a:solidFill>
                <a:effectLst/>
                <a:latin typeface="Times New Roman" pitchFamily="18" charset="0"/>
                <a:cs typeface="Arial" pitchFamily="34" charset="0"/>
              </a:rPr>
              <a:t>2015-2019 STRATEJİK PLAN</a:t>
            </a:r>
            <a:endParaRPr kumimoji="0" lang="tr-TR" sz="50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FFFFFF"/>
                </a:solidFill>
                <a:effectLst/>
                <a:latin typeface="Times New Roman" pitchFamily="18" charset="0"/>
                <a:cs typeface="Arial" pitchFamily="34" charset="0"/>
              </a:rPr>
              <a:t/>
            </a:r>
            <a:br>
              <a:rPr kumimoji="0" lang="tr-TR" sz="1100" b="0" i="0" u="none" strike="noStrike" cap="none" normalizeH="0" baseline="0" dirty="0" smtClean="0">
                <a:ln>
                  <a:noFill/>
                </a:ln>
                <a:solidFill>
                  <a:srgbClr val="FFFFFF"/>
                </a:solidFill>
                <a:effectLst/>
                <a:latin typeface="Times New Roman" pitchFamily="18" charset="0"/>
                <a:cs typeface="Arial" pitchFamily="34" charset="0"/>
              </a:rPr>
            </a:b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noProof="1" smtClean="0">
              <a:ln>
                <a:noFill/>
              </a:ln>
              <a:solidFill>
                <a:srgbClr val="FFFFFF"/>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noProof="1"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solidFill>
                <a:srgbClr val="FFFFFF"/>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solidFill>
                <a:srgbClr val="FFFFFF"/>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Arial" pitchFamily="34" charset="0"/>
              </a:rPr>
              <a:t>ÇUBUK - 2015</a:t>
            </a: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Arial" pitchFamily="34" charset="0"/>
              </a:rPr>
              <a:t/>
            </a:r>
            <a:br>
              <a:rPr kumimoji="0" lang="tr-TR" sz="1100" b="1" i="0" u="none" strike="noStrike" cap="none" normalizeH="0" baseline="0" dirty="0" smtClean="0">
                <a:ln>
                  <a:noFill/>
                </a:ln>
                <a:solidFill>
                  <a:srgbClr val="FFFFFF"/>
                </a:solidFill>
                <a:effectLst/>
                <a:latin typeface="Times New Roman" pitchFamily="18" charset="0"/>
                <a:cs typeface="Arial" pitchFamily="34" charset="0"/>
              </a:rPr>
            </a:br>
            <a:r>
              <a:rPr kumimoji="0" lang="tr-TR" sz="1100" b="0" i="0" u="none" strike="noStrike" cap="none" normalizeH="0" baseline="0" dirty="0" smtClean="0">
                <a:ln>
                  <a:noFill/>
                </a:ln>
                <a:solidFill>
                  <a:srgbClr val="FFFFFF"/>
                </a:solidFill>
                <a:effectLst/>
                <a:latin typeface="Times New Roman" pitchFamily="18" charset="0"/>
                <a:cs typeface="Arial" pitchFamily="34" charset="0"/>
              </a:rPr>
              <a:t/>
            </a:r>
            <a:br>
              <a:rPr kumimoji="0" lang="tr-TR" sz="1100" b="0" i="0" u="none" strike="noStrike" cap="none" normalizeH="0" baseline="0" dirty="0" smtClean="0">
                <a:ln>
                  <a:noFill/>
                </a:ln>
                <a:solidFill>
                  <a:srgbClr val="FFFFFF"/>
                </a:solidFill>
                <a:effectLst/>
                <a:latin typeface="Times New Roman" pitchFamily="18" charset="0"/>
                <a:cs typeface="Arial" pitchFamily="34" charset="0"/>
              </a:rPr>
            </a:br>
            <a:r>
              <a:rPr kumimoji="0" lang="tr-TR" sz="1100" b="0" i="0" u="none" strike="noStrike" cap="none" normalizeH="0" baseline="0" dirty="0" smtClean="0">
                <a:ln>
                  <a:noFill/>
                </a:ln>
                <a:solidFill>
                  <a:srgbClr val="FFFFFF"/>
                </a:solidFill>
                <a:effectLst/>
                <a:latin typeface="Times New Roman" pitchFamily="18" charset="0"/>
                <a:cs typeface="Arial" pitchFamily="34" charset="0"/>
              </a:rPr>
              <a:t/>
            </a:r>
            <a:br>
              <a:rPr kumimoji="0" lang="tr-TR" sz="1100" b="0" i="0" u="none" strike="noStrike" cap="none" normalizeH="0" baseline="0" dirty="0" smtClean="0">
                <a:ln>
                  <a:noFill/>
                </a:ln>
                <a:solidFill>
                  <a:srgbClr val="FFFFFF"/>
                </a:solidFill>
                <a:effectLst/>
                <a:latin typeface="Times New Roman" pitchFamily="18" charset="0"/>
                <a:cs typeface="Arial" pitchFamily="34" charset="0"/>
              </a:rPr>
            </a:br>
            <a:r>
              <a:rPr kumimoji="0" lang="tr-TR" sz="1100" b="0" i="0" u="none" strike="noStrike" cap="none" normalizeH="0" baseline="0" dirty="0" smtClean="0">
                <a:ln>
                  <a:noFill/>
                </a:ln>
                <a:solidFill>
                  <a:srgbClr val="FFFFFF"/>
                </a:solidFill>
                <a:effectLst/>
                <a:latin typeface="Times New Roman" pitchFamily="18" charset="0"/>
                <a:cs typeface="Arial" pitchFamily="34" charset="0"/>
              </a:rPr>
              <a:t/>
            </a:r>
            <a:br>
              <a:rPr kumimoji="0" lang="tr-TR" sz="1100" b="0" i="0" u="none" strike="noStrike" cap="none" normalizeH="0" baseline="0" dirty="0" smtClean="0">
                <a:ln>
                  <a:noFill/>
                </a:ln>
                <a:solidFill>
                  <a:srgbClr val="FFFFFF"/>
                </a:solidFill>
                <a:effectLst/>
                <a:latin typeface="Times New Roman" pitchFamily="18"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535"/>
          <p:cNvSpPr>
            <a:spLocks noChangeArrowheads="1"/>
          </p:cNvSpPr>
          <p:nvPr/>
        </p:nvSpPr>
        <p:spPr bwMode="auto">
          <a:xfrm flipH="1">
            <a:off x="683530" y="160111"/>
            <a:ext cx="1380877" cy="998829"/>
          </a:xfrm>
          <a:prstGeom prst="rect">
            <a:avLst/>
          </a:prstGeom>
          <a:gradFill rotWithShape="0">
            <a:gsLst>
              <a:gs pos="0">
                <a:srgbClr val="F79646"/>
              </a:gs>
              <a:gs pos="100000">
                <a:srgbClr val="974706"/>
              </a:gs>
            </a:gsLst>
            <a:lin ang="2700000" scaled="1"/>
          </a:gradFill>
          <a:ln w="12700">
            <a:solidFill>
              <a:srgbClr val="F2F2F2"/>
            </a:solidFill>
            <a:miter lim="800000"/>
            <a:headEnd/>
            <a:tailEnd/>
          </a:ln>
          <a:effectLst>
            <a:outerShdw dist="107763" dir="13500000" sx="75000" sy="75000" algn="tl" rotWithShape="0">
              <a:srgbClr val="FBD4B4">
                <a:alpha val="50000"/>
              </a:srgb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Arial" pitchFamily="34" charset="0"/>
              </a:rPr>
              <a:t>2015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Arial" pitchFamily="34" charset="0"/>
              </a:rPr>
              <a:t>2019</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Yuvarlatılmış Dikdörtgen 1"/>
          <p:cNvSpPr/>
          <p:nvPr/>
        </p:nvSpPr>
        <p:spPr>
          <a:xfrm>
            <a:off x="2267630" y="1275015"/>
            <a:ext cx="3904343" cy="707886"/>
          </a:xfrm>
          <a:prstGeom prst="roundRect">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67630" y="1275015"/>
            <a:ext cx="3904343" cy="646331"/>
          </a:xfrm>
          <a:prstGeom prst="rect">
            <a:avLst/>
          </a:prstGeom>
          <a:noFill/>
        </p:spPr>
        <p:txBody>
          <a:bodyPr wrap="square" rtlCol="0">
            <a:spAutoFit/>
          </a:bodyPr>
          <a:lstStyle/>
          <a:p>
            <a:pPr algn="ctr"/>
            <a:r>
              <a:rPr lang="tr-TR" b="1" dirty="0" smtClean="0">
                <a:latin typeface="Arial Black" pitchFamily="34" charset="0"/>
              </a:rPr>
              <a:t>MELİHA HASAN ALİ BOSTAN ÇUBUK FEN LİSESİ</a:t>
            </a:r>
            <a:endParaRPr lang="tr-TR" b="1" dirty="0">
              <a:latin typeface="Arial Black" pitchFamily="34" charset="0"/>
            </a:endParaRPr>
          </a:p>
        </p:txBody>
      </p:sp>
      <p:grpSp>
        <p:nvGrpSpPr>
          <p:cNvPr id="9" name="Group 1536"/>
          <p:cNvGrpSpPr>
            <a:grpSpLocks/>
          </p:cNvGrpSpPr>
          <p:nvPr/>
        </p:nvGrpSpPr>
        <p:grpSpPr bwMode="auto">
          <a:xfrm>
            <a:off x="68950" y="2235200"/>
            <a:ext cx="1527175" cy="4014788"/>
            <a:chOff x="238" y="3547"/>
            <a:chExt cx="3051" cy="8094"/>
          </a:xfrm>
        </p:grpSpPr>
        <p:sp>
          <p:nvSpPr>
            <p:cNvPr id="10" name="Rectangle 1537"/>
            <p:cNvSpPr>
              <a:spLocks noChangeArrowheads="1"/>
            </p:cNvSpPr>
            <p:nvPr/>
          </p:nvSpPr>
          <p:spPr bwMode="auto">
            <a:xfrm flipH="1">
              <a:off x="1764" y="6785"/>
              <a:ext cx="1525" cy="1618"/>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1" name="Rectangle 1538"/>
            <p:cNvSpPr>
              <a:spLocks noChangeArrowheads="1"/>
            </p:cNvSpPr>
            <p:nvPr/>
          </p:nvSpPr>
          <p:spPr bwMode="auto">
            <a:xfrm flipH="1">
              <a:off x="1764" y="5166"/>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2" name="Rectangle 1539"/>
            <p:cNvSpPr>
              <a:spLocks noChangeArrowheads="1"/>
            </p:cNvSpPr>
            <p:nvPr/>
          </p:nvSpPr>
          <p:spPr bwMode="auto">
            <a:xfrm flipH="1">
              <a:off x="238" y="5166"/>
              <a:ext cx="1526" cy="1619"/>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3" name="Rectangle 1540"/>
            <p:cNvSpPr>
              <a:spLocks noChangeArrowheads="1"/>
            </p:cNvSpPr>
            <p:nvPr/>
          </p:nvSpPr>
          <p:spPr bwMode="auto">
            <a:xfrm flipH="1">
              <a:off x="238" y="3547"/>
              <a:ext cx="1526"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4" name="Rectangle 1541"/>
            <p:cNvSpPr>
              <a:spLocks noChangeArrowheads="1"/>
            </p:cNvSpPr>
            <p:nvPr/>
          </p:nvSpPr>
          <p:spPr bwMode="auto">
            <a:xfrm flipH="1">
              <a:off x="238" y="6785"/>
              <a:ext cx="1526" cy="1618"/>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5" name="Rectangle 1542"/>
            <p:cNvSpPr>
              <a:spLocks noChangeArrowheads="1"/>
            </p:cNvSpPr>
            <p:nvPr/>
          </p:nvSpPr>
          <p:spPr bwMode="auto">
            <a:xfrm flipH="1">
              <a:off x="1764" y="8403"/>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6" name="Rectangle 1543"/>
            <p:cNvSpPr>
              <a:spLocks noChangeArrowheads="1"/>
            </p:cNvSpPr>
            <p:nvPr/>
          </p:nvSpPr>
          <p:spPr bwMode="auto">
            <a:xfrm flipH="1">
              <a:off x="1764" y="10022"/>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grpSp>
      <p:pic>
        <p:nvPicPr>
          <p:cNvPr id="1037" name="Resim 39" descr="http://tiryakihasanpasa.k12.tr/Themes/59/[18098889]meb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7126" y="2763510"/>
            <a:ext cx="470535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66836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728008256"/>
              </p:ext>
            </p:extLst>
          </p:nvPr>
        </p:nvGraphicFramePr>
        <p:xfrm>
          <a:off x="416236" y="539544"/>
          <a:ext cx="5868726" cy="8502858"/>
        </p:xfrm>
        <a:graphic>
          <a:graphicData uri="http://schemas.openxmlformats.org/drawingml/2006/table">
            <a:tbl>
              <a:tblPr firstRow="1" firstCol="1" bandRow="1">
                <a:tableStyleId>{5FD0F851-EC5A-4D38-B0AD-8093EC10F338}</a:tableStyleId>
              </a:tblPr>
              <a:tblGrid>
                <a:gridCol w="1017752"/>
                <a:gridCol w="4850974"/>
              </a:tblGrid>
              <a:tr h="293202">
                <a:tc>
                  <a:txBody>
                    <a:bodyPr/>
                    <a:lstStyle/>
                    <a:p>
                      <a:pPr>
                        <a:spcAft>
                          <a:spcPts val="0"/>
                        </a:spcAft>
                      </a:pPr>
                      <a:r>
                        <a:rPr lang="tr-TR" sz="1200" b="0" dirty="0">
                          <a:effectLst/>
                          <a:latin typeface="+mn-lt"/>
                          <a:cs typeface="Times New Roman" pitchFamily="18" charset="0"/>
                        </a:rPr>
                        <a:t>AB </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Avrupa Birliği</a:t>
                      </a:r>
                      <a:endParaRPr lang="tr-TR" sz="1200" b="0" dirty="0">
                        <a:solidFill>
                          <a:schemeClr val="tx1"/>
                        </a:solidFill>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MÜDÜRLÜK</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solidFill>
                            <a:schemeClr val="tx1"/>
                          </a:solidFill>
                          <a:effectLst/>
                          <a:latin typeface="+mn-lt"/>
                          <a:ea typeface="Times New Roman"/>
                          <a:cs typeface="Times New Roman" pitchFamily="18" charset="0"/>
                        </a:rPr>
                        <a:t>Çubuk İlçe Milli</a:t>
                      </a:r>
                      <a:r>
                        <a:rPr lang="tr-TR" sz="1200" b="0" baseline="0" dirty="0" smtClean="0">
                          <a:solidFill>
                            <a:schemeClr val="tx1"/>
                          </a:solidFill>
                          <a:effectLst/>
                          <a:latin typeface="+mn-lt"/>
                          <a:ea typeface="Times New Roman"/>
                          <a:cs typeface="Times New Roman" pitchFamily="18" charset="0"/>
                        </a:rPr>
                        <a:t> Eğitim Müdürlüğü</a:t>
                      </a:r>
                      <a:endParaRPr lang="tr-TR" sz="1200" b="0" dirty="0">
                        <a:solidFill>
                          <a:schemeClr val="tx1"/>
                        </a:solidFill>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ARGE</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Araştırma Geliştirme</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BT</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Bilişim Teknolojileri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DPT</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Devlet Planlama Teşkilatı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DYNED</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err="1">
                          <a:effectLst/>
                          <a:latin typeface="+mn-lt"/>
                          <a:cs typeface="Times New Roman" pitchFamily="18" charset="0"/>
                        </a:rPr>
                        <a:t>Dynamic</a:t>
                      </a:r>
                      <a:r>
                        <a:rPr lang="tr-TR" sz="1200" b="0" dirty="0">
                          <a:effectLst/>
                          <a:latin typeface="+mn-lt"/>
                          <a:cs typeface="Times New Roman" pitchFamily="18" charset="0"/>
                        </a:rPr>
                        <a:t> </a:t>
                      </a:r>
                      <a:r>
                        <a:rPr lang="tr-TR" sz="1200" b="0" dirty="0" err="1">
                          <a:effectLst/>
                          <a:latin typeface="+mn-lt"/>
                          <a:cs typeface="Times New Roman" pitchFamily="18" charset="0"/>
                        </a:rPr>
                        <a:t>Education</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GZFT</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Güçlü-Zayıf-Fırsat-Tehdit (</a:t>
                      </a:r>
                      <a:r>
                        <a:rPr lang="tr-TR" sz="1200" b="0" dirty="0" err="1">
                          <a:effectLst/>
                          <a:latin typeface="+mn-lt"/>
                          <a:cs typeface="Times New Roman" pitchFamily="18" charset="0"/>
                        </a:rPr>
                        <a:t>Swot</a:t>
                      </a:r>
                      <a:r>
                        <a:rPr lang="tr-TR" sz="1200" b="0" dirty="0">
                          <a:effectLst/>
                          <a:latin typeface="+mn-lt"/>
                          <a:cs typeface="Times New Roman" pitchFamily="18" charset="0"/>
                        </a:rPr>
                        <a:t> Analizi)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İHL</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İmam Hatip Lisesi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İÖO</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İlköğretim Okulu</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LYS</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Lisans Yerleştirme Sınavı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MEB</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Milli Eğitim Bakanlığı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MEM</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Milli Eğitim Müdürlüğü</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PG</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Performans Göstergesi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SAM</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Stratejik Amaç</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SBS</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Seviye Belirleme Sınavı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SH</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Stratejik Hedef</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STK</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Sivil Toplum Kuruluşları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TBMM</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Türkiye Büyük Millet Meclisi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cs typeface="Times New Roman" pitchFamily="18" charset="0"/>
                        </a:rPr>
                        <a:t>EKYS</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cs typeface="Times New Roman" pitchFamily="18" charset="0"/>
                        </a:rPr>
                        <a:t>Eğitimde Kalite Yönetim Sistemi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VHKİ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a:effectLst/>
                          <a:latin typeface="+mn-lt"/>
                          <a:cs typeface="Times New Roman" pitchFamily="18" charset="0"/>
                        </a:rPr>
                        <a:t>Veri Hazırlama Kontrol İşletmeni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a:effectLst/>
                          <a:latin typeface="+mn-lt"/>
                          <a:cs typeface="Times New Roman" pitchFamily="18" charset="0"/>
                        </a:rPr>
                        <a:t>BSC</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err="1">
                          <a:effectLst/>
                          <a:latin typeface="+mn-lt"/>
                          <a:cs typeface="Times New Roman" pitchFamily="18" charset="0"/>
                        </a:rPr>
                        <a:t>Balanced</a:t>
                      </a:r>
                      <a:r>
                        <a:rPr lang="tr-TR" sz="1200" b="0" dirty="0">
                          <a:effectLst/>
                          <a:latin typeface="+mn-lt"/>
                          <a:cs typeface="Times New Roman" pitchFamily="18" charset="0"/>
                        </a:rPr>
                        <a:t> Scorecard </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MTSK</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Motorlu</a:t>
                      </a:r>
                      <a:r>
                        <a:rPr lang="tr-TR" sz="1200" b="0" baseline="0" dirty="0" smtClean="0">
                          <a:effectLst/>
                          <a:latin typeface="+mn-lt"/>
                          <a:ea typeface="Times New Roman"/>
                          <a:cs typeface="Times New Roman" pitchFamily="18" charset="0"/>
                        </a:rPr>
                        <a:t> Taşıt Sürücü Kursu</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PESTLE</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Politik,</a:t>
                      </a:r>
                      <a:r>
                        <a:rPr lang="tr-TR" sz="1200" b="0" baseline="0" dirty="0" smtClean="0">
                          <a:effectLst/>
                          <a:latin typeface="+mn-lt"/>
                          <a:ea typeface="Times New Roman"/>
                          <a:cs typeface="Times New Roman" pitchFamily="18" charset="0"/>
                        </a:rPr>
                        <a:t> Ekonomik, Sosyal, Teknolojik, Hukuksal ve Ekolojik Analiz</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BİLSEM</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Bilim Sanat Merkezi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PISA</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Uluslararası</a:t>
                      </a:r>
                      <a:r>
                        <a:rPr lang="tr-TR" sz="1200" b="0" baseline="0" dirty="0" smtClean="0">
                          <a:effectLst/>
                          <a:latin typeface="+mn-lt"/>
                          <a:ea typeface="Times New Roman"/>
                          <a:cs typeface="Times New Roman" pitchFamily="18" charset="0"/>
                        </a:rPr>
                        <a:t> Öğrenci Değerlendirme Programı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RAM</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Rehberlik Araştırma Merkezi</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SODES</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Sosyal Destek Programı</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TÜBİTAK</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Türkiye Bilimsel ve Teknolojik Araştırma Kurumu</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3202">
                <a:tc>
                  <a:txBody>
                    <a:bodyPr/>
                    <a:lstStyle/>
                    <a:p>
                      <a:pPr>
                        <a:spcAft>
                          <a:spcPts val="0"/>
                        </a:spcAft>
                      </a:pPr>
                      <a:r>
                        <a:rPr lang="tr-TR" sz="1200" b="0" dirty="0" smtClean="0">
                          <a:effectLst/>
                          <a:latin typeface="+mn-lt"/>
                          <a:ea typeface="Times New Roman"/>
                          <a:cs typeface="Times New Roman" pitchFamily="18" charset="0"/>
                        </a:rPr>
                        <a:t>YİBO</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tr-TR" sz="1200" b="0" dirty="0" smtClean="0">
                          <a:effectLst/>
                          <a:latin typeface="+mn-lt"/>
                          <a:ea typeface="Times New Roman"/>
                          <a:cs typeface="Times New Roman" pitchFamily="18" charset="0"/>
                        </a:rPr>
                        <a:t>Yatılı İlköğretim Bölge Okulu</a:t>
                      </a:r>
                      <a:endParaRPr lang="tr-TR" sz="1200" b="0" dirty="0">
                        <a:effectLst/>
                        <a:latin typeface="+mn-lt"/>
                        <a:ea typeface="Times New Roman"/>
                        <a:cs typeface="Times New Roman" pitchFamily="18" charset="0"/>
                      </a:endParaRPr>
                    </a:p>
                  </a:txBody>
                  <a:tcPr marL="44177" marR="4417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3" name="Yuvarlatılmış Dikdörtgen 2"/>
          <p:cNvSpPr>
            <a:spLocks noChangeArrowheads="1"/>
          </p:cNvSpPr>
          <p:nvPr/>
        </p:nvSpPr>
        <p:spPr bwMode="auto">
          <a:xfrm>
            <a:off x="355462" y="95284"/>
            <a:ext cx="6120000" cy="284400"/>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ea typeface="Times New Roman" pitchFamily="18" charset="0"/>
                <a:cs typeface="Arial" pitchFamily="34" charset="0"/>
              </a:rPr>
              <a:t>KISALTMALAR</a:t>
            </a:r>
            <a:endParaRPr kumimoji="0" lang="tr-TR" sz="600" b="0" i="0" u="none" strike="noStrike" cap="none" normalizeH="0" baseline="0" dirty="0" smtClean="0">
              <a:ln>
                <a:noFill/>
              </a:ln>
              <a:solidFill>
                <a:schemeClr val="tx1"/>
              </a:solidFill>
              <a:effectLst/>
              <a:cs typeface="Arial" pitchFamily="34" charset="0"/>
            </a:endParaRPr>
          </a:p>
        </p:txBody>
      </p:sp>
      <p:sp>
        <p:nvSpPr>
          <p:cNvPr id="5" name="Dikdörtgen 4"/>
          <p:cNvSpPr/>
          <p:nvPr/>
        </p:nvSpPr>
        <p:spPr>
          <a:xfrm rot="16200000">
            <a:off x="5007792" y="5445639"/>
            <a:ext cx="3426046" cy="274370"/>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KISALTMALAR</a:t>
            </a:r>
            <a:endParaRPr lang="tr-TR"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47722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10"/>
          <p:cNvGrpSpPr/>
          <p:nvPr/>
        </p:nvGrpSpPr>
        <p:grpSpPr>
          <a:xfrm>
            <a:off x="581742" y="306934"/>
            <a:ext cx="5684813" cy="642972"/>
            <a:chOff x="183515" y="85662"/>
            <a:chExt cx="6674485" cy="734059"/>
          </a:xfrm>
        </p:grpSpPr>
        <p:sp>
          <p:nvSpPr>
            <p:cNvPr id="13" name="Çapraz Şerit 12"/>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solidFill>
                  <a:schemeClr val="tx1"/>
                </a:solidFill>
              </a:endParaRPr>
            </a:p>
          </p:txBody>
        </p:sp>
        <p:sp>
          <p:nvSpPr>
            <p:cNvPr id="14" name="Çapraz Şerit 13"/>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solidFill>
                  <a:schemeClr val="tx1"/>
                </a:solidFill>
              </a:endParaRPr>
            </a:p>
          </p:txBody>
        </p:sp>
        <p:sp>
          <p:nvSpPr>
            <p:cNvPr id="15" name="Dikdörtgen 14"/>
            <p:cNvSpPr/>
            <p:nvPr/>
          </p:nvSpPr>
          <p:spPr>
            <a:xfrm>
              <a:off x="183515" y="85662"/>
              <a:ext cx="6674485" cy="402590"/>
            </a:xfrm>
            <a:prstGeom prst="rect">
              <a:avLst/>
            </a:prstGeom>
            <a:solidFill>
              <a:schemeClr val="accent2">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89"/>
                </a:spcAft>
              </a:pP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Calibri" panose="020F0502020204030204" pitchFamily="34" charset="0"/>
                  <a:cs typeface="Times New Roman" panose="02020603050405020304" pitchFamily="18" charset="0"/>
                </a:rPr>
                <a:t>ŞEMA LİSTESİ</a:t>
              </a:r>
            </a:p>
          </p:txBody>
        </p:sp>
      </p:grpSp>
      <p:graphicFrame>
        <p:nvGraphicFramePr>
          <p:cNvPr id="2" name="Tablo 1"/>
          <p:cNvGraphicFramePr>
            <a:graphicFrameLocks noGrp="1"/>
          </p:cNvGraphicFramePr>
          <p:nvPr>
            <p:extLst>
              <p:ext uri="{D42A27DB-BD31-4B8C-83A1-F6EECF244321}">
                <p14:modId xmlns="" xmlns:p14="http://schemas.microsoft.com/office/powerpoint/2010/main" val="191371007"/>
              </p:ext>
            </p:extLst>
          </p:nvPr>
        </p:nvGraphicFramePr>
        <p:xfrm>
          <a:off x="930103" y="700586"/>
          <a:ext cx="4988683" cy="1196076"/>
        </p:xfrm>
        <a:graphic>
          <a:graphicData uri="http://schemas.openxmlformats.org/drawingml/2006/table">
            <a:tbl>
              <a:tblPr firstRow="1" firstCol="1" bandRow="1"/>
              <a:tblGrid>
                <a:gridCol w="630149"/>
                <a:gridCol w="3612770"/>
                <a:gridCol w="745764"/>
              </a:tblGrid>
              <a:tr h="199346">
                <a:tc>
                  <a:txBody>
                    <a:bodyPr/>
                    <a:lstStyle/>
                    <a:p>
                      <a:pPr algn="l" rtl="0" fontAlgn="ctr"/>
                      <a:r>
                        <a:rPr lang="tr-TR" sz="1100" b="1" i="0" u="none" strike="noStrike" dirty="0">
                          <a:solidFill>
                            <a:srgbClr val="000000"/>
                          </a:solidFill>
                          <a:effectLst/>
                          <a:latin typeface="+mn-lt"/>
                        </a:rPr>
                        <a:t>NO</a:t>
                      </a:r>
                    </a:p>
                  </a:txBody>
                  <a:tcPr marL="8641" marR="8641"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l" rtl="0" fontAlgn="ctr"/>
                      <a:r>
                        <a:rPr lang="tr-TR" sz="1100" b="1" i="0" u="none" strike="noStrike" dirty="0">
                          <a:solidFill>
                            <a:srgbClr val="000000"/>
                          </a:solidFill>
                          <a:effectLst/>
                          <a:latin typeface="+mn-lt"/>
                        </a:rPr>
                        <a:t>ŞEMA ADI</a:t>
                      </a:r>
                    </a:p>
                  </a:txBody>
                  <a:tcPr marL="8641" marR="8641"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rtl="0" fontAlgn="ctr"/>
                      <a:r>
                        <a:rPr lang="tr-TR" sz="1100" b="1" i="0" u="none" strike="noStrike" dirty="0">
                          <a:solidFill>
                            <a:srgbClr val="000000"/>
                          </a:solidFill>
                          <a:effectLst/>
                          <a:latin typeface="+mn-lt"/>
                        </a:rPr>
                        <a:t>SAYFA</a:t>
                      </a:r>
                    </a:p>
                  </a:txBody>
                  <a:tcPr marL="8641" marR="8641"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199346">
                <a:tc>
                  <a:txBody>
                    <a:bodyPr/>
                    <a:lstStyle/>
                    <a:p>
                      <a:pPr algn="l" rtl="0" fontAlgn="ctr"/>
                      <a:r>
                        <a:rPr lang="tr-TR" sz="1100" b="0" i="0" u="none" strike="noStrike" dirty="0">
                          <a:solidFill>
                            <a:srgbClr val="000000"/>
                          </a:solidFill>
                          <a:effectLst/>
                          <a:latin typeface="+mn-lt"/>
                        </a:rPr>
                        <a:t>Şema 1</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err="1">
                          <a:solidFill>
                            <a:srgbClr val="000000"/>
                          </a:solidFill>
                          <a:effectLst/>
                          <a:latin typeface="+mn-lt"/>
                        </a:rPr>
                        <a:t>Balanced</a:t>
                      </a:r>
                      <a:r>
                        <a:rPr lang="tr-TR" sz="1100" b="0" i="0" u="none" strike="noStrike" dirty="0">
                          <a:solidFill>
                            <a:srgbClr val="000000"/>
                          </a:solidFill>
                          <a:effectLst/>
                          <a:latin typeface="+mn-lt"/>
                        </a:rPr>
                        <a:t> </a:t>
                      </a:r>
                      <a:r>
                        <a:rPr lang="tr-TR" sz="1100" b="0" i="0" u="none" strike="noStrike" dirty="0" err="1">
                          <a:solidFill>
                            <a:srgbClr val="000000"/>
                          </a:solidFill>
                          <a:effectLst/>
                          <a:latin typeface="+mn-lt"/>
                        </a:rPr>
                        <a:t>Scorecard</a:t>
                      </a:r>
                      <a:r>
                        <a:rPr lang="tr-TR" sz="1100" b="0" i="0" u="none" strike="noStrike" dirty="0">
                          <a:solidFill>
                            <a:srgbClr val="000000"/>
                          </a:solidFill>
                          <a:effectLst/>
                          <a:latin typeface="+mn-lt"/>
                        </a:rPr>
                        <a:t> (</a:t>
                      </a:r>
                      <a:r>
                        <a:rPr lang="tr-TR" sz="1100" b="0" i="0" u="none" strike="noStrike" dirty="0" err="1">
                          <a:solidFill>
                            <a:srgbClr val="000000"/>
                          </a:solidFill>
                          <a:effectLst/>
                          <a:latin typeface="+mn-lt"/>
                        </a:rPr>
                        <a:t>Bsc</a:t>
                      </a:r>
                      <a:r>
                        <a:rPr lang="tr-TR" sz="1100" b="0" i="0" u="none" strike="noStrike" dirty="0">
                          <a:solidFill>
                            <a:srgbClr val="000000"/>
                          </a:solidFill>
                          <a:effectLst/>
                          <a:latin typeface="+mn-lt"/>
                        </a:rPr>
                        <a:t>)  Modeli</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2</a:t>
                      </a:r>
                      <a:endParaRPr lang="tr-TR" sz="1100" b="0" i="0" u="none" strike="noStrike" dirty="0">
                        <a:solidFill>
                          <a:srgbClr val="000000"/>
                        </a:solidFill>
                        <a:effectLst/>
                        <a:latin typeface="+mn-lt"/>
                      </a:endParaRP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99346">
                <a:tc>
                  <a:txBody>
                    <a:bodyPr/>
                    <a:lstStyle/>
                    <a:p>
                      <a:pPr algn="l" rtl="0" fontAlgn="ctr"/>
                      <a:r>
                        <a:rPr lang="tr-TR" sz="1100" b="0" i="0" u="none" strike="noStrike" dirty="0">
                          <a:solidFill>
                            <a:srgbClr val="000000"/>
                          </a:solidFill>
                          <a:effectLst/>
                          <a:latin typeface="+mn-lt"/>
                        </a:rPr>
                        <a:t>Şema 2</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rtl="0" fontAlgn="ctr"/>
                      <a:r>
                        <a:rPr lang="tr-TR" sz="1100" b="0" i="0" u="none" strike="noStrike" dirty="0" smtClean="0">
                          <a:solidFill>
                            <a:srgbClr val="000000"/>
                          </a:solidFill>
                          <a:effectLst/>
                          <a:latin typeface="+mn-lt"/>
                        </a:rPr>
                        <a:t>Meliha</a:t>
                      </a:r>
                      <a:r>
                        <a:rPr lang="tr-TR" sz="1100" b="0" i="0" u="none" strike="noStrike" baseline="0" dirty="0" smtClean="0">
                          <a:solidFill>
                            <a:srgbClr val="000000"/>
                          </a:solidFill>
                          <a:effectLst/>
                          <a:latin typeface="+mn-lt"/>
                        </a:rPr>
                        <a:t> </a:t>
                      </a:r>
                      <a:r>
                        <a:rPr lang="tr-TR" sz="1100" b="0" i="0" u="none" strike="noStrike" baseline="0" dirty="0" err="1" smtClean="0">
                          <a:solidFill>
                            <a:srgbClr val="000000"/>
                          </a:solidFill>
                          <a:effectLst/>
                          <a:latin typeface="+mn-lt"/>
                        </a:rPr>
                        <a:t>Hasanali</a:t>
                      </a:r>
                      <a:r>
                        <a:rPr lang="tr-TR" sz="1100" b="0" i="0" u="none" strike="noStrike" baseline="0" dirty="0" smtClean="0">
                          <a:solidFill>
                            <a:srgbClr val="000000"/>
                          </a:solidFill>
                          <a:effectLst/>
                          <a:latin typeface="+mn-lt"/>
                        </a:rPr>
                        <a:t> Bostan </a:t>
                      </a:r>
                      <a:r>
                        <a:rPr lang="tr-TR" sz="1100" b="0" i="0" u="none" strike="noStrike" dirty="0" smtClean="0">
                          <a:solidFill>
                            <a:srgbClr val="000000"/>
                          </a:solidFill>
                          <a:effectLst/>
                          <a:latin typeface="+mn-lt"/>
                        </a:rPr>
                        <a:t>Çubuk Fen Lisesi Stratejik </a:t>
                      </a:r>
                      <a:r>
                        <a:rPr lang="tr-TR" sz="1100" b="0" i="0" u="none" strike="noStrike" dirty="0">
                          <a:solidFill>
                            <a:srgbClr val="000000"/>
                          </a:solidFill>
                          <a:effectLst/>
                          <a:latin typeface="+mn-lt"/>
                        </a:rPr>
                        <a:t>Plan Modeli</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fontAlgn="ctr"/>
                      <a:r>
                        <a:rPr lang="tr-TR" sz="1100" b="0" i="0" u="none" strike="noStrike" dirty="0" smtClean="0">
                          <a:solidFill>
                            <a:srgbClr val="000000"/>
                          </a:solidFill>
                          <a:effectLst/>
                          <a:latin typeface="+mn-lt"/>
                        </a:rPr>
                        <a:t>3</a:t>
                      </a:r>
                      <a:endParaRPr lang="tr-TR" sz="1100" b="0" i="0" u="none" strike="noStrike" dirty="0">
                        <a:solidFill>
                          <a:srgbClr val="000000"/>
                        </a:solidFill>
                        <a:effectLst/>
                        <a:latin typeface="+mn-lt"/>
                      </a:endParaRP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199346">
                <a:tc>
                  <a:txBody>
                    <a:bodyPr/>
                    <a:lstStyle/>
                    <a:p>
                      <a:pPr algn="l" rtl="0" fontAlgn="ctr"/>
                      <a:r>
                        <a:rPr lang="tr-TR" sz="1100" b="0" i="0" u="none" strike="noStrike" dirty="0">
                          <a:solidFill>
                            <a:srgbClr val="000000"/>
                          </a:solidFill>
                          <a:effectLst/>
                          <a:latin typeface="+mn-lt"/>
                        </a:rPr>
                        <a:t>Şema 3</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a:solidFill>
                            <a:srgbClr val="000000"/>
                          </a:solidFill>
                          <a:effectLst/>
                          <a:latin typeface="+mn-lt"/>
                        </a:rPr>
                        <a:t>Plan Oluşum Şeması</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4</a:t>
                      </a:r>
                      <a:endParaRPr lang="tr-TR" sz="1100" b="0" i="0" u="none" strike="noStrike" dirty="0">
                        <a:solidFill>
                          <a:srgbClr val="000000"/>
                        </a:solidFill>
                        <a:effectLst/>
                        <a:latin typeface="+mn-lt"/>
                      </a:endParaRP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99346">
                <a:tc>
                  <a:txBody>
                    <a:bodyPr/>
                    <a:lstStyle/>
                    <a:p>
                      <a:pPr algn="l" rtl="0" fontAlgn="ctr"/>
                      <a:r>
                        <a:rPr lang="tr-TR" sz="1100" b="0" i="0" u="none" strike="noStrike" dirty="0">
                          <a:solidFill>
                            <a:schemeClr val="tx1"/>
                          </a:solidFill>
                          <a:effectLst/>
                          <a:latin typeface="+mn-lt"/>
                        </a:rPr>
                        <a:t>Şema 4</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rtl="0" fontAlgn="ctr"/>
                      <a:r>
                        <a:rPr lang="tr-TR" sz="1100" b="0" i="0" u="none" strike="noStrike" dirty="0">
                          <a:solidFill>
                            <a:schemeClr val="tx1"/>
                          </a:solidFill>
                          <a:effectLst/>
                          <a:latin typeface="+mn-lt"/>
                        </a:rPr>
                        <a:t>Kurum İçi Analiz Şeması</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fontAlgn="ctr"/>
                      <a:r>
                        <a:rPr lang="tr-TR" sz="1100" b="0" i="0" u="none" strike="noStrike" dirty="0" smtClean="0">
                          <a:solidFill>
                            <a:schemeClr val="tx1"/>
                          </a:solidFill>
                          <a:effectLst/>
                          <a:latin typeface="+mn-lt"/>
                        </a:rPr>
                        <a:t>14</a:t>
                      </a:r>
                      <a:endParaRPr lang="tr-TR" sz="1100" b="0" i="0" u="none" strike="noStrike" dirty="0">
                        <a:solidFill>
                          <a:schemeClr val="tx1"/>
                        </a:solidFill>
                        <a:effectLst/>
                        <a:latin typeface="+mn-lt"/>
                      </a:endParaRP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199346">
                <a:tc>
                  <a:txBody>
                    <a:bodyPr/>
                    <a:lstStyle/>
                    <a:p>
                      <a:pPr algn="l" rtl="0" fontAlgn="ctr"/>
                      <a:r>
                        <a:rPr lang="tr-TR" sz="1100" b="0" i="0" u="none" strike="noStrike" dirty="0">
                          <a:solidFill>
                            <a:schemeClr val="tx1"/>
                          </a:solidFill>
                          <a:effectLst/>
                          <a:latin typeface="+mn-lt"/>
                        </a:rPr>
                        <a:t>Şema 5</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smtClean="0">
                          <a:solidFill>
                            <a:srgbClr val="000000"/>
                          </a:solidFill>
                          <a:effectLst/>
                          <a:latin typeface="+mn-lt"/>
                        </a:rPr>
                        <a:t>Meliha</a:t>
                      </a:r>
                      <a:r>
                        <a:rPr lang="tr-TR" sz="1100" b="0" i="0" u="none" strike="noStrike" baseline="0" dirty="0" smtClean="0">
                          <a:solidFill>
                            <a:srgbClr val="000000"/>
                          </a:solidFill>
                          <a:effectLst/>
                          <a:latin typeface="+mn-lt"/>
                        </a:rPr>
                        <a:t> </a:t>
                      </a:r>
                      <a:r>
                        <a:rPr lang="tr-TR" sz="1100" b="0" i="0" u="none" strike="noStrike" baseline="0" dirty="0" err="1" smtClean="0">
                          <a:solidFill>
                            <a:srgbClr val="000000"/>
                          </a:solidFill>
                          <a:effectLst/>
                          <a:latin typeface="+mn-lt"/>
                        </a:rPr>
                        <a:t>Hasanali</a:t>
                      </a:r>
                      <a:r>
                        <a:rPr lang="tr-TR" sz="1100" b="0" i="0" u="none" strike="noStrike" baseline="0" dirty="0" smtClean="0">
                          <a:solidFill>
                            <a:srgbClr val="000000"/>
                          </a:solidFill>
                          <a:effectLst/>
                          <a:latin typeface="+mn-lt"/>
                        </a:rPr>
                        <a:t> Bostan </a:t>
                      </a:r>
                      <a:r>
                        <a:rPr lang="tr-TR" sz="1100" b="0" i="0" u="none" strike="noStrike" dirty="0" smtClean="0">
                          <a:solidFill>
                            <a:srgbClr val="000000"/>
                          </a:solidFill>
                          <a:effectLst/>
                          <a:latin typeface="+mn-lt"/>
                        </a:rPr>
                        <a:t>Çubuk Fen Lisesi </a:t>
                      </a:r>
                      <a:r>
                        <a:rPr lang="tr-TR" sz="1100" b="0" i="0" u="none" strike="noStrike" dirty="0" smtClean="0">
                          <a:solidFill>
                            <a:schemeClr val="tx1"/>
                          </a:solidFill>
                          <a:effectLst/>
                          <a:latin typeface="+mn-lt"/>
                        </a:rPr>
                        <a:t>Organizasyon </a:t>
                      </a:r>
                      <a:r>
                        <a:rPr lang="tr-TR" sz="1100" b="0" i="0" u="none" strike="noStrike" dirty="0">
                          <a:solidFill>
                            <a:schemeClr val="tx1"/>
                          </a:solidFill>
                          <a:effectLst/>
                          <a:latin typeface="+mn-lt"/>
                        </a:rPr>
                        <a:t>Şeması</a:t>
                      </a: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15</a:t>
                      </a:r>
                      <a:endParaRPr lang="tr-TR" sz="1100" b="0" i="0" u="none" strike="noStrike" dirty="0">
                        <a:solidFill>
                          <a:schemeClr val="tx1"/>
                        </a:solidFill>
                        <a:effectLst/>
                        <a:latin typeface="+mn-lt"/>
                      </a:endParaRPr>
                    </a:p>
                  </a:txBody>
                  <a:tcPr marL="32659" marR="32659" marT="8343"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bl>
          </a:graphicData>
        </a:graphic>
      </p:graphicFrame>
      <p:graphicFrame>
        <p:nvGraphicFramePr>
          <p:cNvPr id="5" name="Tablo 4"/>
          <p:cNvGraphicFramePr>
            <a:graphicFrameLocks noGrp="1"/>
          </p:cNvGraphicFramePr>
          <p:nvPr>
            <p:extLst>
              <p:ext uri="{D42A27DB-BD31-4B8C-83A1-F6EECF244321}">
                <p14:modId xmlns="" xmlns:p14="http://schemas.microsoft.com/office/powerpoint/2010/main" val="3256359873"/>
              </p:ext>
            </p:extLst>
          </p:nvPr>
        </p:nvGraphicFramePr>
        <p:xfrm>
          <a:off x="930103" y="2464334"/>
          <a:ext cx="4988683" cy="2212045"/>
        </p:xfrm>
        <a:graphic>
          <a:graphicData uri="http://schemas.openxmlformats.org/drawingml/2006/table">
            <a:tbl>
              <a:tblPr firstRow="1" firstCol="1" bandRow="1"/>
              <a:tblGrid>
                <a:gridCol w="586277"/>
                <a:gridCol w="3909060"/>
                <a:gridCol w="493346"/>
              </a:tblGrid>
              <a:tr h="201095">
                <a:tc>
                  <a:txBody>
                    <a:bodyPr/>
                    <a:lstStyle/>
                    <a:p>
                      <a:pPr algn="l" rtl="0" fontAlgn="ctr"/>
                      <a:r>
                        <a:rPr lang="tr-TR" sz="1100" b="1" i="0" u="none" strike="noStrike" dirty="0">
                          <a:solidFill>
                            <a:srgbClr val="000000"/>
                          </a:solidFill>
                          <a:effectLst/>
                          <a:latin typeface="+mn-lt"/>
                        </a:rPr>
                        <a:t>NO</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l" rtl="0" fontAlgn="ctr"/>
                      <a:r>
                        <a:rPr lang="tr-TR" sz="1100" b="1" i="0" u="none" strike="noStrike" dirty="0" smtClean="0">
                          <a:solidFill>
                            <a:srgbClr val="000000"/>
                          </a:solidFill>
                          <a:effectLst/>
                          <a:latin typeface="+mn-lt"/>
                        </a:rPr>
                        <a:t>TABLO </a:t>
                      </a:r>
                      <a:r>
                        <a:rPr lang="tr-TR" sz="1100" b="1" i="0" u="none" strike="noStrike" dirty="0">
                          <a:solidFill>
                            <a:srgbClr val="000000"/>
                          </a:solidFill>
                          <a:effectLst/>
                          <a:latin typeface="+mn-lt"/>
                        </a:rPr>
                        <a:t>ADI</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rtl="0" fontAlgn="ctr"/>
                      <a:r>
                        <a:rPr lang="tr-TR" sz="1100" b="1" i="0" u="none" strike="noStrike" dirty="0">
                          <a:solidFill>
                            <a:srgbClr val="000000"/>
                          </a:solidFill>
                          <a:effectLst/>
                          <a:latin typeface="+mn-lt"/>
                        </a:rPr>
                        <a:t>SAYFA</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1095">
                <a:tc>
                  <a:txBody>
                    <a:bodyPr/>
                    <a:lstStyle/>
                    <a:p>
                      <a:pPr algn="l" rtl="0" fontAlgn="ctr"/>
                      <a:r>
                        <a:rPr lang="tr-TR" sz="1100" b="0" i="0" u="none" strike="noStrike" dirty="0">
                          <a:solidFill>
                            <a:schemeClr val="tx1"/>
                          </a:solidFill>
                          <a:effectLst/>
                          <a:latin typeface="+mn-lt"/>
                        </a:rPr>
                        <a:t>Tablo </a:t>
                      </a:r>
                      <a:r>
                        <a:rPr lang="tr-TR" sz="1100" b="0" i="0" u="none" strike="noStrike" dirty="0" smtClean="0">
                          <a:solidFill>
                            <a:schemeClr val="tx1"/>
                          </a:solidFill>
                          <a:effectLst/>
                          <a:latin typeface="+mn-lt"/>
                        </a:rPr>
                        <a:t>1</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rtl="0" fontAlgn="ctr"/>
                      <a:r>
                        <a:rPr lang="tr-TR" sz="1100" b="0" i="0" u="none" strike="noStrike" dirty="0" smtClean="0">
                          <a:solidFill>
                            <a:schemeClr val="tx1"/>
                          </a:solidFill>
                          <a:effectLst/>
                          <a:latin typeface="+mn-lt"/>
                        </a:rPr>
                        <a:t>Faaliyet Alanlarına</a:t>
                      </a:r>
                      <a:r>
                        <a:rPr lang="tr-TR" sz="1100" b="0" i="0" u="none" strike="noStrike" baseline="0" dirty="0" smtClean="0">
                          <a:solidFill>
                            <a:schemeClr val="tx1"/>
                          </a:solidFill>
                          <a:effectLst/>
                          <a:latin typeface="+mn-lt"/>
                        </a:rPr>
                        <a:t> Göre Ürün ve Hizmetler</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fontAlgn="ctr"/>
                      <a:r>
                        <a:rPr lang="tr-TR" sz="1100" b="0" i="0" u="none" strike="noStrike" dirty="0" smtClean="0">
                          <a:solidFill>
                            <a:schemeClr val="tx1"/>
                          </a:solidFill>
                          <a:effectLst/>
                          <a:latin typeface="+mn-lt"/>
                        </a:rPr>
                        <a:t>11</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201095">
                <a:tc>
                  <a:txBody>
                    <a:bodyPr/>
                    <a:lstStyle/>
                    <a:p>
                      <a:pPr algn="l" rtl="0" fontAlgn="ctr"/>
                      <a:r>
                        <a:rPr lang="tr-TR" sz="1100" b="0" i="0" u="none" strike="noStrike" dirty="0">
                          <a:solidFill>
                            <a:schemeClr val="tx1"/>
                          </a:solidFill>
                          <a:effectLst/>
                          <a:latin typeface="+mn-lt"/>
                        </a:rPr>
                        <a:t>Tablo </a:t>
                      </a:r>
                      <a:r>
                        <a:rPr lang="tr-TR" sz="1100" b="0" i="0" u="none" strike="noStrike" dirty="0" smtClean="0">
                          <a:solidFill>
                            <a:schemeClr val="tx1"/>
                          </a:solidFill>
                          <a:effectLst/>
                          <a:latin typeface="+mn-lt"/>
                        </a:rPr>
                        <a:t>2</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smtClean="0">
                          <a:solidFill>
                            <a:schemeClr val="tx1"/>
                          </a:solidFill>
                          <a:effectLst/>
                          <a:latin typeface="+mn-lt"/>
                        </a:rPr>
                        <a:t>Meliha</a:t>
                      </a:r>
                      <a:r>
                        <a:rPr lang="tr-TR" sz="1100" b="0" i="0" u="none" strike="noStrike" baseline="0" dirty="0" smtClean="0">
                          <a:solidFill>
                            <a:schemeClr val="tx1"/>
                          </a:solidFill>
                          <a:effectLst/>
                          <a:latin typeface="+mn-lt"/>
                        </a:rPr>
                        <a:t> </a:t>
                      </a:r>
                      <a:r>
                        <a:rPr lang="tr-TR" sz="1100" b="0" i="0" u="none" strike="noStrike" baseline="0" dirty="0" err="1" smtClean="0">
                          <a:solidFill>
                            <a:schemeClr val="tx1"/>
                          </a:solidFill>
                          <a:effectLst/>
                          <a:latin typeface="+mn-lt"/>
                        </a:rPr>
                        <a:t>Hasanali</a:t>
                      </a:r>
                      <a:r>
                        <a:rPr lang="tr-TR" sz="1100" b="0" i="0" u="none" strike="noStrike" baseline="0" dirty="0" smtClean="0">
                          <a:solidFill>
                            <a:schemeClr val="tx1"/>
                          </a:solidFill>
                          <a:effectLst/>
                          <a:latin typeface="+mn-lt"/>
                        </a:rPr>
                        <a:t> Bostan Çubuk Fen Lisesi </a:t>
                      </a:r>
                      <a:r>
                        <a:rPr lang="tr-TR" sz="1100" b="0" i="0" u="none" strike="noStrike" dirty="0" smtClean="0">
                          <a:solidFill>
                            <a:schemeClr val="tx1"/>
                          </a:solidFill>
                          <a:effectLst/>
                          <a:latin typeface="+mn-lt"/>
                        </a:rPr>
                        <a:t>Norm Kadro Durumu</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18</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1095">
                <a:tc>
                  <a:txBody>
                    <a:bodyPr/>
                    <a:lstStyle/>
                    <a:p>
                      <a:pPr algn="l" rtl="0" fontAlgn="ctr"/>
                      <a:r>
                        <a:rPr lang="tr-TR" sz="1100" b="0" i="0" u="none" strike="noStrike" dirty="0">
                          <a:solidFill>
                            <a:schemeClr val="tx1"/>
                          </a:solidFill>
                          <a:effectLst/>
                          <a:latin typeface="+mn-lt"/>
                        </a:rPr>
                        <a:t>Tablo </a:t>
                      </a:r>
                      <a:r>
                        <a:rPr lang="tr-TR" sz="1100" b="0" i="0" u="none" strike="noStrike" dirty="0" smtClean="0">
                          <a:solidFill>
                            <a:schemeClr val="tx1"/>
                          </a:solidFill>
                          <a:effectLst/>
                          <a:latin typeface="+mn-lt"/>
                        </a:rPr>
                        <a:t>3</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smtClean="0">
                          <a:solidFill>
                            <a:schemeClr val="tx1"/>
                          </a:solidFill>
                          <a:effectLst/>
                          <a:latin typeface="+mn-lt"/>
                        </a:rPr>
                        <a:t>Meliha</a:t>
                      </a:r>
                      <a:r>
                        <a:rPr lang="tr-TR" sz="1100" b="0" i="0" u="none" strike="noStrike" baseline="0" dirty="0" smtClean="0">
                          <a:solidFill>
                            <a:schemeClr val="tx1"/>
                          </a:solidFill>
                          <a:effectLst/>
                          <a:latin typeface="+mn-lt"/>
                        </a:rPr>
                        <a:t> </a:t>
                      </a:r>
                      <a:r>
                        <a:rPr lang="tr-TR" sz="1100" b="0" i="0" u="none" strike="noStrike" baseline="0" dirty="0" err="1" smtClean="0">
                          <a:solidFill>
                            <a:schemeClr val="tx1"/>
                          </a:solidFill>
                          <a:effectLst/>
                          <a:latin typeface="+mn-lt"/>
                        </a:rPr>
                        <a:t>Hasanali</a:t>
                      </a:r>
                      <a:r>
                        <a:rPr lang="tr-TR" sz="1100" b="0" i="0" u="none" strike="noStrike" baseline="0" dirty="0" smtClean="0">
                          <a:solidFill>
                            <a:schemeClr val="tx1"/>
                          </a:solidFill>
                          <a:effectLst/>
                          <a:latin typeface="+mn-lt"/>
                        </a:rPr>
                        <a:t> Bostan Çubuk Fen Lisesi </a:t>
                      </a:r>
                      <a:r>
                        <a:rPr lang="pt-BR" sz="1100" b="0" i="0" u="none" strike="noStrike" dirty="0" smtClean="0">
                          <a:solidFill>
                            <a:schemeClr val="tx1"/>
                          </a:solidFill>
                          <a:effectLst/>
                          <a:latin typeface="+mn-lt"/>
                        </a:rPr>
                        <a:t>Personel </a:t>
                      </a:r>
                      <a:r>
                        <a:rPr lang="tr-TR" sz="1100" b="0" i="0" u="none" strike="noStrike" dirty="0" smtClean="0">
                          <a:solidFill>
                            <a:schemeClr val="tx1"/>
                          </a:solidFill>
                          <a:effectLst/>
                          <a:latin typeface="+mn-lt"/>
                        </a:rPr>
                        <a:t>Analizi</a:t>
                      </a:r>
                      <a:endParaRPr lang="pt-B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20</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1095">
                <a:tc>
                  <a:txBody>
                    <a:bodyPr/>
                    <a:lstStyle/>
                    <a:p>
                      <a:pPr algn="l" rtl="0" fontAlgn="ctr"/>
                      <a:r>
                        <a:rPr lang="tr-TR" sz="1100" b="0" i="0" u="none" strike="noStrike" dirty="0">
                          <a:solidFill>
                            <a:schemeClr val="tx1"/>
                          </a:solidFill>
                          <a:effectLst/>
                          <a:latin typeface="+mn-lt"/>
                        </a:rPr>
                        <a:t>Tablo </a:t>
                      </a:r>
                      <a:r>
                        <a:rPr lang="tr-TR" sz="1100" b="0" i="0" u="none" strike="noStrike" dirty="0" smtClean="0">
                          <a:solidFill>
                            <a:schemeClr val="tx1"/>
                          </a:solidFill>
                          <a:effectLst/>
                          <a:latin typeface="+mn-lt"/>
                        </a:rPr>
                        <a:t>4</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a:solidFill>
                            <a:schemeClr val="tx1"/>
                          </a:solidFill>
                          <a:effectLst/>
                          <a:latin typeface="+mn-lt"/>
                        </a:rPr>
                        <a:t>Yönetici </a:t>
                      </a:r>
                      <a:r>
                        <a:rPr lang="tr-TR" sz="1100" b="0" i="0" u="none" strike="noStrike" dirty="0" smtClean="0">
                          <a:solidFill>
                            <a:schemeClr val="tx1"/>
                          </a:solidFill>
                          <a:effectLst/>
                          <a:latin typeface="+mn-lt"/>
                        </a:rPr>
                        <a:t>Sayıları ve Öğrenim Durumları</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20</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1095">
                <a:tc>
                  <a:txBody>
                    <a:bodyPr/>
                    <a:lstStyle/>
                    <a:p>
                      <a:pPr algn="l" rtl="0" fontAlgn="ctr"/>
                      <a:r>
                        <a:rPr lang="tr-TR" sz="1100" b="0" i="0" u="none" strike="noStrike" dirty="0">
                          <a:solidFill>
                            <a:schemeClr val="tx1"/>
                          </a:solidFill>
                          <a:effectLst/>
                          <a:latin typeface="+mn-lt"/>
                        </a:rPr>
                        <a:t>Tablo </a:t>
                      </a:r>
                      <a:r>
                        <a:rPr lang="tr-TR" sz="1100" b="0" i="0" u="none" strike="noStrike" dirty="0" smtClean="0">
                          <a:solidFill>
                            <a:schemeClr val="tx1"/>
                          </a:solidFill>
                          <a:effectLst/>
                          <a:latin typeface="+mn-lt"/>
                        </a:rPr>
                        <a:t>5</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rtl="0" fontAlgn="ctr"/>
                      <a:r>
                        <a:rPr lang="tr-TR" sz="1100" b="0" i="0" u="none" strike="noStrike" dirty="0" smtClean="0">
                          <a:solidFill>
                            <a:schemeClr val="tx1"/>
                          </a:solidFill>
                          <a:effectLst/>
                          <a:latin typeface="+mn-lt"/>
                        </a:rPr>
                        <a:t>Öğretmen Sayıları ve Öğrenim Durumları</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fontAlgn="ctr"/>
                      <a:r>
                        <a:rPr lang="tr-TR" sz="1100" b="0" i="0" u="none" strike="noStrike" dirty="0" smtClean="0">
                          <a:solidFill>
                            <a:schemeClr val="tx1"/>
                          </a:solidFill>
                          <a:effectLst/>
                          <a:latin typeface="+mn-lt"/>
                        </a:rPr>
                        <a:t>20</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201095">
                <a:tc>
                  <a:txBody>
                    <a:bodyPr/>
                    <a:lstStyle/>
                    <a:p>
                      <a:pPr algn="l" rtl="0" fontAlgn="ctr"/>
                      <a:r>
                        <a:rPr lang="tr-TR" sz="1100" b="0" i="0" u="none" strike="noStrike" dirty="0" smtClean="0">
                          <a:solidFill>
                            <a:schemeClr val="tx1"/>
                          </a:solidFill>
                          <a:effectLst/>
                          <a:latin typeface="+mn-lt"/>
                        </a:rPr>
                        <a:t>Tablo 6</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rtl="0" fontAlgn="ctr"/>
                      <a:r>
                        <a:rPr lang="tr-TR" sz="1100" b="0" i="0" u="none" strike="noStrike" dirty="0" smtClean="0">
                          <a:solidFill>
                            <a:schemeClr val="tx1"/>
                          </a:solidFill>
                          <a:effectLst/>
                          <a:latin typeface="+mn-lt"/>
                        </a:rPr>
                        <a:t>Yardımcı Personel sayısı ve Öğrenim Durumları</a:t>
                      </a:r>
                      <a:endParaRPr lang="nn-NO" sz="1100" b="0" i="0" u="none" strike="noStrike" dirty="0" smtClean="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fontAlgn="ctr"/>
                      <a:r>
                        <a:rPr lang="tr-TR" sz="1100" b="0" i="0" u="none" strike="noStrike" dirty="0" smtClean="0">
                          <a:solidFill>
                            <a:schemeClr val="tx1"/>
                          </a:solidFill>
                          <a:effectLst/>
                          <a:latin typeface="+mn-lt"/>
                        </a:rPr>
                        <a:t>20</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2010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effectLst/>
                          <a:latin typeface="+mn-lt"/>
                        </a:rPr>
                        <a:t>Tablo 7</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Stratejik Plan Genel Tablosu</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20</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10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effectLst/>
                          <a:latin typeface="+mn-lt"/>
                        </a:rPr>
                        <a:t>Tablo 8</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Branşlara göre Öğretmen Sayıları</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21</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10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effectLst/>
                          <a:latin typeface="+mn-lt"/>
                        </a:rPr>
                        <a:t>Tablo 9</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Görevlere Göre Personel Sayıları</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21</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10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effectLst/>
                          <a:latin typeface="+mn-lt"/>
                        </a:rPr>
                        <a:t>Tablo 10</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Teknolojik Altyapı</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mn-lt"/>
                        </a:rPr>
                        <a:t>23</a:t>
                      </a:r>
                      <a:endParaRPr lang="tr-TR" sz="1100" b="0" i="0" u="none" strike="noStrike" dirty="0">
                        <a:solidFill>
                          <a:schemeClr val="tx1"/>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bl>
          </a:graphicData>
        </a:graphic>
      </p:graphicFrame>
      <p:grpSp>
        <p:nvGrpSpPr>
          <p:cNvPr id="4" name="Grup 21"/>
          <p:cNvGrpSpPr/>
          <p:nvPr/>
        </p:nvGrpSpPr>
        <p:grpSpPr>
          <a:xfrm>
            <a:off x="581742" y="2081736"/>
            <a:ext cx="5684813" cy="642972"/>
            <a:chOff x="183515" y="85662"/>
            <a:chExt cx="6674485" cy="734059"/>
          </a:xfrm>
          <a:solidFill>
            <a:schemeClr val="accent2">
              <a:lumMod val="75000"/>
            </a:schemeClr>
          </a:solidFill>
        </p:grpSpPr>
        <p:sp>
          <p:nvSpPr>
            <p:cNvPr id="27" name="Çapraz Şerit 26"/>
            <p:cNvSpPr/>
            <p:nvPr/>
          </p:nvSpPr>
          <p:spPr>
            <a:xfrm rot="18755936">
              <a:off x="300355" y="198692"/>
              <a:ext cx="537845" cy="523875"/>
            </a:xfrm>
            <a:prstGeom prst="diagStripe">
              <a:avLst>
                <a:gd name="adj" fmla="val 0"/>
              </a:avLst>
            </a:prstGeom>
            <a:grp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Çapraz Şerit 28"/>
            <p:cNvSpPr/>
            <p:nvPr/>
          </p:nvSpPr>
          <p:spPr>
            <a:xfrm rot="7759180">
              <a:off x="6219790" y="311722"/>
              <a:ext cx="540385" cy="475614"/>
            </a:xfrm>
            <a:prstGeom prst="diagStripe">
              <a:avLst>
                <a:gd name="adj" fmla="val 1565"/>
              </a:avLst>
            </a:prstGeom>
            <a:grp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Dikdörtgen 29"/>
            <p:cNvSpPr/>
            <p:nvPr/>
          </p:nvSpPr>
          <p:spPr>
            <a:xfrm>
              <a:off x="183515" y="85662"/>
              <a:ext cx="6674485" cy="402590"/>
            </a:xfrm>
            <a:prstGeom prst="rect">
              <a:avLst/>
            </a:prstGeom>
            <a:grp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89"/>
                </a:spcAft>
              </a:pP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Calibri" panose="020F0502020204030204" pitchFamily="34" charset="0"/>
                  <a:cs typeface="Times New Roman" panose="02020603050405020304" pitchFamily="18" charset="0"/>
                </a:rPr>
                <a:t>TABLO LİSTESİ</a:t>
              </a:r>
            </a:p>
          </p:txBody>
        </p:sp>
      </p:grpSp>
      <p:sp>
        <p:nvSpPr>
          <p:cNvPr id="17" name="Metin kutusu 16"/>
          <p:cNvSpPr txBox="1"/>
          <p:nvPr/>
        </p:nvSpPr>
        <p:spPr>
          <a:xfrm>
            <a:off x="6439677" y="7936553"/>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XI</a:t>
            </a:r>
            <a:endParaRPr lang="tr-TR" sz="1200" b="1" dirty="0">
              <a:solidFill>
                <a:schemeClr val="bg1"/>
              </a:solidFill>
            </a:endParaRPr>
          </a:p>
        </p:txBody>
      </p:sp>
      <p:graphicFrame>
        <p:nvGraphicFramePr>
          <p:cNvPr id="16" name="Tablo 15"/>
          <p:cNvGraphicFramePr>
            <a:graphicFrameLocks noGrp="1"/>
          </p:cNvGraphicFramePr>
          <p:nvPr>
            <p:extLst>
              <p:ext uri="{D42A27DB-BD31-4B8C-83A1-F6EECF244321}">
                <p14:modId xmlns="" xmlns:p14="http://schemas.microsoft.com/office/powerpoint/2010/main" val="3345330065"/>
              </p:ext>
            </p:extLst>
          </p:nvPr>
        </p:nvGraphicFramePr>
        <p:xfrm>
          <a:off x="921463" y="5349334"/>
          <a:ext cx="4988683" cy="2241948"/>
        </p:xfrm>
        <a:graphic>
          <a:graphicData uri="http://schemas.openxmlformats.org/drawingml/2006/table">
            <a:tbl>
              <a:tblPr firstRow="1" firstCol="1" bandRow="1"/>
              <a:tblGrid>
                <a:gridCol w="622379"/>
                <a:gridCol w="3640702"/>
                <a:gridCol w="725602"/>
              </a:tblGrid>
              <a:tr h="186829">
                <a:tc>
                  <a:txBody>
                    <a:bodyPr/>
                    <a:lstStyle/>
                    <a:p>
                      <a:pPr algn="l" rtl="0" fontAlgn="ctr"/>
                      <a:r>
                        <a:rPr lang="tr-TR" sz="1100" b="1" i="0" u="none" strike="noStrike" dirty="0">
                          <a:solidFill>
                            <a:srgbClr val="000000"/>
                          </a:solidFill>
                          <a:effectLst/>
                          <a:latin typeface="+mn-lt"/>
                        </a:rPr>
                        <a:t>NO</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l" rtl="0" fontAlgn="ctr"/>
                      <a:r>
                        <a:rPr lang="tr-TR" sz="1100" b="1" i="0" u="none" strike="noStrike" dirty="0" smtClean="0">
                          <a:solidFill>
                            <a:srgbClr val="000000"/>
                          </a:solidFill>
                          <a:effectLst/>
                          <a:latin typeface="+mn-lt"/>
                        </a:rPr>
                        <a:t>TABLO </a:t>
                      </a:r>
                      <a:r>
                        <a:rPr lang="tr-TR" sz="1100" b="1" i="0" u="none" strike="noStrike" dirty="0">
                          <a:solidFill>
                            <a:srgbClr val="000000"/>
                          </a:solidFill>
                          <a:effectLst/>
                          <a:latin typeface="+mn-lt"/>
                        </a:rPr>
                        <a:t>ADI</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rtl="0" fontAlgn="ctr"/>
                      <a:r>
                        <a:rPr lang="tr-TR" sz="1100" b="1" i="0" u="none" strike="noStrike" dirty="0">
                          <a:solidFill>
                            <a:srgbClr val="000000"/>
                          </a:solidFill>
                          <a:effectLst/>
                          <a:latin typeface="+mn-lt"/>
                        </a:rPr>
                        <a:t>SAYFA</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186829">
                <a:tc>
                  <a:txBody>
                    <a:bodyPr/>
                    <a:lstStyle/>
                    <a:p>
                      <a:pPr algn="l" rtl="0" fontAlgn="ctr"/>
                      <a:r>
                        <a:rPr lang="tr-TR" sz="1100" b="0" i="0" u="none" strike="noStrike" dirty="0" smtClean="0">
                          <a:solidFill>
                            <a:srgbClr val="000000"/>
                          </a:solidFill>
                          <a:effectLst/>
                          <a:latin typeface="+mn-lt"/>
                        </a:rPr>
                        <a:t>EK 1</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smtClean="0">
                          <a:solidFill>
                            <a:srgbClr val="000000"/>
                          </a:solidFill>
                          <a:effectLst/>
                          <a:latin typeface="+mn-lt"/>
                        </a:rPr>
                        <a:t>Kurul Komisyon Ve Görevleri</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57</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algn="l" rtl="0" fontAlgn="ctr"/>
                      <a:r>
                        <a:rPr lang="tr-TR" sz="1100" b="0" i="0" u="none" strike="noStrike" dirty="0" smtClean="0">
                          <a:solidFill>
                            <a:srgbClr val="000000"/>
                          </a:solidFill>
                          <a:effectLst/>
                          <a:latin typeface="+mn-lt"/>
                        </a:rPr>
                        <a:t>EK 2</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r>
                        <a:rPr lang="tr-TR" sz="1100" b="0" dirty="0" smtClean="0">
                          <a:solidFill>
                            <a:schemeClr val="tx1"/>
                          </a:solidFill>
                          <a:cs typeface="Arial" pitchFamily="34" charset="0"/>
                        </a:rPr>
                        <a:t>Stratejik Plan Hazırlama Ekibi</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57</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algn="l" rtl="0" fontAlgn="ctr"/>
                      <a:r>
                        <a:rPr lang="tr-TR" sz="1100" b="0" i="0" u="none" strike="noStrike" dirty="0" smtClean="0">
                          <a:solidFill>
                            <a:srgbClr val="000000"/>
                          </a:solidFill>
                          <a:effectLst/>
                          <a:latin typeface="+mn-lt"/>
                        </a:rPr>
                        <a:t>EK 3</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r>
                        <a:rPr lang="tr-TR" sz="1100" b="0" dirty="0" smtClean="0">
                          <a:solidFill>
                            <a:schemeClr val="tx1"/>
                          </a:solidFill>
                          <a:cs typeface="Arial" pitchFamily="34" charset="0"/>
                        </a:rPr>
                        <a:t>İzleme Değerlendirme Formu</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58</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algn="l" rtl="0" fontAlgn="ctr"/>
                      <a:r>
                        <a:rPr lang="tr-TR" sz="1100" b="0" i="0" u="none" strike="noStrike" dirty="0" smtClean="0">
                          <a:solidFill>
                            <a:srgbClr val="000000"/>
                          </a:solidFill>
                          <a:effectLst/>
                          <a:latin typeface="+mn-lt"/>
                        </a:rPr>
                        <a:t>EK 4</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smtClean="0">
                          <a:solidFill>
                            <a:srgbClr val="000000"/>
                          </a:solidFill>
                          <a:effectLst/>
                          <a:latin typeface="+mn-lt"/>
                        </a:rPr>
                        <a:t>Paydaş Stratejisi</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59</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5</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nn-NO" sz="1100" b="0" i="0" u="none" strike="noStrike" dirty="0" smtClean="0">
                          <a:solidFill>
                            <a:srgbClr val="000000"/>
                          </a:solidFill>
                          <a:effectLst/>
                          <a:latin typeface="+mn-lt"/>
                        </a:rPr>
                        <a:t>Okul</a:t>
                      </a:r>
                      <a:r>
                        <a:rPr lang="tr-TR" sz="1100" b="0" i="0" u="none" strike="noStrike" dirty="0" err="1" smtClean="0">
                          <a:solidFill>
                            <a:srgbClr val="000000"/>
                          </a:solidFill>
                          <a:effectLst/>
                          <a:latin typeface="+mn-lt"/>
                        </a:rPr>
                        <a:t>umuzun</a:t>
                      </a:r>
                      <a:r>
                        <a:rPr lang="nn-NO" sz="1100" b="0" i="0" u="none" strike="noStrike" dirty="0" smtClean="0">
                          <a:solidFill>
                            <a:srgbClr val="000000"/>
                          </a:solidFill>
                          <a:effectLst/>
                          <a:latin typeface="+mn-lt"/>
                        </a:rPr>
                        <a:t> </a:t>
                      </a:r>
                      <a:r>
                        <a:rPr lang="tr-TR" sz="1100" b="0" i="0" u="none" strike="noStrike" dirty="0" smtClean="0">
                          <a:solidFill>
                            <a:srgbClr val="000000"/>
                          </a:solidFill>
                          <a:effectLst/>
                          <a:latin typeface="+mn-lt"/>
                        </a:rPr>
                        <a:t>Öğrencilerinin Ödül/Disiplin Durumları</a:t>
                      </a:r>
                      <a:endParaRPr lang="nn-NO"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60</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6</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rtl="0" fontAlgn="ctr"/>
                      <a:r>
                        <a:rPr lang="tr-TR" sz="1100" b="0" i="0" u="none" strike="noStrike" dirty="0">
                          <a:solidFill>
                            <a:srgbClr val="000000"/>
                          </a:solidFill>
                          <a:effectLst/>
                          <a:latin typeface="+mn-lt"/>
                        </a:rPr>
                        <a:t>Okul/ Kurum/ Derslik/ Şube/ Öğrenci </a:t>
                      </a:r>
                      <a:r>
                        <a:rPr lang="tr-TR" sz="1100" b="0" i="0" u="none" strike="noStrike" dirty="0" smtClean="0">
                          <a:solidFill>
                            <a:srgbClr val="000000"/>
                          </a:solidFill>
                          <a:effectLst/>
                          <a:latin typeface="+mn-lt"/>
                        </a:rPr>
                        <a:t>Durumları</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61</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7</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dirty="0" smtClean="0">
                          <a:solidFill>
                            <a:schemeClr val="tx1"/>
                          </a:solidFill>
                          <a:cs typeface="Arial" pitchFamily="34" charset="0"/>
                        </a:rPr>
                        <a:t>Sosya</a:t>
                      </a:r>
                      <a:r>
                        <a:rPr lang="tr-TR" sz="1100" b="0" baseline="0" dirty="0" smtClean="0">
                          <a:solidFill>
                            <a:schemeClr val="tx1"/>
                          </a:solidFill>
                          <a:cs typeface="Arial" pitchFamily="34" charset="0"/>
                        </a:rPr>
                        <a:t>l Kültürel Sportif Faaliyet Sayıları</a:t>
                      </a:r>
                      <a:endParaRPr lang="tr-TR" sz="1100" b="0" dirty="0" smtClean="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62</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8</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Okulumuzun Etkinlik Ve Faaliyetleri- Gelir/Gider</a:t>
                      </a:r>
                      <a:r>
                        <a:rPr lang="tr-TR" sz="1100" b="0" baseline="0" dirty="0" smtClean="0">
                          <a:solidFill>
                            <a:schemeClr val="tx1"/>
                          </a:solidFill>
                          <a:cs typeface="Arial" pitchFamily="34" charset="0"/>
                        </a:rPr>
                        <a:t> Tablosu</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63</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9</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Yıllara Göre</a:t>
                      </a:r>
                      <a:r>
                        <a:rPr lang="tr-TR" sz="1100" b="0" baseline="0" dirty="0" smtClean="0">
                          <a:solidFill>
                            <a:schemeClr val="tx1"/>
                          </a:solidFill>
                          <a:cs typeface="Arial" pitchFamily="34" charset="0"/>
                        </a:rPr>
                        <a:t> Sınıf Öğrenci Mevcutları</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64</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10</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Kurs Seminer Sayıları</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dirty="0" smtClean="0">
                          <a:solidFill>
                            <a:srgbClr val="000000"/>
                          </a:solidFill>
                          <a:effectLst/>
                          <a:latin typeface="+mn-lt"/>
                        </a:rPr>
                        <a:t>65</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186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mn-lt"/>
                        </a:rPr>
                        <a:t>Ek 11</a:t>
                      </a: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a:r>
                        <a:rPr lang="tr-TR" sz="1100" b="0" dirty="0" smtClean="0">
                          <a:solidFill>
                            <a:schemeClr val="tx1"/>
                          </a:solidFill>
                          <a:cs typeface="Arial" pitchFamily="34" charset="0"/>
                        </a:rPr>
                        <a:t>Üst Öğrenime Yerleşen Öğrenci Sayıları</a:t>
                      </a:r>
                      <a:endParaRPr lang="tr-TR" sz="1100" b="0" dirty="0">
                        <a:solidFill>
                          <a:schemeClr val="tx1"/>
                        </a:solidFill>
                        <a:cs typeface="Arial" pitchFamily="34" charset="0"/>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100" b="0" i="0" u="none" strike="noStrike" smtClean="0">
                          <a:solidFill>
                            <a:srgbClr val="000000"/>
                          </a:solidFill>
                          <a:effectLst/>
                          <a:latin typeface="+mn-lt"/>
                        </a:rPr>
                        <a:t>66</a:t>
                      </a:r>
                      <a:endParaRPr lang="tr-TR" sz="1100" b="0" i="0" u="none" strike="noStrike" dirty="0">
                        <a:solidFill>
                          <a:srgbClr val="000000"/>
                        </a:solidFill>
                        <a:effectLst/>
                        <a:latin typeface="+mn-lt"/>
                      </a:endParaRPr>
                    </a:p>
                  </a:txBody>
                  <a:tcPr marL="32659" marR="32659" marT="436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bl>
          </a:graphicData>
        </a:graphic>
      </p:graphicFrame>
      <p:grpSp>
        <p:nvGrpSpPr>
          <p:cNvPr id="6" name="Grup 17"/>
          <p:cNvGrpSpPr/>
          <p:nvPr/>
        </p:nvGrpSpPr>
        <p:grpSpPr>
          <a:xfrm>
            <a:off x="573101" y="4888010"/>
            <a:ext cx="5684813" cy="642972"/>
            <a:chOff x="183515" y="85662"/>
            <a:chExt cx="6674485" cy="734059"/>
          </a:xfrm>
        </p:grpSpPr>
        <p:sp>
          <p:nvSpPr>
            <p:cNvPr id="19" name="Çapraz Şerit 18"/>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solidFill>
                  <a:schemeClr val="tx1"/>
                </a:solidFill>
              </a:endParaRPr>
            </a:p>
          </p:txBody>
        </p:sp>
        <p:sp>
          <p:nvSpPr>
            <p:cNvPr id="20" name="Çapraz Şerit 19"/>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solidFill>
                  <a:schemeClr val="tx1"/>
                </a:solidFill>
              </a:endParaRPr>
            </a:p>
          </p:txBody>
        </p:sp>
        <p:sp>
          <p:nvSpPr>
            <p:cNvPr id="21" name="Dikdörtgen 20"/>
            <p:cNvSpPr/>
            <p:nvPr/>
          </p:nvSpPr>
          <p:spPr>
            <a:xfrm>
              <a:off x="183515" y="85662"/>
              <a:ext cx="6674485" cy="402590"/>
            </a:xfrm>
            <a:prstGeom prst="rect">
              <a:avLst/>
            </a:prstGeom>
            <a:solidFill>
              <a:schemeClr val="accent2">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89"/>
                </a:spcAft>
              </a:pP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Calibri" panose="020F0502020204030204" pitchFamily="34" charset="0"/>
                  <a:cs typeface="Times New Roman" panose="02020603050405020304" pitchFamily="18" charset="0"/>
                </a:rPr>
                <a:t>EKLER </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Calibri" panose="020F0502020204030204" pitchFamily="34" charset="0"/>
                  <a:cs typeface="Times New Roman" panose="02020603050405020304" pitchFamily="18" charset="0"/>
                </a:rPr>
                <a:t>LİSTESİ</a:t>
              </a:r>
            </a:p>
          </p:txBody>
        </p:sp>
      </p:grpSp>
    </p:spTree>
    <p:extLst>
      <p:ext uri="{BB962C8B-B14F-4D97-AF65-F5344CB8AC3E}">
        <p14:creationId xmlns="" xmlns:p14="http://schemas.microsoft.com/office/powerpoint/2010/main" val="298712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16832" y="3491880"/>
            <a:ext cx="3024336" cy="707886"/>
          </a:xfrm>
          <a:prstGeom prst="rect">
            <a:avLst/>
          </a:prstGeom>
        </p:spPr>
        <p:txBody>
          <a:bodyPr wrap="square">
            <a:spAutoFit/>
          </a:bodyPr>
          <a:lstStyle/>
          <a:p>
            <a:pPr algn="ctr"/>
            <a:r>
              <a:rPr lang="tr-TR" sz="4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I. BÖLÜM</a:t>
            </a:r>
          </a:p>
        </p:txBody>
      </p:sp>
      <p:sp>
        <p:nvSpPr>
          <p:cNvPr id="6" name="Dikdörtgen 5"/>
          <p:cNvSpPr/>
          <p:nvPr/>
        </p:nvSpPr>
        <p:spPr>
          <a:xfrm>
            <a:off x="0" y="1497654"/>
            <a:ext cx="6858000" cy="1754326"/>
          </a:xfrm>
          <a:prstGeom prst="rect">
            <a:avLst/>
          </a:prstGeom>
        </p:spPr>
        <p:txBody>
          <a:bodyPr wrap="square">
            <a:spAutoFit/>
          </a:bodyPr>
          <a:lstStyle/>
          <a:p>
            <a:pPr algn="ctr"/>
            <a:r>
              <a:rPr lang="tr-T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rPr>
              <a:t>STRATEJİK</a:t>
            </a:r>
          </a:p>
          <a:p>
            <a:pPr algn="ctr"/>
            <a:r>
              <a:rPr lang="tr-T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rPr>
              <a:t>PLAN HAZIRLIK</a:t>
            </a:r>
          </a:p>
          <a:p>
            <a:pPr algn="ctr"/>
            <a:r>
              <a:rPr lang="tr-T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rPr>
              <a:t>SÜRECİ</a:t>
            </a:r>
            <a:endParaRPr lang="tr-TR"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endParaRPr>
          </a:p>
        </p:txBody>
      </p:sp>
      <p:pic>
        <p:nvPicPr>
          <p:cNvPr id="7" name="Resim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3296" y="4199768"/>
            <a:ext cx="4571429" cy="4571429"/>
          </a:xfrm>
          <a:prstGeom prst="rect">
            <a:avLst/>
          </a:prstGeom>
        </p:spPr>
      </p:pic>
      <p:pic>
        <p:nvPicPr>
          <p:cNvPr id="9" name="Resim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79897" y="228601"/>
            <a:ext cx="1098226" cy="1098226"/>
          </a:xfrm>
          <a:prstGeom prst="rect">
            <a:avLst/>
          </a:prstGeom>
        </p:spPr>
      </p:pic>
      <p:sp>
        <p:nvSpPr>
          <p:cNvPr id="10" name="9 Slayt Numarası Yer Tutucusu"/>
          <p:cNvSpPr>
            <a:spLocks noGrp="1"/>
          </p:cNvSpPr>
          <p:nvPr>
            <p:ph type="sldNum" sz="quarter" idx="12"/>
          </p:nvPr>
        </p:nvSpPr>
        <p:spPr/>
        <p:txBody>
          <a:bodyPr/>
          <a:lstStyle/>
          <a:p>
            <a:r>
              <a:rPr lang="tr-TR" dirty="0" smtClean="0"/>
              <a:t>1</a:t>
            </a:r>
            <a:endParaRPr lang="tr-TR" dirty="0"/>
          </a:p>
        </p:txBody>
      </p:sp>
    </p:spTree>
    <p:extLst>
      <p:ext uri="{BB962C8B-B14F-4D97-AF65-F5344CB8AC3E}">
        <p14:creationId xmlns="" xmlns:p14="http://schemas.microsoft.com/office/powerpoint/2010/main" val="1858250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Yuvarlatılmış Dikdörtgen 23"/>
          <p:cNvSpPr>
            <a:spLocks noChangeArrowheads="1"/>
          </p:cNvSpPr>
          <p:nvPr/>
        </p:nvSpPr>
        <p:spPr bwMode="auto">
          <a:xfrm>
            <a:off x="379954" y="109798"/>
            <a:ext cx="6120000" cy="360000"/>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tr-TR" sz="1600" b="1" dirty="0" smtClean="0">
                <a:solidFill>
                  <a:srgbClr val="FFFFFF"/>
                </a:solidFill>
                <a:latin typeface="Arial" pitchFamily="34" charset="0"/>
                <a:cs typeface="Arial" pitchFamily="34" charset="0"/>
              </a:rPr>
              <a:t>STARTEJİK PLANLAMA SÜRECİ</a:t>
            </a:r>
            <a:endParaRPr lang="tr-TR" sz="1600" dirty="0" smtClean="0">
              <a:solidFill>
                <a:prstClr val="black"/>
              </a:solidFill>
              <a:latin typeface="Arial" pitchFamily="34" charset="0"/>
              <a:cs typeface="Arial" pitchFamily="34" charset="0"/>
            </a:endParaRPr>
          </a:p>
        </p:txBody>
      </p:sp>
      <p:sp>
        <p:nvSpPr>
          <p:cNvPr id="25" name="Dikdörtgen 24"/>
          <p:cNvSpPr/>
          <p:nvPr/>
        </p:nvSpPr>
        <p:spPr>
          <a:xfrm>
            <a:off x="364383" y="913214"/>
            <a:ext cx="3627046" cy="2908489"/>
          </a:xfrm>
          <a:prstGeom prst="rect">
            <a:avLst/>
          </a:prstGeom>
        </p:spPr>
        <p:txBody>
          <a:bodyPr wrap="square">
            <a:spAutoFit/>
          </a:bodyPr>
          <a:lstStyle/>
          <a:p>
            <a:pPr algn="just">
              <a:lnSpc>
                <a:spcPct val="150000"/>
              </a:lnSpc>
            </a:pPr>
            <a:r>
              <a:rPr lang="tr-TR" sz="1200" dirty="0" smtClean="0">
                <a:latin typeface="Tahoma"/>
                <a:ea typeface="Times New Roman"/>
              </a:rPr>
              <a:t>Meliha </a:t>
            </a:r>
            <a:r>
              <a:rPr lang="tr-TR" sz="1200" dirty="0" err="1" smtClean="0">
                <a:latin typeface="Tahoma"/>
                <a:ea typeface="Times New Roman"/>
              </a:rPr>
              <a:t>Hasanali</a:t>
            </a:r>
            <a:r>
              <a:rPr lang="tr-TR" sz="1200" dirty="0" smtClean="0">
                <a:latin typeface="Tahoma"/>
                <a:ea typeface="Times New Roman"/>
              </a:rPr>
              <a:t> Bostan Çubuk Fen Lisesi</a:t>
            </a:r>
            <a:r>
              <a:rPr lang="tr-TR" sz="1400" dirty="0" smtClean="0">
                <a:solidFill>
                  <a:srgbClr val="000000"/>
                </a:solidFill>
              </a:rPr>
              <a:t> </a:t>
            </a:r>
            <a:r>
              <a:rPr lang="tr-TR" sz="1200" dirty="0" smtClean="0">
                <a:solidFill>
                  <a:prstClr val="black"/>
                </a:solidFill>
                <a:latin typeface="Times New Roman" pitchFamily="18" charset="0"/>
                <a:cs typeface="Times New Roman" pitchFamily="18" charset="0"/>
              </a:rPr>
              <a:t>Stratejik </a:t>
            </a:r>
            <a:r>
              <a:rPr lang="tr-TR" sz="1200" dirty="0">
                <a:solidFill>
                  <a:prstClr val="black"/>
                </a:solidFill>
                <a:latin typeface="Times New Roman" pitchFamily="18" charset="0"/>
                <a:cs typeface="Times New Roman" pitchFamily="18" charset="0"/>
              </a:rPr>
              <a:t>Planı, 26 Mayıs 2006 tarihli Resmi Gazetede yayımlanan Kamu İdarelerinde Stratejik Planlamaya İlişkin Usul ve Esaslar Hakkında Yönetmelikte belirtilen kamu idarelerince hazırlanacak stratejik planların genel çerçevesini belirlemek amacı hazırlanmış olan “Kamu İdareleri İçin Stratejik Planlama Kılavuzu” öngörüsünde EFQM modeli </a:t>
            </a:r>
            <a:r>
              <a:rPr lang="tr-TR" sz="1200" dirty="0" smtClean="0">
                <a:solidFill>
                  <a:prstClr val="black"/>
                </a:solidFill>
                <a:latin typeface="Times New Roman" pitchFamily="18" charset="0"/>
                <a:cs typeface="Times New Roman" pitchFamily="18" charset="0"/>
              </a:rPr>
              <a:t>ve bu modelin tamamlayıcısı olan </a:t>
            </a:r>
            <a:r>
              <a:rPr lang="tr-TR" sz="1200" dirty="0" err="1" smtClean="0">
                <a:solidFill>
                  <a:prstClr val="black"/>
                </a:solidFill>
                <a:latin typeface="Times New Roman" pitchFamily="18" charset="0"/>
                <a:cs typeface="Times New Roman" pitchFamily="18" charset="0"/>
              </a:rPr>
              <a:t>Balanced</a:t>
            </a:r>
            <a:r>
              <a:rPr lang="tr-TR" sz="1200" dirty="0" smtClean="0">
                <a:solidFill>
                  <a:prstClr val="black"/>
                </a:solidFill>
                <a:latin typeface="Times New Roman" pitchFamily="18" charset="0"/>
                <a:cs typeface="Times New Roman" pitchFamily="18" charset="0"/>
              </a:rPr>
              <a:t> </a:t>
            </a:r>
            <a:r>
              <a:rPr lang="tr-TR" sz="1200" dirty="0" err="1" smtClean="0">
                <a:solidFill>
                  <a:prstClr val="black"/>
                </a:solidFill>
                <a:latin typeface="Times New Roman" pitchFamily="18" charset="0"/>
                <a:cs typeface="Times New Roman" pitchFamily="18" charset="0"/>
              </a:rPr>
              <a:t>Scorecard</a:t>
            </a:r>
            <a:r>
              <a:rPr lang="tr-TR" sz="1200" dirty="0" smtClean="0">
                <a:solidFill>
                  <a:prstClr val="black"/>
                </a:solidFill>
                <a:latin typeface="Times New Roman" pitchFamily="18" charset="0"/>
                <a:cs typeface="Times New Roman" pitchFamily="18" charset="0"/>
              </a:rPr>
              <a:t> (BSC)  modeli birlikte kullanılarak hazırlanmıştır </a:t>
            </a:r>
            <a:r>
              <a:rPr lang="tr-TR" sz="1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(Şema 1). </a:t>
            </a:r>
            <a:endParaRPr lang="tr-TR" sz="1200" dirty="0">
              <a:solidFill>
                <a:prstClr val="black"/>
              </a:solidFill>
              <a:latin typeface="Times New Roman" pitchFamily="18" charset="0"/>
              <a:cs typeface="Times New Roman" pitchFamily="18" charset="0"/>
            </a:endParaRPr>
          </a:p>
        </p:txBody>
      </p:sp>
      <p:grpSp>
        <p:nvGrpSpPr>
          <p:cNvPr id="3" name="Grup 61"/>
          <p:cNvGrpSpPr/>
          <p:nvPr/>
        </p:nvGrpSpPr>
        <p:grpSpPr>
          <a:xfrm>
            <a:off x="383366" y="544025"/>
            <a:ext cx="6120000" cy="360000"/>
            <a:chOff x="542115" y="3383314"/>
            <a:chExt cx="5975601" cy="285751"/>
          </a:xfrm>
        </p:grpSpPr>
        <p:sp>
          <p:nvSpPr>
            <p:cNvPr id="64" name="Yuvarlatılmış Dikdörtgen 63"/>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STRATEJİK PLAN MODELİ</a:t>
              </a:r>
              <a:endParaRPr lang="tr-TR" sz="1400" b="1" dirty="0">
                <a:solidFill>
                  <a:prstClr val="white"/>
                </a:solidFill>
                <a:cs typeface="Arial" pitchFamily="34" charset="0"/>
              </a:endParaRPr>
            </a:p>
          </p:txBody>
        </p:sp>
        <p:sp>
          <p:nvSpPr>
            <p:cNvPr id="65" name="Yuvarlatılmış Dikdörtgen 64"/>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1.1.</a:t>
              </a:r>
              <a:endParaRPr lang="tr-TR" sz="1400" b="1" dirty="0">
                <a:solidFill>
                  <a:prstClr val="white"/>
                </a:solidFill>
                <a:effectLst>
                  <a:outerShdw blurRad="38100" dist="38100" dir="2700000" algn="tl">
                    <a:srgbClr val="000000">
                      <a:alpha val="43137"/>
                    </a:srgbClr>
                  </a:outerShdw>
                </a:effectLst>
              </a:endParaRPr>
            </a:p>
          </p:txBody>
        </p:sp>
      </p:grpSp>
      <p:grpSp>
        <p:nvGrpSpPr>
          <p:cNvPr id="4" name="Grup 33"/>
          <p:cNvGrpSpPr/>
          <p:nvPr/>
        </p:nvGrpSpPr>
        <p:grpSpPr>
          <a:xfrm>
            <a:off x="364383" y="4512698"/>
            <a:ext cx="6120000" cy="285751"/>
            <a:chOff x="825708" y="3383326"/>
            <a:chExt cx="5702821" cy="285751"/>
          </a:xfrm>
        </p:grpSpPr>
        <p:sp>
          <p:nvSpPr>
            <p:cNvPr id="37" name="Yuvarlatılmış Dikdörtgen 36"/>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BALANCED SCORECARD (BSC)  MODELİ</a:t>
              </a:r>
              <a:endParaRPr lang="tr-TR" sz="1400" dirty="0">
                <a:solidFill>
                  <a:prstClr val="white"/>
                </a:solidFill>
                <a:cs typeface="Arial" pitchFamily="34" charset="0"/>
              </a:endParaRPr>
            </a:p>
          </p:txBody>
        </p:sp>
        <p:sp>
          <p:nvSpPr>
            <p:cNvPr id="36" name="Yuvarlatılmış Dikdörtgen 35"/>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Şema 1</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pic>
        <p:nvPicPr>
          <p:cNvPr id="1029" name="Picture 5" descr="C:\Users\TAYFUN ÖZTÜRK\Desktop\Resim1 kopy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1429" y="1634726"/>
            <a:ext cx="2389720" cy="16745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379954" y="3731192"/>
            <a:ext cx="5914587" cy="646331"/>
          </a:xfrm>
          <a:prstGeom prst="rect">
            <a:avLst/>
          </a:prstGeom>
        </p:spPr>
        <p:txBody>
          <a:bodyPr wrap="square">
            <a:spAutoFit/>
          </a:bodyPr>
          <a:lstStyle/>
          <a:p>
            <a:pPr lvl="0" algn="just">
              <a:lnSpc>
                <a:spcPct val="150000"/>
              </a:lnSpc>
            </a:pPr>
            <a:r>
              <a:rPr lang="tr-TR" sz="1200" dirty="0">
                <a:solidFill>
                  <a:prstClr val="black"/>
                </a:solidFill>
                <a:latin typeface="Times New Roman" pitchFamily="18" charset="0"/>
                <a:cs typeface="Times New Roman" pitchFamily="18" charset="0"/>
              </a:rPr>
              <a:t>Kamu İdareleri İçin Stratejik Planlama Kılavuzunda belirtilen Model </a:t>
            </a:r>
            <a:r>
              <a:rPr lang="tr-TR" sz="1200" dirty="0" smtClean="0">
                <a:solidFill>
                  <a:prstClr val="black"/>
                </a:solidFill>
                <a:latin typeface="Times New Roman" pitchFamily="18" charset="0"/>
                <a:cs typeface="Times New Roman" pitchFamily="18" charset="0"/>
              </a:rPr>
              <a:t>esas alınarak  Okulumuz Stratejik Planı Hazırlanmıştır. </a:t>
            </a:r>
            <a:r>
              <a:rPr lang="tr-TR" sz="1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(Şema </a:t>
            </a:r>
            <a:r>
              <a:rPr lang="tr-TR" sz="1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a:t>
            </a:r>
            <a:r>
              <a:rPr lang="tr-TR" sz="1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sz="1200" dirty="0">
              <a:solidFill>
                <a:prstClr val="black"/>
              </a:solidFill>
              <a:latin typeface="Times New Roman" pitchFamily="18" charset="0"/>
              <a:cs typeface="Times New Roman" pitchFamily="18" charset="0"/>
            </a:endParaRPr>
          </a:p>
        </p:txBody>
      </p:sp>
      <p:sp>
        <p:nvSpPr>
          <p:cNvPr id="39" name="Dikdörtgen 38"/>
          <p:cNvSpPr/>
          <p:nvPr/>
        </p:nvSpPr>
        <p:spPr>
          <a:xfrm rot="16200000">
            <a:off x="5005310" y="5432783"/>
            <a:ext cx="3426046" cy="300082"/>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STRATEJİK PLANLAMA SÜRECİ            </a:t>
            </a:r>
          </a:p>
        </p:txBody>
      </p:sp>
      <p:sp>
        <p:nvSpPr>
          <p:cNvPr id="14" name="Dikdörtgen 25"/>
          <p:cNvSpPr/>
          <p:nvPr/>
        </p:nvSpPr>
        <p:spPr>
          <a:xfrm>
            <a:off x="2464582" y="5552701"/>
            <a:ext cx="2520000" cy="504133"/>
          </a:xfrm>
          <a:prstGeom prst="rect">
            <a:avLst/>
          </a:prstGeom>
          <a:solidFill>
            <a:schemeClr val="bg2">
              <a:lumMod val="9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Wingdings" pitchFamily="2" charset="2"/>
              <a:buChar char="v"/>
            </a:pPr>
            <a:r>
              <a:rPr lang="tr-TR" sz="1200" b="1" dirty="0">
                <a:solidFill>
                  <a:prstClr val="black"/>
                </a:solidFill>
              </a:rPr>
              <a:t>Kamu Yararı ve Kamu Tasarrufu</a:t>
            </a:r>
          </a:p>
          <a:p>
            <a:pPr marL="171450" indent="-171450">
              <a:buFont typeface="Wingdings" pitchFamily="2" charset="2"/>
              <a:buChar char="v"/>
            </a:pPr>
            <a:r>
              <a:rPr lang="tr-TR" sz="1200" b="1" dirty="0">
                <a:solidFill>
                  <a:prstClr val="black"/>
                </a:solidFill>
              </a:rPr>
              <a:t>Sonuç Odaklılık</a:t>
            </a:r>
          </a:p>
        </p:txBody>
      </p:sp>
      <p:sp>
        <p:nvSpPr>
          <p:cNvPr id="15" name="Yuvarlatılmış Dikdörtgen 26"/>
          <p:cNvSpPr/>
          <p:nvPr/>
        </p:nvSpPr>
        <p:spPr>
          <a:xfrm>
            <a:off x="2464582" y="5148935"/>
            <a:ext cx="2520000" cy="432114"/>
          </a:xfrm>
          <a:prstGeom prst="roundRect">
            <a:avLst/>
          </a:prstGeom>
          <a:solidFill>
            <a:schemeClr val="accent6">
              <a:lumMod val="20000"/>
              <a:lumOff val="80000"/>
            </a:schemeClr>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400" b="1" dirty="0">
                <a:solidFill>
                  <a:sysClr val="windowText" lastClr="000000"/>
                </a:solidFill>
                <a:cs typeface="Arial" pitchFamily="34" charset="0"/>
              </a:rPr>
              <a:t>Finansal Boyut</a:t>
            </a:r>
          </a:p>
        </p:txBody>
      </p:sp>
      <p:sp>
        <p:nvSpPr>
          <p:cNvPr id="16" name="Oval 27"/>
          <p:cNvSpPr/>
          <p:nvPr/>
        </p:nvSpPr>
        <p:spPr>
          <a:xfrm>
            <a:off x="2695882" y="6347705"/>
            <a:ext cx="2057400" cy="971115"/>
          </a:xfrm>
          <a:prstGeom prst="ellipse">
            <a:avLst/>
          </a:prstGeom>
          <a:solidFill>
            <a:schemeClr val="accent6">
              <a:lumMod val="20000"/>
              <a:lumOff val="80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1200" b="1" dirty="0">
                <a:solidFill>
                  <a:prstClr val="black"/>
                </a:solidFill>
              </a:rPr>
              <a:t>BSC</a:t>
            </a:r>
          </a:p>
          <a:p>
            <a:pPr algn="ctr"/>
            <a:r>
              <a:rPr lang="tr-TR" sz="1200" b="1" dirty="0">
                <a:solidFill>
                  <a:prstClr val="black"/>
                </a:solidFill>
              </a:rPr>
              <a:t>Liderlik ve Paylaşılan Hedefe Odaklanma</a:t>
            </a:r>
          </a:p>
        </p:txBody>
      </p:sp>
      <p:sp>
        <p:nvSpPr>
          <p:cNvPr id="17" name="Dikdörtgen 28"/>
          <p:cNvSpPr/>
          <p:nvPr/>
        </p:nvSpPr>
        <p:spPr>
          <a:xfrm>
            <a:off x="2464582" y="8039108"/>
            <a:ext cx="2520000" cy="1013599"/>
          </a:xfrm>
          <a:prstGeom prst="rect">
            <a:avLst/>
          </a:prstGeom>
          <a:solidFill>
            <a:schemeClr val="bg2">
              <a:lumMod val="9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Wingdings" pitchFamily="2" charset="2"/>
              <a:buChar char="v"/>
            </a:pPr>
            <a:r>
              <a:rPr lang="tr-TR" sz="1200" b="1" dirty="0">
                <a:solidFill>
                  <a:prstClr val="black"/>
                </a:solidFill>
              </a:rPr>
              <a:t>İnsan Odaklılık ve Katılımcı Yönetim</a:t>
            </a:r>
          </a:p>
          <a:p>
            <a:pPr marL="171450" indent="-171450">
              <a:buFont typeface="Wingdings" pitchFamily="2" charset="2"/>
              <a:buChar char="v"/>
            </a:pPr>
            <a:r>
              <a:rPr lang="tr-TR" sz="1200" b="1" dirty="0">
                <a:solidFill>
                  <a:prstClr val="black"/>
                </a:solidFill>
              </a:rPr>
              <a:t>Süreklilik, Öğrenme, İyileştirme, Geliştirme, Yaratıcılık</a:t>
            </a:r>
          </a:p>
          <a:p>
            <a:pPr marL="171450" indent="-171450">
              <a:buFont typeface="Wingdings" pitchFamily="2" charset="2"/>
              <a:buChar char="v"/>
            </a:pPr>
            <a:r>
              <a:rPr lang="tr-TR" sz="1200" b="1" dirty="0">
                <a:solidFill>
                  <a:prstClr val="black"/>
                </a:solidFill>
              </a:rPr>
              <a:t>İşbirlikleriyle Öğrenme</a:t>
            </a:r>
          </a:p>
        </p:txBody>
      </p:sp>
      <p:sp>
        <p:nvSpPr>
          <p:cNvPr id="18" name="Yuvarlatılmış Dikdörtgen 29"/>
          <p:cNvSpPr/>
          <p:nvPr/>
        </p:nvSpPr>
        <p:spPr>
          <a:xfrm>
            <a:off x="2464582" y="7635338"/>
            <a:ext cx="2520000" cy="432114"/>
          </a:xfrm>
          <a:prstGeom prst="roundRect">
            <a:avLst/>
          </a:prstGeom>
          <a:solidFill>
            <a:schemeClr val="accent6">
              <a:lumMod val="20000"/>
              <a:lumOff val="80000"/>
            </a:schemeClr>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r>
              <a:rPr lang="tr-TR" sz="1400" b="1" dirty="0">
                <a:solidFill>
                  <a:prstClr val="black"/>
                </a:solidFill>
              </a:rPr>
              <a:t>Öğrenme ve İyileştirme Boyutu</a:t>
            </a:r>
            <a:endParaRPr lang="tr-TR" sz="1400" dirty="0">
              <a:solidFill>
                <a:prstClr val="black"/>
              </a:solidFill>
            </a:endParaRPr>
          </a:p>
        </p:txBody>
      </p:sp>
      <p:sp>
        <p:nvSpPr>
          <p:cNvPr id="19" name="Dikdörtgen 32"/>
          <p:cNvSpPr/>
          <p:nvPr/>
        </p:nvSpPr>
        <p:spPr>
          <a:xfrm>
            <a:off x="4853545" y="6841692"/>
            <a:ext cx="1800000" cy="504133"/>
          </a:xfrm>
          <a:prstGeom prst="rect">
            <a:avLst/>
          </a:prstGeom>
          <a:solidFill>
            <a:schemeClr val="bg2">
              <a:lumMod val="9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Wingdings" pitchFamily="2" charset="2"/>
              <a:buChar char="v"/>
            </a:pPr>
            <a:r>
              <a:rPr lang="tr-TR" sz="1200" dirty="0">
                <a:solidFill>
                  <a:prstClr val="black"/>
                </a:solidFill>
              </a:rPr>
              <a:t>Süreçler ve Verilerle Yönetim</a:t>
            </a:r>
          </a:p>
        </p:txBody>
      </p:sp>
      <p:sp>
        <p:nvSpPr>
          <p:cNvPr id="20" name="Yuvarlatılmış Dikdörtgen 55"/>
          <p:cNvSpPr/>
          <p:nvPr/>
        </p:nvSpPr>
        <p:spPr>
          <a:xfrm>
            <a:off x="4853545" y="6380773"/>
            <a:ext cx="1800000" cy="432114"/>
          </a:xfrm>
          <a:prstGeom prst="roundRect">
            <a:avLst/>
          </a:prstGeom>
          <a:solidFill>
            <a:schemeClr val="accent6">
              <a:lumMod val="20000"/>
              <a:lumOff val="80000"/>
            </a:schemeClr>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400" b="1" dirty="0">
                <a:solidFill>
                  <a:prstClr val="black"/>
                </a:solidFill>
              </a:rPr>
              <a:t>Eylemsel Boyut</a:t>
            </a:r>
            <a:endParaRPr lang="tr-TR" sz="1400" dirty="0">
              <a:solidFill>
                <a:prstClr val="black"/>
              </a:solidFill>
            </a:endParaRPr>
          </a:p>
        </p:txBody>
      </p:sp>
      <p:cxnSp>
        <p:nvCxnSpPr>
          <p:cNvPr id="21" name="Düz Ok Bağlayıcısı 56"/>
          <p:cNvCxnSpPr>
            <a:stCxn id="16" idx="0"/>
            <a:endCxn id="14" idx="2"/>
          </p:cNvCxnSpPr>
          <p:nvPr/>
        </p:nvCxnSpPr>
        <p:spPr>
          <a:xfrm flipV="1">
            <a:off x="3724582" y="6056838"/>
            <a:ext cx="0" cy="290853"/>
          </a:xfrm>
          <a:prstGeom prst="straightConnector1">
            <a:avLst/>
          </a:prstGeom>
          <a:ln w="19050">
            <a:solidFill>
              <a:schemeClr val="bg1"/>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2" name="Düz Ok Bağlayıcısı 57"/>
          <p:cNvCxnSpPr/>
          <p:nvPr/>
        </p:nvCxnSpPr>
        <p:spPr>
          <a:xfrm flipV="1">
            <a:off x="3734107" y="7342922"/>
            <a:ext cx="0" cy="290853"/>
          </a:xfrm>
          <a:prstGeom prst="straightConnector1">
            <a:avLst/>
          </a:prstGeom>
          <a:ln w="19050">
            <a:solidFill>
              <a:schemeClr val="bg1"/>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Düz Ok Bağlayıcısı 58"/>
          <p:cNvCxnSpPr/>
          <p:nvPr/>
        </p:nvCxnSpPr>
        <p:spPr>
          <a:xfrm flipH="1" flipV="1">
            <a:off x="2599521" y="6833262"/>
            <a:ext cx="212475" cy="1"/>
          </a:xfrm>
          <a:prstGeom prst="straightConnector1">
            <a:avLst/>
          </a:prstGeom>
          <a:ln w="19050">
            <a:solidFill>
              <a:schemeClr val="bg1"/>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6" name="Düz Ok Bağlayıcısı 59"/>
          <p:cNvCxnSpPr/>
          <p:nvPr/>
        </p:nvCxnSpPr>
        <p:spPr>
          <a:xfrm flipH="1" flipV="1">
            <a:off x="4652487" y="6813960"/>
            <a:ext cx="212475" cy="1"/>
          </a:xfrm>
          <a:prstGeom prst="straightConnector1">
            <a:avLst/>
          </a:prstGeom>
          <a:ln w="19050">
            <a:solidFill>
              <a:schemeClr val="bg1"/>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27" name="Yuvarlatılmış Dikdörtgen 31"/>
          <p:cNvSpPr/>
          <p:nvPr/>
        </p:nvSpPr>
        <p:spPr>
          <a:xfrm>
            <a:off x="799519" y="6381229"/>
            <a:ext cx="1800000" cy="432114"/>
          </a:xfrm>
          <a:prstGeom prst="roundRect">
            <a:avLst/>
          </a:prstGeom>
          <a:solidFill>
            <a:schemeClr val="accent6">
              <a:lumMod val="20000"/>
              <a:lumOff val="80000"/>
            </a:schemeClr>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400" b="1" dirty="0">
                <a:solidFill>
                  <a:prstClr val="black"/>
                </a:solidFill>
              </a:rPr>
              <a:t>Yararlanıcı ve Çevre </a:t>
            </a:r>
            <a:endParaRPr lang="tr-TR" sz="1400" b="1" dirty="0">
              <a:solidFill>
                <a:prstClr val="black"/>
              </a:solidFill>
              <a:cs typeface="Arial" pitchFamily="34" charset="0"/>
            </a:endParaRPr>
          </a:p>
        </p:txBody>
      </p:sp>
      <p:sp>
        <p:nvSpPr>
          <p:cNvPr id="30" name="Dikdörtgen 30"/>
          <p:cNvSpPr/>
          <p:nvPr/>
        </p:nvSpPr>
        <p:spPr>
          <a:xfrm>
            <a:off x="799519" y="6784997"/>
            <a:ext cx="1800000" cy="504133"/>
          </a:xfrm>
          <a:prstGeom prst="rect">
            <a:avLst/>
          </a:prstGeom>
          <a:solidFill>
            <a:schemeClr val="bg2">
              <a:lumMod val="9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Wingdings" pitchFamily="2" charset="2"/>
              <a:buChar char="v"/>
            </a:pPr>
            <a:r>
              <a:rPr lang="tr-TR" sz="1200" b="1" dirty="0">
                <a:solidFill>
                  <a:prstClr val="black"/>
                </a:solidFill>
              </a:rPr>
              <a:t>Faydalanıcı Odaklılık</a:t>
            </a:r>
          </a:p>
          <a:p>
            <a:pPr marL="171450" indent="-171450">
              <a:buFont typeface="Wingdings" pitchFamily="2" charset="2"/>
              <a:buChar char="v"/>
            </a:pPr>
            <a:r>
              <a:rPr lang="tr-TR" sz="1200" b="1" dirty="0">
                <a:solidFill>
                  <a:prstClr val="black"/>
                </a:solidFill>
              </a:rPr>
              <a:t>Toplumsal Sorumluluk</a:t>
            </a:r>
          </a:p>
        </p:txBody>
      </p:sp>
      <p:sp>
        <p:nvSpPr>
          <p:cNvPr id="28" name="27 Slayt Numarası Yer Tutucusu"/>
          <p:cNvSpPr>
            <a:spLocks noGrp="1"/>
          </p:cNvSpPr>
          <p:nvPr>
            <p:ph type="sldNum" sz="quarter" idx="12"/>
          </p:nvPr>
        </p:nvSpPr>
        <p:spPr/>
        <p:txBody>
          <a:bodyPr/>
          <a:lstStyle/>
          <a:p>
            <a:r>
              <a:rPr lang="tr-TR" dirty="0" smtClean="0"/>
              <a:t>2</a:t>
            </a:r>
            <a:endParaRPr lang="tr-TR" dirty="0"/>
          </a:p>
        </p:txBody>
      </p:sp>
    </p:spTree>
    <p:extLst>
      <p:ext uri="{BB962C8B-B14F-4D97-AF65-F5344CB8AC3E}">
        <p14:creationId xmlns="" xmlns:p14="http://schemas.microsoft.com/office/powerpoint/2010/main" val="2687974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ikdörtgen 48"/>
          <p:cNvSpPr/>
          <p:nvPr/>
        </p:nvSpPr>
        <p:spPr>
          <a:xfrm>
            <a:off x="462780" y="7232806"/>
            <a:ext cx="5943905" cy="756788"/>
          </a:xfrm>
          <a:prstGeom prst="rect">
            <a:avLst/>
          </a:prstGeom>
          <a:solidFill>
            <a:schemeClr val="bg2">
              <a:lumMod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endParaRPr lang="tr-TR"/>
          </a:p>
        </p:txBody>
      </p:sp>
      <p:sp>
        <p:nvSpPr>
          <p:cNvPr id="45" name="Dikdörtgen 44"/>
          <p:cNvSpPr/>
          <p:nvPr/>
        </p:nvSpPr>
        <p:spPr>
          <a:xfrm>
            <a:off x="462780" y="6413320"/>
            <a:ext cx="5943905" cy="756788"/>
          </a:xfrm>
          <a:prstGeom prst="rect">
            <a:avLst/>
          </a:prstGeom>
          <a:solidFill>
            <a:schemeClr val="bg2">
              <a:lumMod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endParaRPr lang="tr-TR"/>
          </a:p>
        </p:txBody>
      </p:sp>
      <p:sp>
        <p:nvSpPr>
          <p:cNvPr id="133" name="Dikdörtgen 132"/>
          <p:cNvSpPr/>
          <p:nvPr/>
        </p:nvSpPr>
        <p:spPr>
          <a:xfrm>
            <a:off x="462780" y="3917661"/>
            <a:ext cx="5943905" cy="2433956"/>
          </a:xfrm>
          <a:prstGeom prst="rect">
            <a:avLst/>
          </a:prstGeom>
          <a:solidFill>
            <a:schemeClr val="bg2">
              <a:lumMod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endParaRPr lang="tr-TR"/>
          </a:p>
        </p:txBody>
      </p:sp>
      <p:sp>
        <p:nvSpPr>
          <p:cNvPr id="131" name="Dikdörtgen 130"/>
          <p:cNvSpPr/>
          <p:nvPr/>
        </p:nvSpPr>
        <p:spPr>
          <a:xfrm>
            <a:off x="480956" y="2194327"/>
            <a:ext cx="5943905" cy="756788"/>
          </a:xfrm>
          <a:prstGeom prst="rect">
            <a:avLst/>
          </a:prstGeom>
          <a:solidFill>
            <a:schemeClr val="bg2">
              <a:lumMod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endParaRPr lang="tr-TR"/>
          </a:p>
        </p:txBody>
      </p:sp>
      <p:sp>
        <p:nvSpPr>
          <p:cNvPr id="5" name="Dikdörtgen 4"/>
          <p:cNvSpPr/>
          <p:nvPr/>
        </p:nvSpPr>
        <p:spPr>
          <a:xfrm>
            <a:off x="480956" y="1372865"/>
            <a:ext cx="5943905" cy="756788"/>
          </a:xfrm>
          <a:prstGeom prst="rect">
            <a:avLst/>
          </a:prstGeom>
          <a:solidFill>
            <a:schemeClr val="bg2">
              <a:lumMod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endParaRPr lang="tr-TR"/>
          </a:p>
        </p:txBody>
      </p:sp>
      <p:grpSp>
        <p:nvGrpSpPr>
          <p:cNvPr id="4" name="Grup 57"/>
          <p:cNvGrpSpPr/>
          <p:nvPr/>
        </p:nvGrpSpPr>
        <p:grpSpPr>
          <a:xfrm>
            <a:off x="401060" y="320799"/>
            <a:ext cx="6037702" cy="250292"/>
            <a:chOff x="825708" y="3383326"/>
            <a:chExt cx="5702821" cy="285751"/>
          </a:xfrm>
          <a:solidFill>
            <a:srgbClr val="CE8604"/>
          </a:solidFill>
        </p:grpSpPr>
        <p:sp>
          <p:nvSpPr>
            <p:cNvPr id="59" name="Yuvarlatılmış Dikdörtgen 58"/>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MELİHA HASANALİ BOSTAN ÇUBUK FEN LİSESİ STRATEJİK </a:t>
              </a:r>
              <a:r>
                <a:rPr lang="tr-TR" sz="1200" b="1" dirty="0">
                  <a:solidFill>
                    <a:prstClr val="white"/>
                  </a:solidFill>
                  <a:cs typeface="Arial" pitchFamily="34" charset="0"/>
                </a:rPr>
                <a:t>PLAN MODELİ</a:t>
              </a:r>
            </a:p>
          </p:txBody>
        </p:sp>
        <p:sp>
          <p:nvSpPr>
            <p:cNvPr id="60" name="Yuvarlatılmış Dikdörtgen 59"/>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a:solidFill>
                    <a:prstClr val="white"/>
                  </a:solidFill>
                  <a:effectLst>
                    <a:outerShdw blurRad="38100" dist="38100" dir="2700000" algn="tl">
                      <a:srgbClr val="000000">
                        <a:alpha val="43137"/>
                      </a:srgbClr>
                    </a:outerShdw>
                  </a:effectLst>
                  <a:latin typeface="Arial Black" pitchFamily="34" charset="0"/>
                </a:rPr>
                <a:t>Şema 2</a:t>
              </a:r>
            </a:p>
          </p:txBody>
        </p:sp>
      </p:grpSp>
      <p:sp>
        <p:nvSpPr>
          <p:cNvPr id="2" name="Dikdörtgen 1"/>
          <p:cNvSpPr/>
          <p:nvPr/>
        </p:nvSpPr>
        <p:spPr>
          <a:xfrm>
            <a:off x="480956" y="555368"/>
            <a:ext cx="5943905" cy="843823"/>
          </a:xfrm>
          <a:prstGeom prst="rect">
            <a:avLst/>
          </a:prstGeom>
        </p:spPr>
        <p:txBody>
          <a:bodyPr wrap="square" lIns="81281" tIns="40641" rIns="81281" bIns="40641">
            <a:spAutoFit/>
          </a:bodyPr>
          <a:lstStyle/>
          <a:p>
            <a:pPr algn="just" defTabSz="237070">
              <a:lnSpc>
                <a:spcPct val="150000"/>
              </a:lnSpc>
              <a:spcAft>
                <a:spcPts val="889"/>
              </a:spcAft>
            </a:pPr>
            <a:r>
              <a:rPr lang="tr-TR" sz="11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Meliha </a:t>
            </a:r>
            <a:r>
              <a:rPr lang="tr-TR" sz="11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Hasanali</a:t>
            </a:r>
            <a:r>
              <a:rPr lang="tr-TR" sz="11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Bostan Çubuk Fen Lisesi, </a:t>
            </a:r>
            <a:r>
              <a:rPr lang="tr-TR" sz="1100" b="1" dirty="0">
                <a:solidFill>
                  <a:prstClr val="black"/>
                </a:solidFill>
                <a:latin typeface="Times New Roman" panose="02020603050405020304" pitchFamily="18" charset="0"/>
                <a:cs typeface="Times New Roman" panose="02020603050405020304" pitchFamily="18" charset="0"/>
              </a:rPr>
              <a:t>Kamu Mali Yönetimi ve Kontrol Kanunu'na göre </a:t>
            </a:r>
            <a:r>
              <a:rPr lang="tr-TR" sz="1100" dirty="0" smtClean="0">
                <a:solidFill>
                  <a:prstClr val="black"/>
                </a:solidFill>
                <a:latin typeface="Times New Roman" panose="02020603050405020304" pitchFamily="18" charset="0"/>
                <a:cs typeface="Times New Roman" panose="02020603050405020304" pitchFamily="18" charset="0"/>
              </a:rPr>
              <a:t>tüm</a:t>
            </a:r>
            <a:r>
              <a:rPr lang="tr-TR" sz="11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personeli Stratejik planlama sürecine dahil etmektedir. Bu doğrultuda plan hazırlama aşamaları </a:t>
            </a:r>
            <a:r>
              <a:rPr lang="tr-TR" sz="11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Şema 2 </a:t>
            </a:r>
            <a:r>
              <a:rPr lang="tr-TR"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 belirtilen aşamalara göre hazırlanmıştır.</a:t>
            </a:r>
            <a:endParaRPr lang="tr-TR" sz="1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Metin kutusu 52"/>
          <p:cNvSpPr txBox="1"/>
          <p:nvPr/>
        </p:nvSpPr>
        <p:spPr>
          <a:xfrm>
            <a:off x="6438762" y="7970580"/>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3</a:t>
            </a:r>
            <a:endParaRPr lang="tr-TR" sz="1200" b="1" dirty="0">
              <a:solidFill>
                <a:schemeClr val="bg1"/>
              </a:solidFill>
            </a:endParaRPr>
          </a:p>
        </p:txBody>
      </p:sp>
      <p:sp>
        <p:nvSpPr>
          <p:cNvPr id="109" name="_s4146"/>
          <p:cNvSpPr>
            <a:spLocks noChangeArrowheads="1"/>
          </p:cNvSpPr>
          <p:nvPr/>
        </p:nvSpPr>
        <p:spPr bwMode="auto">
          <a:xfrm>
            <a:off x="1775421" y="1674034"/>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Stratejik Planlama Yöntem ve Kapsamı</a:t>
            </a:r>
          </a:p>
        </p:txBody>
      </p:sp>
      <p:sp>
        <p:nvSpPr>
          <p:cNvPr id="110" name="_s4146"/>
          <p:cNvSpPr>
            <a:spLocks noChangeArrowheads="1"/>
          </p:cNvSpPr>
          <p:nvPr/>
        </p:nvSpPr>
        <p:spPr bwMode="auto">
          <a:xfrm>
            <a:off x="2801632" y="1673035"/>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Stratejik Plan Ekip ve Kurulları</a:t>
            </a:r>
          </a:p>
        </p:txBody>
      </p:sp>
      <p:sp>
        <p:nvSpPr>
          <p:cNvPr id="111" name="_s4146"/>
          <p:cNvSpPr>
            <a:spLocks noChangeArrowheads="1"/>
          </p:cNvSpPr>
          <p:nvPr/>
        </p:nvSpPr>
        <p:spPr bwMode="auto">
          <a:xfrm>
            <a:off x="3827179" y="1678206"/>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Stratejik Planlama </a:t>
            </a:r>
            <a:r>
              <a:rPr lang="tr-TR" sz="800" dirty="0" smtClean="0">
                <a:solidFill>
                  <a:prstClr val="black"/>
                </a:solidFill>
                <a:latin typeface="Arial" pitchFamily="34" charset="0"/>
                <a:cs typeface="Arial" pitchFamily="34" charset="0"/>
              </a:rPr>
              <a:t>İş </a:t>
            </a:r>
            <a:r>
              <a:rPr lang="tr-TR" sz="800" dirty="0">
                <a:solidFill>
                  <a:prstClr val="black"/>
                </a:solidFill>
                <a:latin typeface="Arial" pitchFamily="34" charset="0"/>
                <a:cs typeface="Arial" pitchFamily="34" charset="0"/>
              </a:rPr>
              <a:t>Takvimi</a:t>
            </a:r>
          </a:p>
        </p:txBody>
      </p:sp>
      <p:sp>
        <p:nvSpPr>
          <p:cNvPr id="113" name="_s4146"/>
          <p:cNvSpPr>
            <a:spLocks noChangeArrowheads="1"/>
          </p:cNvSpPr>
          <p:nvPr/>
        </p:nvSpPr>
        <p:spPr bwMode="auto">
          <a:xfrm>
            <a:off x="2805953" y="2494709"/>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Faaliyet</a:t>
            </a:r>
          </a:p>
          <a:p>
            <a:pPr algn="ctr" fontAlgn="base">
              <a:spcBef>
                <a:spcPct val="0"/>
              </a:spcBef>
              <a:spcAft>
                <a:spcPct val="0"/>
              </a:spcAft>
            </a:pPr>
            <a:r>
              <a:rPr lang="tr-TR" sz="800" dirty="0">
                <a:solidFill>
                  <a:prstClr val="black"/>
                </a:solidFill>
                <a:latin typeface="Arial" pitchFamily="34" charset="0"/>
                <a:cs typeface="Arial" pitchFamily="34" charset="0"/>
              </a:rPr>
              <a:t>Alanları </a:t>
            </a:r>
            <a:r>
              <a:rPr lang="tr-TR" sz="800" dirty="0" smtClean="0">
                <a:solidFill>
                  <a:prstClr val="black"/>
                </a:solidFill>
                <a:latin typeface="Arial" pitchFamily="34" charset="0"/>
                <a:cs typeface="Arial" pitchFamily="34" charset="0"/>
              </a:rPr>
              <a:t>ve</a:t>
            </a:r>
            <a:endParaRPr lang="tr-TR" sz="800" dirty="0">
              <a:solidFill>
                <a:prstClr val="black"/>
              </a:solidFill>
              <a:latin typeface="Arial" pitchFamily="34" charset="0"/>
              <a:cs typeface="Arial" pitchFamily="34" charset="0"/>
            </a:endParaRPr>
          </a:p>
          <a:p>
            <a:pPr algn="ctr" fontAlgn="base">
              <a:spcBef>
                <a:spcPct val="0"/>
              </a:spcBef>
              <a:spcAft>
                <a:spcPct val="0"/>
              </a:spcAft>
            </a:pPr>
            <a:r>
              <a:rPr lang="tr-TR" sz="800" dirty="0">
                <a:solidFill>
                  <a:prstClr val="black"/>
                </a:solidFill>
                <a:latin typeface="Arial" pitchFamily="34" charset="0"/>
                <a:cs typeface="Arial" pitchFamily="34" charset="0"/>
              </a:rPr>
              <a:t>Hizmetler</a:t>
            </a:r>
          </a:p>
        </p:txBody>
      </p:sp>
      <p:sp>
        <p:nvSpPr>
          <p:cNvPr id="114" name="_s4146"/>
          <p:cNvSpPr>
            <a:spLocks noChangeArrowheads="1"/>
          </p:cNvSpPr>
          <p:nvPr/>
        </p:nvSpPr>
        <p:spPr bwMode="auto">
          <a:xfrm>
            <a:off x="1783480" y="2491927"/>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Mevzuat</a:t>
            </a:r>
          </a:p>
          <a:p>
            <a:pPr algn="ctr" fontAlgn="base">
              <a:spcBef>
                <a:spcPct val="0"/>
              </a:spcBef>
              <a:spcAft>
                <a:spcPct val="0"/>
              </a:spcAft>
            </a:pPr>
            <a:r>
              <a:rPr lang="tr-TR" sz="800" dirty="0">
                <a:solidFill>
                  <a:prstClr val="black"/>
                </a:solidFill>
                <a:latin typeface="Arial" pitchFamily="34" charset="0"/>
                <a:cs typeface="Arial" pitchFamily="34" charset="0"/>
              </a:rPr>
              <a:t>Analizi</a:t>
            </a:r>
          </a:p>
        </p:txBody>
      </p:sp>
      <p:sp>
        <p:nvSpPr>
          <p:cNvPr id="115" name="_s4146"/>
          <p:cNvSpPr>
            <a:spLocks noChangeArrowheads="1"/>
          </p:cNvSpPr>
          <p:nvPr/>
        </p:nvSpPr>
        <p:spPr bwMode="auto">
          <a:xfrm>
            <a:off x="759984" y="2492239"/>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Tarihi</a:t>
            </a:r>
          </a:p>
          <a:p>
            <a:pPr algn="ctr" fontAlgn="base">
              <a:spcBef>
                <a:spcPct val="0"/>
              </a:spcBef>
              <a:spcAft>
                <a:spcPct val="0"/>
              </a:spcAft>
            </a:pPr>
            <a:r>
              <a:rPr lang="tr-TR" sz="800" dirty="0" smtClean="0">
                <a:solidFill>
                  <a:prstClr val="black"/>
                </a:solidFill>
                <a:latin typeface="Arial" pitchFamily="34" charset="0"/>
                <a:cs typeface="Arial" pitchFamily="34" charset="0"/>
              </a:rPr>
              <a:t>Gelişim</a:t>
            </a:r>
            <a:endParaRPr lang="tr-TR" sz="800" dirty="0">
              <a:solidFill>
                <a:prstClr val="black"/>
              </a:solidFill>
              <a:latin typeface="Arial" pitchFamily="34" charset="0"/>
              <a:cs typeface="Arial" pitchFamily="34" charset="0"/>
            </a:endParaRPr>
          </a:p>
        </p:txBody>
      </p:sp>
      <p:sp>
        <p:nvSpPr>
          <p:cNvPr id="116" name="_s4146"/>
          <p:cNvSpPr>
            <a:spLocks noChangeArrowheads="1"/>
          </p:cNvSpPr>
          <p:nvPr/>
        </p:nvSpPr>
        <p:spPr bwMode="auto">
          <a:xfrm>
            <a:off x="4842902" y="2494709"/>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Kurum </a:t>
            </a:r>
            <a:r>
              <a:rPr lang="tr-TR" sz="800" dirty="0" smtClean="0">
                <a:solidFill>
                  <a:prstClr val="black"/>
                </a:solidFill>
                <a:latin typeface="Arial" pitchFamily="34" charset="0"/>
                <a:cs typeface="Arial" pitchFamily="34" charset="0"/>
              </a:rPr>
              <a:t>içi </a:t>
            </a:r>
            <a:r>
              <a:rPr lang="tr-TR" sz="800" dirty="0">
                <a:solidFill>
                  <a:prstClr val="black"/>
                </a:solidFill>
                <a:latin typeface="Arial" pitchFamily="34" charset="0"/>
                <a:cs typeface="Arial" pitchFamily="34" charset="0"/>
              </a:rPr>
              <a:t>ve Kurum </a:t>
            </a:r>
            <a:r>
              <a:rPr lang="tr-TR" sz="800" dirty="0" smtClean="0">
                <a:solidFill>
                  <a:prstClr val="black"/>
                </a:solidFill>
                <a:latin typeface="Arial" pitchFamily="34" charset="0"/>
                <a:cs typeface="Arial" pitchFamily="34" charset="0"/>
              </a:rPr>
              <a:t>Dışı Analiz</a:t>
            </a:r>
            <a:endParaRPr lang="tr-TR" sz="800" dirty="0">
              <a:solidFill>
                <a:prstClr val="black"/>
              </a:solidFill>
              <a:latin typeface="Arial" pitchFamily="34" charset="0"/>
              <a:cs typeface="Arial" pitchFamily="34" charset="0"/>
            </a:endParaRPr>
          </a:p>
        </p:txBody>
      </p:sp>
      <p:sp>
        <p:nvSpPr>
          <p:cNvPr id="117" name="_s4146"/>
          <p:cNvSpPr>
            <a:spLocks noChangeArrowheads="1"/>
          </p:cNvSpPr>
          <p:nvPr/>
        </p:nvSpPr>
        <p:spPr bwMode="auto">
          <a:xfrm>
            <a:off x="3824796" y="2491927"/>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smtClean="0">
                <a:solidFill>
                  <a:prstClr val="black"/>
                </a:solidFill>
                <a:latin typeface="Arial" pitchFamily="34" charset="0"/>
                <a:cs typeface="Arial" pitchFamily="34" charset="0"/>
              </a:rPr>
              <a:t>Paydaş</a:t>
            </a:r>
            <a:endParaRPr lang="tr-TR" sz="800" dirty="0">
              <a:solidFill>
                <a:prstClr val="black"/>
              </a:solidFill>
              <a:latin typeface="Arial" pitchFamily="34" charset="0"/>
              <a:cs typeface="Arial" pitchFamily="34" charset="0"/>
            </a:endParaRPr>
          </a:p>
          <a:p>
            <a:pPr algn="ctr" fontAlgn="base">
              <a:spcBef>
                <a:spcPct val="0"/>
              </a:spcBef>
              <a:spcAft>
                <a:spcPct val="0"/>
              </a:spcAft>
            </a:pPr>
            <a:r>
              <a:rPr lang="tr-TR" sz="800" dirty="0">
                <a:solidFill>
                  <a:prstClr val="black"/>
                </a:solidFill>
                <a:latin typeface="Arial" pitchFamily="34" charset="0"/>
                <a:cs typeface="Arial" pitchFamily="34" charset="0"/>
              </a:rPr>
              <a:t>Analizi</a:t>
            </a:r>
          </a:p>
        </p:txBody>
      </p:sp>
      <p:sp>
        <p:nvSpPr>
          <p:cNvPr id="121" name="_s4146"/>
          <p:cNvSpPr>
            <a:spLocks noChangeArrowheads="1"/>
          </p:cNvSpPr>
          <p:nvPr/>
        </p:nvSpPr>
        <p:spPr bwMode="auto">
          <a:xfrm>
            <a:off x="2317221" y="3962158"/>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Misyonun Belirlenmesi</a:t>
            </a:r>
          </a:p>
        </p:txBody>
      </p:sp>
      <p:sp>
        <p:nvSpPr>
          <p:cNvPr id="122" name="_s4146"/>
          <p:cNvSpPr>
            <a:spLocks noChangeArrowheads="1"/>
          </p:cNvSpPr>
          <p:nvPr/>
        </p:nvSpPr>
        <p:spPr bwMode="auto">
          <a:xfrm>
            <a:off x="3345942" y="3963805"/>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Temel </a:t>
            </a:r>
            <a:r>
              <a:rPr lang="tr-TR" sz="800" dirty="0" smtClean="0">
                <a:solidFill>
                  <a:prstClr val="black"/>
                </a:solidFill>
                <a:latin typeface="Arial" pitchFamily="34" charset="0"/>
                <a:cs typeface="Arial" pitchFamily="34" charset="0"/>
              </a:rPr>
              <a:t>İlke </a:t>
            </a:r>
            <a:r>
              <a:rPr lang="tr-TR" sz="800" dirty="0">
                <a:solidFill>
                  <a:prstClr val="black"/>
                </a:solidFill>
                <a:latin typeface="Arial" pitchFamily="34" charset="0"/>
                <a:cs typeface="Arial" pitchFamily="34" charset="0"/>
              </a:rPr>
              <a:t>ve Değerlerin Belirlenmesi</a:t>
            </a:r>
          </a:p>
        </p:txBody>
      </p:sp>
      <p:sp>
        <p:nvSpPr>
          <p:cNvPr id="123" name="_s4146"/>
          <p:cNvSpPr>
            <a:spLocks noChangeArrowheads="1"/>
          </p:cNvSpPr>
          <p:nvPr/>
        </p:nvSpPr>
        <p:spPr bwMode="auto">
          <a:xfrm>
            <a:off x="2317222" y="4426510"/>
            <a:ext cx="1999836" cy="31454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900" dirty="0">
                <a:solidFill>
                  <a:prstClr val="black"/>
                </a:solidFill>
                <a:latin typeface="Arial" pitchFamily="34" charset="0"/>
                <a:cs typeface="Arial" pitchFamily="34" charset="0"/>
              </a:rPr>
              <a:t>Temaların Belirlenmesi</a:t>
            </a:r>
          </a:p>
        </p:txBody>
      </p:sp>
      <p:sp>
        <p:nvSpPr>
          <p:cNvPr id="124" name="_s4146"/>
          <p:cNvSpPr>
            <a:spLocks noChangeArrowheads="1"/>
          </p:cNvSpPr>
          <p:nvPr/>
        </p:nvSpPr>
        <p:spPr bwMode="auto">
          <a:xfrm>
            <a:off x="2317222" y="4791228"/>
            <a:ext cx="1999835" cy="31454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900" dirty="0">
                <a:solidFill>
                  <a:prstClr val="black"/>
                </a:solidFill>
                <a:latin typeface="Arial" pitchFamily="34" charset="0"/>
                <a:cs typeface="Arial" pitchFamily="34" charset="0"/>
              </a:rPr>
              <a:t>Stratejik Amaçların Belirlenmesi</a:t>
            </a:r>
            <a:endParaRPr lang="tr-TR" sz="2700" dirty="0">
              <a:solidFill>
                <a:prstClr val="black"/>
              </a:solidFill>
              <a:latin typeface="Arial" pitchFamily="34" charset="0"/>
              <a:cs typeface="Arial" pitchFamily="34" charset="0"/>
            </a:endParaRPr>
          </a:p>
        </p:txBody>
      </p:sp>
      <p:sp>
        <p:nvSpPr>
          <p:cNvPr id="125" name="_s4146"/>
          <p:cNvSpPr>
            <a:spLocks noChangeArrowheads="1"/>
          </p:cNvSpPr>
          <p:nvPr/>
        </p:nvSpPr>
        <p:spPr bwMode="auto">
          <a:xfrm>
            <a:off x="2317223" y="5146920"/>
            <a:ext cx="1999834" cy="31454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900" dirty="0">
                <a:solidFill>
                  <a:prstClr val="black"/>
                </a:solidFill>
                <a:latin typeface="Arial" pitchFamily="34" charset="0"/>
                <a:cs typeface="Arial" pitchFamily="34" charset="0"/>
              </a:rPr>
              <a:t>Stratejik Hedeflerin Belirlenmesi</a:t>
            </a:r>
            <a:endParaRPr lang="tr-TR" sz="2700" dirty="0">
              <a:solidFill>
                <a:prstClr val="black"/>
              </a:solidFill>
              <a:latin typeface="Arial" pitchFamily="34" charset="0"/>
              <a:cs typeface="Arial" pitchFamily="34" charset="0"/>
            </a:endParaRPr>
          </a:p>
        </p:txBody>
      </p:sp>
      <p:sp>
        <p:nvSpPr>
          <p:cNvPr id="126" name="_s4146"/>
          <p:cNvSpPr>
            <a:spLocks noChangeArrowheads="1"/>
          </p:cNvSpPr>
          <p:nvPr/>
        </p:nvSpPr>
        <p:spPr bwMode="auto">
          <a:xfrm>
            <a:off x="2317221" y="5510929"/>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900" dirty="0">
                <a:solidFill>
                  <a:prstClr val="black"/>
                </a:solidFill>
                <a:latin typeface="Arial" pitchFamily="34" charset="0"/>
                <a:cs typeface="Arial" pitchFamily="34" charset="0"/>
              </a:rPr>
              <a:t>Performans Göstergelerinin</a:t>
            </a:r>
          </a:p>
          <a:p>
            <a:pPr algn="ctr" fontAlgn="base">
              <a:spcBef>
                <a:spcPct val="0"/>
              </a:spcBef>
              <a:spcAft>
                <a:spcPct val="0"/>
              </a:spcAft>
            </a:pPr>
            <a:r>
              <a:rPr lang="tr-TR" sz="900" dirty="0">
                <a:solidFill>
                  <a:prstClr val="black"/>
                </a:solidFill>
                <a:latin typeface="Arial" pitchFamily="34" charset="0"/>
                <a:cs typeface="Arial" pitchFamily="34" charset="0"/>
              </a:rPr>
              <a:t>Belirlenmesi</a:t>
            </a:r>
            <a:endParaRPr lang="tr-TR" sz="2700" dirty="0">
              <a:solidFill>
                <a:prstClr val="black"/>
              </a:solidFill>
              <a:latin typeface="Arial" pitchFamily="34" charset="0"/>
              <a:cs typeface="Arial" pitchFamily="34" charset="0"/>
            </a:endParaRPr>
          </a:p>
        </p:txBody>
      </p:sp>
      <p:sp>
        <p:nvSpPr>
          <p:cNvPr id="127" name="_s4146"/>
          <p:cNvSpPr>
            <a:spLocks noChangeArrowheads="1"/>
          </p:cNvSpPr>
          <p:nvPr/>
        </p:nvSpPr>
        <p:spPr bwMode="auto">
          <a:xfrm>
            <a:off x="3343960" y="5511088"/>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900" dirty="0">
                <a:solidFill>
                  <a:prstClr val="black"/>
                </a:solidFill>
                <a:latin typeface="Arial" pitchFamily="34" charset="0"/>
                <a:cs typeface="Arial" pitchFamily="34" charset="0"/>
              </a:rPr>
              <a:t>Stratejilerin Belirlenmesi</a:t>
            </a:r>
            <a:endParaRPr lang="tr-TR" sz="2700" dirty="0">
              <a:solidFill>
                <a:prstClr val="black"/>
              </a:solidFill>
              <a:latin typeface="Arial" pitchFamily="34" charset="0"/>
              <a:cs typeface="Arial" pitchFamily="34" charset="0"/>
            </a:endParaRPr>
          </a:p>
        </p:txBody>
      </p:sp>
      <p:sp>
        <p:nvSpPr>
          <p:cNvPr id="128" name="_s4146"/>
          <p:cNvSpPr>
            <a:spLocks noChangeArrowheads="1"/>
          </p:cNvSpPr>
          <p:nvPr/>
        </p:nvSpPr>
        <p:spPr bwMode="auto">
          <a:xfrm>
            <a:off x="2056537" y="5970326"/>
            <a:ext cx="2505863" cy="31454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900" dirty="0">
                <a:solidFill>
                  <a:prstClr val="black"/>
                </a:solidFill>
                <a:latin typeface="Arial" pitchFamily="34" charset="0"/>
                <a:cs typeface="Arial" pitchFamily="34" charset="0"/>
              </a:rPr>
              <a:t>Nihai Stratejik Plan</a:t>
            </a:r>
            <a:endParaRPr lang="tr-TR" sz="2700" dirty="0">
              <a:solidFill>
                <a:prstClr val="black"/>
              </a:solidFill>
              <a:latin typeface="Arial" pitchFamily="34" charset="0"/>
              <a:cs typeface="Arial" pitchFamily="34" charset="0"/>
            </a:endParaRPr>
          </a:p>
        </p:txBody>
      </p:sp>
      <p:sp>
        <p:nvSpPr>
          <p:cNvPr id="3" name="Dikdörtgen 2"/>
          <p:cNvSpPr/>
          <p:nvPr/>
        </p:nvSpPr>
        <p:spPr>
          <a:xfrm>
            <a:off x="485688" y="1358006"/>
            <a:ext cx="5943905" cy="25226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a:solidFill>
                  <a:prstClr val="black"/>
                </a:solidFill>
                <a:latin typeface="Arial" pitchFamily="34" charset="0"/>
                <a:cs typeface="Arial" pitchFamily="34" charset="0"/>
              </a:rPr>
              <a:t>Hazırlık Programının </a:t>
            </a:r>
            <a:r>
              <a:rPr lang="tr-TR" sz="1200" b="1" dirty="0" smtClean="0">
                <a:solidFill>
                  <a:prstClr val="black"/>
                </a:solidFill>
                <a:latin typeface="Arial" pitchFamily="34" charset="0"/>
                <a:cs typeface="Arial" pitchFamily="34" charset="0"/>
              </a:rPr>
              <a:t>Oluşturulması</a:t>
            </a:r>
            <a:endParaRPr lang="tr-TR" sz="1200" b="1" dirty="0">
              <a:solidFill>
                <a:prstClr val="black"/>
              </a:solidFill>
              <a:latin typeface="Arial" pitchFamily="34" charset="0"/>
              <a:cs typeface="Arial" pitchFamily="34" charset="0"/>
            </a:endParaRPr>
          </a:p>
        </p:txBody>
      </p:sp>
      <p:sp>
        <p:nvSpPr>
          <p:cNvPr id="37" name="Dikdörtgen 36"/>
          <p:cNvSpPr/>
          <p:nvPr/>
        </p:nvSpPr>
        <p:spPr>
          <a:xfrm>
            <a:off x="485688" y="2192999"/>
            <a:ext cx="5943905" cy="25226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smtClean="0">
                <a:solidFill>
                  <a:prstClr val="black"/>
                </a:solidFill>
                <a:latin typeface="Arial" pitchFamily="34" charset="0"/>
                <a:cs typeface="Arial" pitchFamily="34" charset="0"/>
              </a:rPr>
              <a:t>Durum Analizi</a:t>
            </a:r>
            <a:endParaRPr lang="tr-TR" sz="1200" b="1" dirty="0">
              <a:solidFill>
                <a:prstClr val="black"/>
              </a:solidFill>
              <a:latin typeface="Arial" pitchFamily="34" charset="0"/>
              <a:cs typeface="Arial" pitchFamily="34" charset="0"/>
            </a:endParaRPr>
          </a:p>
        </p:txBody>
      </p:sp>
      <p:sp>
        <p:nvSpPr>
          <p:cNvPr id="38" name="Dikdörtgen 37"/>
          <p:cNvSpPr/>
          <p:nvPr/>
        </p:nvSpPr>
        <p:spPr>
          <a:xfrm>
            <a:off x="491259" y="3023571"/>
            <a:ext cx="5943905" cy="25226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a:solidFill>
                  <a:prstClr val="black"/>
                </a:solidFill>
                <a:latin typeface="Arial" pitchFamily="34" charset="0"/>
                <a:cs typeface="Arial" pitchFamily="34" charset="0"/>
              </a:rPr>
              <a:t>Sorun ve Gelişim Alanlarının Belirlenmesi</a:t>
            </a:r>
          </a:p>
        </p:txBody>
      </p:sp>
      <p:sp>
        <p:nvSpPr>
          <p:cNvPr id="39" name="Dikdörtgen 38"/>
          <p:cNvSpPr/>
          <p:nvPr/>
        </p:nvSpPr>
        <p:spPr>
          <a:xfrm>
            <a:off x="491259" y="3344768"/>
            <a:ext cx="5943905" cy="25226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a:solidFill>
                  <a:prstClr val="black"/>
                </a:solidFill>
                <a:latin typeface="Arial" pitchFamily="34" charset="0"/>
                <a:cs typeface="Arial" pitchFamily="34" charset="0"/>
              </a:rPr>
              <a:t>Stratejik Plan Mimarisinin Belirlenmesi</a:t>
            </a:r>
          </a:p>
        </p:txBody>
      </p:sp>
      <p:sp>
        <p:nvSpPr>
          <p:cNvPr id="6" name="Yamuk 5"/>
          <p:cNvSpPr/>
          <p:nvPr/>
        </p:nvSpPr>
        <p:spPr>
          <a:xfrm>
            <a:off x="466484" y="3661667"/>
            <a:ext cx="5943905" cy="252263"/>
          </a:xfrm>
          <a:prstGeom prst="trapezoid">
            <a:avLst>
              <a:gd name="adj" fmla="val 583472"/>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a:solidFill>
                  <a:prstClr val="black"/>
                </a:solidFill>
                <a:latin typeface="Arial" pitchFamily="34" charset="0"/>
                <a:cs typeface="Arial" pitchFamily="34" charset="0"/>
              </a:rPr>
              <a:t>Vizyonun </a:t>
            </a:r>
            <a:r>
              <a:rPr lang="tr-TR" sz="1200" b="1" dirty="0" smtClean="0">
                <a:solidFill>
                  <a:prstClr val="black"/>
                </a:solidFill>
                <a:latin typeface="Arial" pitchFamily="34" charset="0"/>
                <a:cs typeface="Arial" pitchFamily="34" charset="0"/>
              </a:rPr>
              <a:t>Belirlenmesi</a:t>
            </a:r>
            <a:endParaRPr lang="tr-TR" sz="1200" b="1" dirty="0">
              <a:solidFill>
                <a:prstClr val="black"/>
              </a:solidFill>
              <a:latin typeface="Arial" pitchFamily="34" charset="0"/>
              <a:cs typeface="Arial" pitchFamily="34" charset="0"/>
            </a:endParaRPr>
          </a:p>
        </p:txBody>
      </p:sp>
      <p:sp>
        <p:nvSpPr>
          <p:cNvPr id="43" name="Dikdörtgen 42"/>
          <p:cNvSpPr/>
          <p:nvPr/>
        </p:nvSpPr>
        <p:spPr>
          <a:xfrm>
            <a:off x="462780" y="6413320"/>
            <a:ext cx="5943905" cy="25226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a:solidFill>
                  <a:prstClr val="black"/>
                </a:solidFill>
                <a:latin typeface="Arial" pitchFamily="34" charset="0"/>
                <a:cs typeface="Arial" pitchFamily="34" charset="0"/>
              </a:rPr>
              <a:t>Performans </a:t>
            </a:r>
            <a:r>
              <a:rPr lang="tr-TR" sz="1200" b="1" dirty="0" smtClean="0">
                <a:solidFill>
                  <a:prstClr val="black"/>
                </a:solidFill>
                <a:latin typeface="Arial" pitchFamily="34" charset="0"/>
                <a:cs typeface="Arial" pitchFamily="34" charset="0"/>
              </a:rPr>
              <a:t>Programı</a:t>
            </a:r>
            <a:endParaRPr lang="tr-TR" sz="1200" b="1" dirty="0">
              <a:solidFill>
                <a:prstClr val="black"/>
              </a:solidFill>
              <a:latin typeface="Arial" pitchFamily="34" charset="0"/>
              <a:cs typeface="Arial" pitchFamily="34" charset="0"/>
            </a:endParaRPr>
          </a:p>
        </p:txBody>
      </p:sp>
      <p:sp>
        <p:nvSpPr>
          <p:cNvPr id="44" name="Dikdörtgen 43"/>
          <p:cNvSpPr/>
          <p:nvPr/>
        </p:nvSpPr>
        <p:spPr>
          <a:xfrm>
            <a:off x="462780" y="7232805"/>
            <a:ext cx="5943905" cy="25226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281" tIns="40641" rIns="81281" bIns="40641" rtlCol="0" anchor="ctr"/>
          <a:lstStyle/>
          <a:p>
            <a:pPr algn="ctr"/>
            <a:r>
              <a:rPr lang="tr-TR" sz="1200" b="1" dirty="0">
                <a:solidFill>
                  <a:prstClr val="black"/>
                </a:solidFill>
                <a:latin typeface="Arial" pitchFamily="34" charset="0"/>
                <a:cs typeface="Arial" pitchFamily="34" charset="0"/>
              </a:rPr>
              <a:t>İzleme ve </a:t>
            </a:r>
            <a:r>
              <a:rPr lang="tr-TR" sz="1200" b="1" dirty="0" smtClean="0">
                <a:solidFill>
                  <a:prstClr val="black"/>
                </a:solidFill>
                <a:latin typeface="Arial" pitchFamily="34" charset="0"/>
                <a:cs typeface="Arial" pitchFamily="34" charset="0"/>
              </a:rPr>
              <a:t>Değerlendirme </a:t>
            </a:r>
          </a:p>
        </p:txBody>
      </p:sp>
      <p:sp>
        <p:nvSpPr>
          <p:cNvPr id="46" name="_s4146"/>
          <p:cNvSpPr>
            <a:spLocks noChangeArrowheads="1"/>
          </p:cNvSpPr>
          <p:nvPr/>
        </p:nvSpPr>
        <p:spPr bwMode="auto">
          <a:xfrm>
            <a:off x="1896395" y="6714570"/>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Yıllık performans hedefleri </a:t>
            </a:r>
          </a:p>
        </p:txBody>
      </p:sp>
      <p:sp>
        <p:nvSpPr>
          <p:cNvPr id="47" name="_s4146"/>
          <p:cNvSpPr>
            <a:spLocks noChangeArrowheads="1"/>
          </p:cNvSpPr>
          <p:nvPr/>
        </p:nvSpPr>
        <p:spPr bwMode="auto">
          <a:xfrm>
            <a:off x="2922605" y="6713571"/>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smtClean="0">
                <a:solidFill>
                  <a:prstClr val="black"/>
                </a:solidFill>
                <a:latin typeface="Arial" pitchFamily="34" charset="0"/>
                <a:cs typeface="Arial" pitchFamily="34" charset="0"/>
              </a:rPr>
              <a:t>Faaliyetler</a:t>
            </a:r>
            <a:endParaRPr lang="tr-TR" sz="800" dirty="0">
              <a:solidFill>
                <a:prstClr val="black"/>
              </a:solidFill>
              <a:latin typeface="Arial" pitchFamily="34" charset="0"/>
              <a:cs typeface="Arial" pitchFamily="34" charset="0"/>
            </a:endParaRPr>
          </a:p>
        </p:txBody>
      </p:sp>
      <p:sp>
        <p:nvSpPr>
          <p:cNvPr id="48" name="_s4146"/>
          <p:cNvSpPr>
            <a:spLocks noChangeArrowheads="1"/>
          </p:cNvSpPr>
          <p:nvPr/>
        </p:nvSpPr>
        <p:spPr bwMode="auto">
          <a:xfrm>
            <a:off x="3948153" y="6718743"/>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smtClean="0">
                <a:solidFill>
                  <a:prstClr val="black"/>
                </a:solidFill>
                <a:latin typeface="Arial" pitchFamily="34" charset="0"/>
                <a:cs typeface="Arial" pitchFamily="34" charset="0"/>
              </a:rPr>
              <a:t>Projeler</a:t>
            </a:r>
            <a:endParaRPr lang="tr-TR" sz="800" dirty="0">
              <a:solidFill>
                <a:prstClr val="black"/>
              </a:solidFill>
              <a:latin typeface="Arial" pitchFamily="34" charset="0"/>
              <a:cs typeface="Arial" pitchFamily="34" charset="0"/>
            </a:endParaRPr>
          </a:p>
        </p:txBody>
      </p:sp>
      <p:sp>
        <p:nvSpPr>
          <p:cNvPr id="51" name="_s4146"/>
          <p:cNvSpPr>
            <a:spLocks noChangeArrowheads="1"/>
          </p:cNvSpPr>
          <p:nvPr/>
        </p:nvSpPr>
        <p:spPr bwMode="auto">
          <a:xfrm>
            <a:off x="2944854" y="7531749"/>
            <a:ext cx="979756" cy="409927"/>
          </a:xfrm>
          <a:prstGeom prst="roundRect">
            <a:avLst>
              <a:gd name="adj" fmla="val 16667"/>
            </a:avLst>
          </a:prstGeom>
          <a:solidFill>
            <a:schemeClr val="bg1">
              <a:lumMod val="95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tr-TR" sz="800" dirty="0">
                <a:solidFill>
                  <a:prstClr val="black"/>
                </a:solidFill>
                <a:latin typeface="Arial" pitchFamily="34" charset="0"/>
                <a:cs typeface="Arial" pitchFamily="34" charset="0"/>
              </a:rPr>
              <a:t>Faaliyet Raporu</a:t>
            </a:r>
          </a:p>
        </p:txBody>
      </p:sp>
      <p:sp>
        <p:nvSpPr>
          <p:cNvPr id="41" name="40 Slayt Numarası Yer Tutucusu"/>
          <p:cNvSpPr>
            <a:spLocks noGrp="1"/>
          </p:cNvSpPr>
          <p:nvPr>
            <p:ph type="sldNum" sz="quarter" idx="12"/>
          </p:nvPr>
        </p:nvSpPr>
        <p:spPr/>
        <p:txBody>
          <a:bodyPr/>
          <a:lstStyle/>
          <a:p>
            <a:r>
              <a:rPr lang="tr-TR" dirty="0" smtClean="0"/>
              <a:t>3</a:t>
            </a:r>
            <a:endParaRPr lang="tr-TR" dirty="0"/>
          </a:p>
        </p:txBody>
      </p:sp>
    </p:spTree>
    <p:extLst>
      <p:ext uri="{BB962C8B-B14F-4D97-AF65-F5344CB8AC3E}">
        <p14:creationId xmlns="" xmlns:p14="http://schemas.microsoft.com/office/powerpoint/2010/main" val="4259404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yagram 14"/>
          <p:cNvGraphicFramePr/>
          <p:nvPr>
            <p:extLst>
              <p:ext uri="{D42A27DB-BD31-4B8C-83A1-F6EECF244321}">
                <p14:modId xmlns="" xmlns:p14="http://schemas.microsoft.com/office/powerpoint/2010/main" val="3445643096"/>
              </p:ext>
            </p:extLst>
          </p:nvPr>
        </p:nvGraphicFramePr>
        <p:xfrm>
          <a:off x="764008" y="1488625"/>
          <a:ext cx="5226021" cy="356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 15"/>
          <p:cNvGrpSpPr/>
          <p:nvPr/>
        </p:nvGrpSpPr>
        <p:grpSpPr>
          <a:xfrm>
            <a:off x="715171" y="712037"/>
            <a:ext cx="5434975" cy="301406"/>
            <a:chOff x="825708" y="3383326"/>
            <a:chExt cx="5702821" cy="285751"/>
          </a:xfrm>
          <a:solidFill>
            <a:srgbClr val="CE8604"/>
          </a:solidFill>
        </p:grpSpPr>
        <p:sp>
          <p:nvSpPr>
            <p:cNvPr id="17" name="Yuvarlatılmış Dikdörtgen 16"/>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PLAN OLUŞUM ŞEMASI</a:t>
              </a:r>
            </a:p>
          </p:txBody>
        </p:sp>
        <p:sp>
          <p:nvSpPr>
            <p:cNvPr id="19" name="Yuvarlatılmış Dikdörtgen 18"/>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a:solidFill>
                    <a:prstClr val="white"/>
                  </a:solidFill>
                  <a:effectLst>
                    <a:outerShdw blurRad="38100" dist="38100" dir="2700000" algn="tl">
                      <a:srgbClr val="000000">
                        <a:alpha val="43137"/>
                      </a:srgbClr>
                    </a:outerShdw>
                  </a:effectLst>
                  <a:latin typeface="Arial Black" pitchFamily="34" charset="0"/>
                </a:rPr>
                <a:t>Şema 3</a:t>
              </a:r>
            </a:p>
          </p:txBody>
        </p:sp>
      </p:grpSp>
      <p:sp>
        <p:nvSpPr>
          <p:cNvPr id="21" name="Metin kutusu 20"/>
          <p:cNvSpPr txBox="1"/>
          <p:nvPr/>
        </p:nvSpPr>
        <p:spPr>
          <a:xfrm>
            <a:off x="2566" y="7955362"/>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4</a:t>
            </a:r>
            <a:endParaRPr lang="tr-TR" sz="1200" b="1" dirty="0">
              <a:solidFill>
                <a:schemeClr val="bg1"/>
              </a:solidFill>
            </a:endParaRPr>
          </a:p>
        </p:txBody>
      </p:sp>
      <p:sp>
        <p:nvSpPr>
          <p:cNvPr id="8" name="Dikdörtgen 7"/>
          <p:cNvSpPr/>
          <p:nvPr/>
        </p:nvSpPr>
        <p:spPr>
          <a:xfrm>
            <a:off x="419237" y="5053562"/>
            <a:ext cx="6005623" cy="3736922"/>
          </a:xfrm>
          <a:prstGeom prst="rect">
            <a:avLst/>
          </a:prstGeom>
        </p:spPr>
        <p:txBody>
          <a:bodyPr wrap="square" lIns="81281" tIns="40641" rIns="81281" bIns="40641">
            <a:spAutoFit/>
          </a:bodyPr>
          <a:lstStyle/>
          <a:p>
            <a:pPr algn="just" defTabSz="237070">
              <a:lnSpc>
                <a:spcPts val="1511"/>
              </a:lnSpc>
            </a:pPr>
            <a:r>
              <a:rPr lang="tr-TR" sz="1100" dirty="0" smtClean="0">
                <a:solidFill>
                  <a:prstClr val="black"/>
                </a:solidFill>
                <a:latin typeface="Times New Roman" panose="02020603050405020304" pitchFamily="18" charset="0"/>
                <a:cs typeface="Times New Roman" panose="02020603050405020304" pitchFamily="18" charset="0"/>
              </a:rPr>
              <a:t>	</a:t>
            </a:r>
            <a:r>
              <a:rPr lang="tr-TR" sz="1100" b="1" dirty="0" smtClean="0"/>
              <a:t> Meliha </a:t>
            </a:r>
            <a:r>
              <a:rPr lang="tr-TR" sz="1100" b="1" dirty="0" err="1" smtClean="0"/>
              <a:t>Hasanali</a:t>
            </a:r>
            <a:r>
              <a:rPr lang="tr-TR" sz="1100" b="1" dirty="0" smtClean="0"/>
              <a:t> Bostan Çubuk Fen Lisesi </a:t>
            </a:r>
            <a:r>
              <a:rPr lang="tr-TR" sz="1100" dirty="0" smtClean="0">
                <a:solidFill>
                  <a:prstClr val="black"/>
                </a:solidFill>
                <a:latin typeface="Times New Roman" panose="02020603050405020304" pitchFamily="18" charset="0"/>
                <a:cs typeface="Times New Roman" panose="02020603050405020304" pitchFamily="18" charset="0"/>
              </a:rPr>
              <a:t>stratejik </a:t>
            </a:r>
            <a:r>
              <a:rPr lang="tr-TR" sz="1100" dirty="0">
                <a:solidFill>
                  <a:prstClr val="black"/>
                </a:solidFill>
                <a:latin typeface="Times New Roman" panose="02020603050405020304" pitchFamily="18" charset="0"/>
                <a:cs typeface="Times New Roman" panose="02020603050405020304" pitchFamily="18" charset="0"/>
              </a:rPr>
              <a:t>planının hazırlanmasında, dokuz aşamalı uygulama adımı benimsenmiştir:</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Stratejik planlama sürecini başlatma:</a:t>
            </a:r>
            <a:r>
              <a:rPr lang="tr-TR" sz="1100" dirty="0">
                <a:solidFill>
                  <a:prstClr val="black"/>
                </a:solidFill>
                <a:latin typeface="Times New Roman" panose="02020603050405020304" pitchFamily="18" charset="0"/>
                <a:cs typeface="Times New Roman" panose="02020603050405020304" pitchFamily="18" charset="0"/>
              </a:rPr>
              <a:t> Hazırlık Programı oluşturulması, Stratejik Planlama Ekibinin oluşturulması,</a:t>
            </a:r>
            <a:r>
              <a:rPr lang="tr-TR" sz="1100" b="1" dirty="0">
                <a:solidFill>
                  <a:prstClr val="black"/>
                </a:solidFill>
                <a:latin typeface="Times New Roman" panose="02020603050405020304" pitchFamily="18" charset="0"/>
                <a:cs typeface="Times New Roman" panose="02020603050405020304" pitchFamily="18" charset="0"/>
              </a:rPr>
              <a:t> </a:t>
            </a:r>
            <a:endParaRPr lang="tr-TR" sz="1100" dirty="0">
              <a:solidFill>
                <a:prstClr val="black"/>
              </a:solidFill>
              <a:latin typeface="Times New Roman" panose="02020603050405020304" pitchFamily="18" charset="0"/>
              <a:cs typeface="Times New Roman" panose="02020603050405020304" pitchFamily="18" charset="0"/>
            </a:endParaRP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Kurumsal sorumlulukları tanımlama:</a:t>
            </a:r>
            <a:r>
              <a:rPr lang="tr-TR" sz="1100" dirty="0">
                <a:solidFill>
                  <a:prstClr val="black"/>
                </a:solidFill>
                <a:latin typeface="Times New Roman" panose="02020603050405020304" pitchFamily="18" charset="0"/>
                <a:cs typeface="Times New Roman" panose="02020603050405020304" pitchFamily="18" charset="0"/>
              </a:rPr>
              <a:t> Mevzuat analizi, yasal yükümlülüklerin ve üst politika belgelerindeki eğitim hedeflerinin incelenmesi,</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Kurumsal vizyon, misyon ve temel değerleri tanımlama:</a:t>
            </a:r>
            <a:r>
              <a:rPr lang="tr-TR" sz="1100" dirty="0">
                <a:solidFill>
                  <a:prstClr val="black"/>
                </a:solidFill>
                <a:latin typeface="Times New Roman" panose="02020603050405020304" pitchFamily="18" charset="0"/>
                <a:cs typeface="Times New Roman" panose="02020603050405020304" pitchFamily="18" charset="0"/>
              </a:rPr>
              <a:t> </a:t>
            </a:r>
            <a:r>
              <a:rPr lang="tr-TR" sz="1100" dirty="0" smtClean="0">
                <a:solidFill>
                  <a:prstClr val="black"/>
                </a:solidFill>
                <a:latin typeface="Times New Roman" panose="02020603050405020304" pitchFamily="18" charset="0"/>
                <a:cs typeface="Times New Roman" panose="02020603050405020304" pitchFamily="18" charset="0"/>
              </a:rPr>
              <a:t>Kurum </a:t>
            </a:r>
            <a:r>
              <a:rPr lang="tr-TR" sz="1100" dirty="0">
                <a:solidFill>
                  <a:prstClr val="black"/>
                </a:solidFill>
                <a:latin typeface="Times New Roman" panose="02020603050405020304" pitchFamily="18" charset="0"/>
                <a:cs typeface="Times New Roman" panose="02020603050405020304" pitchFamily="18" charset="0"/>
              </a:rPr>
              <a:t>liderleri, çalışanlar ve sosyal paydaşlar tarafından kurumsal kimliğin tanımlanması,</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Kurumun çevresini değerlendirme:</a:t>
            </a:r>
            <a:r>
              <a:rPr lang="tr-TR" sz="1100" dirty="0">
                <a:solidFill>
                  <a:prstClr val="black"/>
                </a:solidFill>
                <a:latin typeface="Times New Roman" panose="02020603050405020304" pitchFamily="18" charset="0"/>
                <a:cs typeface="Times New Roman" panose="02020603050405020304" pitchFamily="18" charset="0"/>
              </a:rPr>
              <a:t> Kurumun paydaşlarının belirlenmesi, görüşlerinin alınması, GZFT ve PEST analizlerinin yapılması,</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Eğitim sisteminin stratejik alanlarının belirlenmesi: </a:t>
            </a:r>
            <a:r>
              <a:rPr lang="tr-TR" sz="1100" dirty="0">
                <a:solidFill>
                  <a:prstClr val="black"/>
                </a:solidFill>
                <a:latin typeface="Times New Roman" panose="02020603050405020304" pitchFamily="18" charset="0"/>
                <a:cs typeface="Times New Roman" panose="02020603050405020304" pitchFamily="18" charset="0"/>
              </a:rPr>
              <a:t>Kurum hizmetlerinin “Tema” başlıkları altında gruplandırılması,</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Stratejik planın oluşturulması:</a:t>
            </a:r>
            <a:r>
              <a:rPr lang="tr-TR" sz="1100" dirty="0">
                <a:solidFill>
                  <a:prstClr val="black"/>
                </a:solidFill>
                <a:latin typeface="Times New Roman" panose="02020603050405020304" pitchFamily="18" charset="0"/>
                <a:cs typeface="Times New Roman" panose="02020603050405020304" pitchFamily="18" charset="0"/>
              </a:rPr>
              <a:t> </a:t>
            </a:r>
            <a:r>
              <a:rPr lang="tr-TR" sz="1100" dirty="0" smtClean="0">
                <a:latin typeface="Times New Roman" pitchFamily="18" charset="0"/>
                <a:cs typeface="Times New Roman" pitchFamily="18" charset="0"/>
              </a:rPr>
              <a:t>Meliha </a:t>
            </a:r>
            <a:r>
              <a:rPr lang="tr-TR" sz="1100" dirty="0" err="1" smtClean="0">
                <a:latin typeface="Times New Roman" pitchFamily="18" charset="0"/>
                <a:cs typeface="Times New Roman" pitchFamily="18" charset="0"/>
              </a:rPr>
              <a:t>Hasanali</a:t>
            </a:r>
            <a:r>
              <a:rPr lang="tr-TR" sz="1100" dirty="0" smtClean="0">
                <a:latin typeface="Times New Roman" pitchFamily="18" charset="0"/>
                <a:cs typeface="Times New Roman" pitchFamily="18" charset="0"/>
              </a:rPr>
              <a:t> Bostan Çubuk Fen Lisesi </a:t>
            </a:r>
            <a:r>
              <a:rPr lang="tr-TR" sz="1100" dirty="0" smtClean="0">
                <a:solidFill>
                  <a:prstClr val="black"/>
                </a:solidFill>
                <a:latin typeface="Times New Roman" panose="02020603050405020304" pitchFamily="18" charset="0"/>
                <a:cs typeface="Times New Roman" panose="02020603050405020304" pitchFamily="18" charset="0"/>
              </a:rPr>
              <a:t>Stratejik </a:t>
            </a:r>
            <a:r>
              <a:rPr lang="tr-TR" sz="1100" dirty="0">
                <a:solidFill>
                  <a:prstClr val="black"/>
                </a:solidFill>
                <a:latin typeface="Times New Roman" panose="02020603050405020304" pitchFamily="18" charset="0"/>
                <a:cs typeface="Times New Roman" panose="02020603050405020304" pitchFamily="18" charset="0"/>
              </a:rPr>
              <a:t>Planlama Ekibi tarafından planın hazırlanması,</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Stratejik Planı inceleme:</a:t>
            </a:r>
            <a:r>
              <a:rPr lang="tr-TR" sz="1100" dirty="0">
                <a:solidFill>
                  <a:prstClr val="black"/>
                </a:solidFill>
                <a:latin typeface="Times New Roman" panose="02020603050405020304" pitchFamily="18" charset="0"/>
                <a:cs typeface="Times New Roman" panose="02020603050405020304" pitchFamily="18" charset="0"/>
              </a:rPr>
              <a:t> Planın her aşamasında </a:t>
            </a:r>
            <a:r>
              <a:rPr lang="tr-TR" sz="1100" dirty="0" smtClean="0">
                <a:solidFill>
                  <a:prstClr val="black"/>
                </a:solidFill>
                <a:latin typeface="Times New Roman" panose="02020603050405020304" pitchFamily="18" charset="0"/>
                <a:cs typeface="Times New Roman" panose="02020603050405020304" pitchFamily="18" charset="0"/>
              </a:rPr>
              <a:t>okulumuzun </a:t>
            </a:r>
            <a:r>
              <a:rPr lang="tr-TR" sz="1100" dirty="0">
                <a:solidFill>
                  <a:prstClr val="black"/>
                </a:solidFill>
                <a:latin typeface="Times New Roman" panose="02020603050405020304" pitchFamily="18" charset="0"/>
                <a:cs typeface="Times New Roman" panose="02020603050405020304" pitchFamily="18" charset="0"/>
              </a:rPr>
              <a:t>birimlerinin görüşlerinin alınarak plana şekil verilmesi,</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Etkili bir uygulama süreci:</a:t>
            </a:r>
            <a:r>
              <a:rPr lang="tr-TR" sz="1100" dirty="0">
                <a:solidFill>
                  <a:prstClr val="black"/>
                </a:solidFill>
                <a:latin typeface="Times New Roman" panose="02020603050405020304" pitchFamily="18" charset="0"/>
                <a:cs typeface="Times New Roman" panose="02020603050405020304" pitchFamily="18" charset="0"/>
              </a:rPr>
              <a:t> Performans programları hazırlanması,</a:t>
            </a:r>
          </a:p>
          <a:p>
            <a:pPr marL="203203" indent="-203203" algn="just">
              <a:lnSpc>
                <a:spcPts val="1511"/>
              </a:lnSpc>
              <a:buFont typeface="+mj-lt"/>
              <a:buAutoNum type="arabicPeriod"/>
            </a:pPr>
            <a:r>
              <a:rPr lang="tr-TR" sz="1100" b="1" dirty="0">
                <a:solidFill>
                  <a:prstClr val="black"/>
                </a:solidFill>
                <a:latin typeface="Times New Roman" panose="02020603050405020304" pitchFamily="18" charset="0"/>
                <a:cs typeface="Times New Roman" panose="02020603050405020304" pitchFamily="18" charset="0"/>
              </a:rPr>
              <a:t>İzleme ve değerlendirme:</a:t>
            </a:r>
            <a:r>
              <a:rPr lang="tr-TR" sz="1100" dirty="0">
                <a:solidFill>
                  <a:prstClr val="black"/>
                </a:solidFill>
                <a:latin typeface="Times New Roman" panose="02020603050405020304" pitchFamily="18" charset="0"/>
                <a:cs typeface="Times New Roman" panose="02020603050405020304" pitchFamily="18" charset="0"/>
              </a:rPr>
              <a:t> Eylem planları, </a:t>
            </a:r>
            <a:r>
              <a:rPr lang="tr-TR" sz="1100" dirty="0" smtClean="0">
                <a:solidFill>
                  <a:prstClr val="black"/>
                </a:solidFill>
                <a:latin typeface="Times New Roman" panose="02020603050405020304" pitchFamily="18" charset="0"/>
                <a:cs typeface="Times New Roman" panose="02020603050405020304" pitchFamily="18" charset="0"/>
              </a:rPr>
              <a:t>faaliyet </a:t>
            </a:r>
            <a:r>
              <a:rPr lang="tr-TR" sz="1100" dirty="0">
                <a:solidFill>
                  <a:prstClr val="black"/>
                </a:solidFill>
                <a:latin typeface="Times New Roman" panose="02020603050405020304" pitchFamily="18" charset="0"/>
                <a:cs typeface="Times New Roman" panose="02020603050405020304" pitchFamily="18" charset="0"/>
              </a:rPr>
              <a:t>raporları, izleme değerlendirme raporları ve formları, gerektiği durumda stratejik planın güncellenmesi.</a:t>
            </a:r>
          </a:p>
        </p:txBody>
      </p:sp>
      <p:grpSp>
        <p:nvGrpSpPr>
          <p:cNvPr id="4" name="Grup 8"/>
          <p:cNvGrpSpPr/>
          <p:nvPr/>
        </p:nvGrpSpPr>
        <p:grpSpPr>
          <a:xfrm>
            <a:off x="405775" y="320072"/>
            <a:ext cx="6005624" cy="315329"/>
            <a:chOff x="542115" y="3383314"/>
            <a:chExt cx="5975601" cy="285751"/>
          </a:xfrm>
        </p:grpSpPr>
        <p:sp>
          <p:nvSpPr>
            <p:cNvPr id="10" name="Yuvarlatılmış Dikdörtgen 9"/>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STRATEJİK PLAN HAZIRLIK ÇALIŞMALARI</a:t>
              </a:r>
              <a:endParaRPr lang="tr-TR" sz="1200" b="1" dirty="0">
                <a:solidFill>
                  <a:prstClr val="white"/>
                </a:solidFill>
                <a:cs typeface="Arial" pitchFamily="34" charset="0"/>
              </a:endParaRPr>
            </a:p>
          </p:txBody>
        </p:sp>
        <p:sp>
          <p:nvSpPr>
            <p:cNvPr id="11" name="Yuvarlatılmış Dikdörtgen 10"/>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1.2.</a:t>
              </a:r>
              <a:endParaRPr lang="tr-TR" sz="1200" b="1" dirty="0">
                <a:solidFill>
                  <a:prstClr val="white"/>
                </a:solidFill>
                <a:effectLst>
                  <a:outerShdw blurRad="38100" dist="38100" dir="2700000" algn="tl">
                    <a:srgbClr val="000000">
                      <a:alpha val="43137"/>
                    </a:srgbClr>
                  </a:outerShdw>
                </a:effectLst>
              </a:endParaRPr>
            </a:p>
          </p:txBody>
        </p:sp>
      </p:grpSp>
      <p:sp>
        <p:nvSpPr>
          <p:cNvPr id="2" name="Dikdörtgen 1"/>
          <p:cNvSpPr/>
          <p:nvPr/>
        </p:nvSpPr>
        <p:spPr>
          <a:xfrm>
            <a:off x="421805" y="1013443"/>
            <a:ext cx="6020441" cy="774573"/>
          </a:xfrm>
          <a:prstGeom prst="rect">
            <a:avLst/>
          </a:prstGeom>
        </p:spPr>
        <p:txBody>
          <a:bodyPr wrap="square" lIns="81281" tIns="40641" rIns="81281" bIns="40641">
            <a:spAutoFit/>
          </a:bodyPr>
          <a:lstStyle/>
          <a:p>
            <a:pPr indent="237070" algn="just"/>
            <a:r>
              <a:rPr lang="tr-TR" sz="1100" dirty="0" smtClean="0">
                <a:latin typeface="Times New Roman" pitchFamily="18" charset="0"/>
                <a:cs typeface="Times New Roman" pitchFamily="18" charset="0"/>
              </a:rPr>
              <a:t>Okulumuz </a:t>
            </a:r>
            <a:r>
              <a:rPr lang="tr-TR" sz="1100" dirty="0">
                <a:latin typeface="Times New Roman" pitchFamily="18" charset="0"/>
                <a:cs typeface="Times New Roman" pitchFamily="18" charset="0"/>
              </a:rPr>
              <a:t>Stratejik </a:t>
            </a:r>
            <a:r>
              <a:rPr lang="tr-TR" sz="1100" dirty="0" smtClean="0">
                <a:latin typeface="Times New Roman" pitchFamily="18" charset="0"/>
                <a:cs typeface="Times New Roman" pitchFamily="18" charset="0"/>
              </a:rPr>
              <a:t>Planı'nın </a:t>
            </a:r>
            <a:r>
              <a:rPr lang="tr-TR" sz="1100" dirty="0">
                <a:latin typeface="Times New Roman" pitchFamily="18" charset="0"/>
                <a:cs typeface="Times New Roman" pitchFamily="18" charset="0"/>
              </a:rPr>
              <a:t>temel yapısında, Bakanlığımız Stratejik Planlama </a:t>
            </a:r>
            <a:r>
              <a:rPr lang="tr-TR" sz="1100" dirty="0" smtClean="0">
                <a:latin typeface="Times New Roman" pitchFamily="18" charset="0"/>
                <a:cs typeface="Times New Roman" pitchFamily="18" charset="0"/>
              </a:rPr>
              <a:t>Üst Kurulu </a:t>
            </a:r>
            <a:r>
              <a:rPr lang="tr-TR" sz="1100" dirty="0">
                <a:latin typeface="Times New Roman" pitchFamily="18" charset="0"/>
                <a:cs typeface="Times New Roman" pitchFamily="18" charset="0"/>
              </a:rPr>
              <a:t>tarafından kabul edilen eğitimin üç temel bölümü (</a:t>
            </a:r>
            <a:r>
              <a:rPr lang="tr-TR" sz="1100" dirty="0" smtClean="0">
                <a:latin typeface="Times New Roman" pitchFamily="18" charset="0"/>
                <a:cs typeface="Times New Roman" pitchFamily="18" charset="0"/>
              </a:rPr>
              <a:t>erişim</a:t>
            </a:r>
            <a:r>
              <a:rPr lang="tr-TR" sz="1100" dirty="0">
                <a:latin typeface="Times New Roman" pitchFamily="18" charset="0"/>
                <a:cs typeface="Times New Roman" pitchFamily="18" charset="0"/>
              </a:rPr>
              <a:t>, kalite, kapasite) baz </a:t>
            </a:r>
            <a:r>
              <a:rPr lang="tr-TR" sz="1100" dirty="0" smtClean="0">
                <a:latin typeface="Times New Roman" pitchFamily="18" charset="0"/>
                <a:cs typeface="Times New Roman" pitchFamily="18" charset="0"/>
              </a:rPr>
              <a:t>alınmış, planın </a:t>
            </a:r>
            <a:r>
              <a:rPr lang="tr-TR" sz="1100" dirty="0">
                <a:latin typeface="Times New Roman" pitchFamily="18" charset="0"/>
                <a:cs typeface="Times New Roman" pitchFamily="18" charset="0"/>
              </a:rPr>
              <a:t>hazırlanmasında tüm </a:t>
            </a:r>
            <a:r>
              <a:rPr lang="tr-TR" sz="1100" dirty="0" smtClean="0">
                <a:latin typeface="Times New Roman" pitchFamily="18" charset="0"/>
                <a:cs typeface="Times New Roman" pitchFamily="18" charset="0"/>
              </a:rPr>
              <a:t>paydaşların görüş </a:t>
            </a:r>
            <a:r>
              <a:rPr lang="tr-TR" sz="1100" dirty="0">
                <a:latin typeface="Times New Roman" pitchFamily="18" charset="0"/>
                <a:cs typeface="Times New Roman" pitchFamily="18" charset="0"/>
              </a:rPr>
              <a:t>ve önerileri ile eğitim önceliklerinin </a:t>
            </a:r>
            <a:r>
              <a:rPr lang="tr-TR" sz="1100" dirty="0" smtClean="0">
                <a:latin typeface="Times New Roman" pitchFamily="18" charset="0"/>
                <a:cs typeface="Times New Roman" pitchFamily="18" charset="0"/>
              </a:rPr>
              <a:t>plana yansıtılabilmesi </a:t>
            </a:r>
            <a:r>
              <a:rPr lang="tr-TR" sz="1100" dirty="0">
                <a:latin typeface="Times New Roman" pitchFamily="18" charset="0"/>
                <a:cs typeface="Times New Roman" pitchFamily="18" charset="0"/>
              </a:rPr>
              <a:t>için </a:t>
            </a:r>
            <a:r>
              <a:rPr lang="tr-TR" sz="1100" dirty="0" smtClean="0">
                <a:latin typeface="Times New Roman" pitchFamily="18" charset="0"/>
                <a:cs typeface="Times New Roman" pitchFamily="18" charset="0"/>
              </a:rPr>
              <a:t>geniş </a:t>
            </a:r>
            <a:r>
              <a:rPr lang="tr-TR" sz="1100" dirty="0">
                <a:latin typeface="Times New Roman" pitchFamily="18" charset="0"/>
                <a:cs typeface="Times New Roman" pitchFamily="18" charset="0"/>
              </a:rPr>
              <a:t>katılım sağlayacak bir model </a:t>
            </a:r>
            <a:r>
              <a:rPr lang="tr-TR" sz="1100" dirty="0" smtClean="0">
                <a:latin typeface="Times New Roman" pitchFamily="18" charset="0"/>
                <a:cs typeface="Times New Roman" pitchFamily="18" charset="0"/>
              </a:rPr>
              <a:t>benimsenmiştir</a:t>
            </a:r>
            <a:r>
              <a:rPr lang="tr-TR" sz="1100" dirty="0">
                <a:latin typeface="Times New Roman" pitchFamily="18" charset="0"/>
                <a:cs typeface="Times New Roman" pitchFamily="18" charset="0"/>
              </a:rPr>
              <a:t>.</a:t>
            </a:r>
          </a:p>
        </p:txBody>
      </p:sp>
      <p:sp>
        <p:nvSpPr>
          <p:cNvPr id="13" name="12 Slayt Numarası Yer Tutucusu"/>
          <p:cNvSpPr>
            <a:spLocks noGrp="1"/>
          </p:cNvSpPr>
          <p:nvPr>
            <p:ph type="sldNum" sz="quarter" idx="12"/>
          </p:nvPr>
        </p:nvSpPr>
        <p:spPr/>
        <p:txBody>
          <a:bodyPr/>
          <a:lstStyle/>
          <a:p>
            <a:r>
              <a:rPr lang="tr-TR" dirty="0" smtClean="0"/>
              <a:t>4</a:t>
            </a:r>
            <a:endParaRPr lang="tr-TR" dirty="0"/>
          </a:p>
        </p:txBody>
      </p:sp>
    </p:spTree>
    <p:extLst>
      <p:ext uri="{BB962C8B-B14F-4D97-AF65-F5344CB8AC3E}">
        <p14:creationId xmlns="" xmlns:p14="http://schemas.microsoft.com/office/powerpoint/2010/main" val="419712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kdörtgen 33"/>
          <p:cNvSpPr/>
          <p:nvPr/>
        </p:nvSpPr>
        <p:spPr>
          <a:xfrm>
            <a:off x="424629" y="226770"/>
            <a:ext cx="6005623" cy="7584129"/>
          </a:xfrm>
          <a:prstGeom prst="rect">
            <a:avLst/>
          </a:prstGeom>
        </p:spPr>
        <p:txBody>
          <a:bodyPr wrap="square" lIns="81281" tIns="40641" rIns="81281" bIns="40641">
            <a:spAutoFit/>
          </a:bodyPr>
          <a:lstStyle/>
          <a:p>
            <a:pPr algn="just" defTabSz="323149">
              <a:lnSpc>
                <a:spcPts val="1511"/>
              </a:lnSpc>
            </a:pPr>
            <a:r>
              <a:rPr lang="tr-TR" sz="1100" dirty="0" smtClean="0">
                <a:solidFill>
                  <a:prstClr val="black"/>
                </a:solidFill>
                <a:latin typeface="Times New Roman" panose="02020603050405020304" pitchFamily="18" charset="0"/>
                <a:cs typeface="Times New Roman" panose="02020603050405020304" pitchFamily="18" charset="0"/>
              </a:rPr>
              <a:t>	</a:t>
            </a:r>
          </a:p>
          <a:p>
            <a:pPr algn="just" defTabSz="323149">
              <a:lnSpc>
                <a:spcPts val="1511"/>
              </a:lnSpc>
            </a:pPr>
            <a:r>
              <a:rPr lang="tr-TR" sz="1100" dirty="0">
                <a:solidFill>
                  <a:prstClr val="black"/>
                </a:solidFill>
                <a:latin typeface="Times New Roman" panose="02020603050405020304" pitchFamily="18" charset="0"/>
                <a:cs typeface="Times New Roman" panose="02020603050405020304" pitchFamily="18" charset="0"/>
              </a:rPr>
              <a:t>	</a:t>
            </a:r>
            <a:r>
              <a:rPr lang="tr-TR" sz="1100" dirty="0" smtClean="0">
                <a:solidFill>
                  <a:prstClr val="black"/>
                </a:solidFill>
                <a:latin typeface="Times New Roman" panose="02020603050405020304" pitchFamily="18" charset="0"/>
                <a:cs typeface="Times New Roman" panose="02020603050405020304" pitchFamily="18" charset="0"/>
              </a:rPr>
              <a:t>21.01.2014 </a:t>
            </a:r>
            <a:r>
              <a:rPr lang="tr-TR" sz="1100" dirty="0">
                <a:solidFill>
                  <a:prstClr val="black"/>
                </a:solidFill>
                <a:latin typeface="Times New Roman" panose="02020603050405020304" pitchFamily="18" charset="0"/>
                <a:cs typeface="Times New Roman" panose="02020603050405020304" pitchFamily="18" charset="0"/>
              </a:rPr>
              <a:t>tarihli  ve 273858 sayılı “Stratejik Plan Ekip ve Kurulların Oluşturulması” yazısıyla birlikte </a:t>
            </a:r>
            <a:r>
              <a:rPr lang="tr-TR" sz="1100" dirty="0" smtClean="0">
                <a:solidFill>
                  <a:prstClr val="black"/>
                </a:solidFill>
                <a:latin typeface="Times New Roman" panose="02020603050405020304" pitchFamily="18" charset="0"/>
                <a:cs typeface="Times New Roman" panose="02020603050405020304" pitchFamily="18" charset="0"/>
              </a:rPr>
              <a:t>okulumuzun 2015-2019 </a:t>
            </a:r>
            <a:r>
              <a:rPr lang="tr-TR" sz="1100" dirty="0">
                <a:solidFill>
                  <a:prstClr val="black"/>
                </a:solidFill>
                <a:latin typeface="Times New Roman" panose="02020603050405020304" pitchFamily="18" charset="0"/>
                <a:cs typeface="Times New Roman" panose="02020603050405020304" pitchFamily="18" charset="0"/>
              </a:rPr>
              <a:t>Stratejik Planlama </a:t>
            </a:r>
            <a:r>
              <a:rPr lang="tr-TR" sz="1100" dirty="0" smtClean="0">
                <a:solidFill>
                  <a:prstClr val="black"/>
                </a:solidFill>
                <a:latin typeface="Times New Roman" panose="02020603050405020304" pitchFamily="18" charset="0"/>
                <a:cs typeface="Times New Roman" panose="02020603050405020304" pitchFamily="18" charset="0"/>
              </a:rPr>
              <a:t>Süreci başlamıştır.</a:t>
            </a:r>
            <a:endParaRPr lang="tr-TR" sz="1100" dirty="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r>
              <a:rPr lang="tr-TR" sz="1100" dirty="0">
                <a:solidFill>
                  <a:prstClr val="black"/>
                </a:solidFill>
                <a:latin typeface="Times New Roman" panose="02020603050405020304" pitchFamily="18" charset="0"/>
                <a:cs typeface="Times New Roman" panose="02020603050405020304" pitchFamily="18" charset="0"/>
              </a:rPr>
              <a:t>Stratejik planlama çalışmalarını yürütmek ve stratejik yönetim anlayışını yaygınlaştırmak amacıyla </a:t>
            </a:r>
            <a:r>
              <a:rPr lang="tr-TR" sz="1100" dirty="0" smtClean="0">
                <a:latin typeface="Times New Roman" pitchFamily="18" charset="0"/>
                <a:cs typeface="Times New Roman" pitchFamily="18" charset="0"/>
              </a:rPr>
              <a:t>Meliha </a:t>
            </a:r>
            <a:r>
              <a:rPr lang="tr-TR" sz="1100" dirty="0" err="1" smtClean="0">
                <a:latin typeface="Times New Roman" pitchFamily="18" charset="0"/>
                <a:cs typeface="Times New Roman" pitchFamily="18" charset="0"/>
              </a:rPr>
              <a:t>Hasanali</a:t>
            </a:r>
            <a:r>
              <a:rPr lang="tr-TR" sz="1100" dirty="0" smtClean="0">
                <a:latin typeface="Times New Roman" pitchFamily="18" charset="0"/>
                <a:cs typeface="Times New Roman" pitchFamily="18" charset="0"/>
              </a:rPr>
              <a:t> Bostan Çubuk Fen Lisesi</a:t>
            </a:r>
            <a:r>
              <a:rPr lang="tr-TR" sz="1100" dirty="0" smtClean="0">
                <a:solidFill>
                  <a:prstClr val="black"/>
                </a:solidFill>
                <a:latin typeface="Times New Roman" pitchFamily="18" charset="0"/>
                <a:cs typeface="Times New Roman" pitchFamily="18" charset="0"/>
              </a:rPr>
              <a:t> </a:t>
            </a:r>
            <a:r>
              <a:rPr lang="tr-TR" sz="1100" dirty="0">
                <a:solidFill>
                  <a:prstClr val="black"/>
                </a:solidFill>
                <a:latin typeface="Times New Roman" panose="02020603050405020304" pitchFamily="18" charset="0"/>
                <a:cs typeface="Times New Roman" panose="02020603050405020304" pitchFamily="18" charset="0"/>
              </a:rPr>
              <a:t>Stratejik Planlama Ekibi </a:t>
            </a:r>
            <a:r>
              <a:rPr lang="tr-TR" sz="1100" dirty="0" smtClean="0">
                <a:solidFill>
                  <a:prstClr val="black"/>
                </a:solidFill>
                <a:latin typeface="Times New Roman" panose="02020603050405020304" pitchFamily="18" charset="0"/>
                <a:cs typeface="Times New Roman" panose="02020603050405020304" pitchFamily="18" charset="0"/>
              </a:rPr>
              <a:t>oluşturulmuştur</a:t>
            </a:r>
            <a:r>
              <a:rPr lang="tr-TR" sz="1100" dirty="0">
                <a:solidFill>
                  <a:prstClr val="black"/>
                </a:solidFill>
                <a:latin typeface="Times New Roman" panose="02020603050405020304" pitchFamily="18" charset="0"/>
                <a:cs typeface="Times New Roman" panose="02020603050405020304" pitchFamily="18" charset="0"/>
              </a:rPr>
              <a:t>. </a:t>
            </a:r>
            <a:r>
              <a:rPr lang="tr-TR" sz="1100" b="1" dirty="0">
                <a:solidFill>
                  <a:prstClr val="black"/>
                </a:solidFill>
                <a:latin typeface="Times New Roman" panose="02020603050405020304" pitchFamily="18" charset="0"/>
                <a:cs typeface="Times New Roman" panose="02020603050405020304" pitchFamily="18" charset="0"/>
              </a:rPr>
              <a:t>(Ek : 1</a:t>
            </a:r>
            <a:r>
              <a:rPr lang="tr-TR" sz="1100" b="1" dirty="0" smtClean="0">
                <a:solidFill>
                  <a:prstClr val="black"/>
                </a:solidFill>
                <a:latin typeface="Times New Roman" panose="02020603050405020304" pitchFamily="18" charset="0"/>
                <a:cs typeface="Times New Roman" panose="02020603050405020304" pitchFamily="18" charset="0"/>
              </a:rPr>
              <a:t>)</a:t>
            </a:r>
          </a:p>
          <a:p>
            <a:pPr indent="323149" algn="just">
              <a:lnSpc>
                <a:spcPts val="1511"/>
              </a:lnSpc>
            </a:pPr>
            <a:endParaRPr lang="tr-TR" sz="1100" b="1" dirty="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r>
              <a:rPr lang="tr-TR" sz="1100" dirty="0" smtClean="0">
                <a:latin typeface="Times New Roman" pitchFamily="18" charset="0"/>
                <a:cs typeface="Times New Roman" pitchFamily="18" charset="0"/>
              </a:rPr>
              <a:t>Meliha </a:t>
            </a:r>
            <a:r>
              <a:rPr lang="tr-TR" sz="1100" dirty="0" err="1" smtClean="0">
                <a:latin typeface="Times New Roman" pitchFamily="18" charset="0"/>
                <a:cs typeface="Times New Roman" pitchFamily="18" charset="0"/>
              </a:rPr>
              <a:t>Hasanali</a:t>
            </a:r>
            <a:r>
              <a:rPr lang="tr-TR" sz="1100" dirty="0" smtClean="0">
                <a:latin typeface="Times New Roman" pitchFamily="18" charset="0"/>
                <a:cs typeface="Times New Roman" pitchFamily="18" charset="0"/>
              </a:rPr>
              <a:t> Bostan Çubuk Fen Lisesi</a:t>
            </a:r>
            <a:r>
              <a:rPr lang="tr-TR" sz="1100" dirty="0" smtClean="0">
                <a:solidFill>
                  <a:prstClr val="black"/>
                </a:solidFill>
                <a:latin typeface="Times New Roman" pitchFamily="18" charset="0"/>
                <a:cs typeface="Times New Roman" pitchFamily="18" charset="0"/>
              </a:rPr>
              <a:t> Stratejik Planlama Ekibi tarafından okulun misyon, ilke ve </a:t>
            </a:r>
            <a:r>
              <a:rPr lang="tr-TR" sz="1100" dirty="0">
                <a:solidFill>
                  <a:prstClr val="black"/>
                </a:solidFill>
                <a:latin typeface="Times New Roman" panose="02020603050405020304" pitchFamily="18" charset="0"/>
                <a:cs typeface="Times New Roman" panose="02020603050405020304" pitchFamily="18" charset="0"/>
              </a:rPr>
              <a:t>değerleri belirlenmiş; paydaşların görüşleri alınmıştır. Yapılan bu çalışmalar </a:t>
            </a:r>
            <a:r>
              <a:rPr lang="tr-TR" sz="1100" dirty="0" smtClean="0">
                <a:latin typeface="Times New Roman" pitchFamily="18" charset="0"/>
                <a:cs typeface="Times New Roman" pitchFamily="18" charset="0"/>
              </a:rPr>
              <a:t>Meliha </a:t>
            </a:r>
            <a:r>
              <a:rPr lang="tr-TR" sz="1100" dirty="0" err="1" smtClean="0">
                <a:latin typeface="Times New Roman" pitchFamily="18" charset="0"/>
                <a:cs typeface="Times New Roman" pitchFamily="18" charset="0"/>
              </a:rPr>
              <a:t>Hasanali</a:t>
            </a:r>
            <a:r>
              <a:rPr lang="tr-TR" sz="1100" dirty="0" smtClean="0">
                <a:latin typeface="Times New Roman" pitchFamily="18" charset="0"/>
                <a:cs typeface="Times New Roman" pitchFamily="18" charset="0"/>
              </a:rPr>
              <a:t> Bostan Çubuk Fen Lisesi</a:t>
            </a:r>
            <a:r>
              <a:rPr lang="tr-TR" sz="1100" dirty="0" smtClean="0">
                <a:solidFill>
                  <a:prstClr val="black"/>
                </a:solidFill>
                <a:latin typeface="Times New Roman" pitchFamily="18" charset="0"/>
                <a:cs typeface="Times New Roman" pitchFamily="18" charset="0"/>
              </a:rPr>
              <a:t> mevcut </a:t>
            </a:r>
            <a:r>
              <a:rPr lang="tr-TR" sz="1100" dirty="0">
                <a:solidFill>
                  <a:prstClr val="black"/>
                </a:solidFill>
                <a:latin typeface="Times New Roman" panose="02020603050405020304" pitchFamily="18" charset="0"/>
                <a:cs typeface="Times New Roman" panose="02020603050405020304" pitchFamily="18" charset="0"/>
              </a:rPr>
              <a:t>durumu tespit edilmiştir. </a:t>
            </a:r>
            <a:endParaRPr lang="tr-TR" sz="1100" dirty="0" smtClean="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endParaRPr lang="tr-TR" sz="1100" dirty="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r>
              <a:rPr lang="tr-TR" sz="1100" dirty="0" smtClean="0">
                <a:solidFill>
                  <a:prstClr val="black"/>
                </a:solidFill>
                <a:latin typeface="Times New Roman" panose="02020603050405020304" pitchFamily="18" charset="0"/>
                <a:cs typeface="Times New Roman" panose="02020603050405020304" pitchFamily="18" charset="0"/>
              </a:rPr>
              <a:t>Ekip </a:t>
            </a:r>
            <a:r>
              <a:rPr lang="tr-TR" sz="1100" dirty="0">
                <a:solidFill>
                  <a:prstClr val="black"/>
                </a:solidFill>
                <a:latin typeface="Times New Roman" panose="02020603050405020304" pitchFamily="18" charset="0"/>
                <a:cs typeface="Times New Roman" panose="02020603050405020304" pitchFamily="18" charset="0"/>
              </a:rPr>
              <a:t>üyelerinin belirlenmesinde esas olarak kişilerin etki, etkilenme, bilgi ve ilgileri dikkate alınmıştır. Oluşan grupta bütün birimlerin temsil edilmesine dikkat edilmiştir. </a:t>
            </a:r>
            <a:r>
              <a:rPr lang="tr-TR" sz="1100" b="1" dirty="0" smtClean="0">
                <a:solidFill>
                  <a:prstClr val="black"/>
                </a:solidFill>
                <a:latin typeface="Times New Roman" panose="02020603050405020304" pitchFamily="18" charset="0"/>
                <a:cs typeface="Times New Roman" panose="02020603050405020304" pitchFamily="18" charset="0"/>
              </a:rPr>
              <a:t>(Ek : 2)</a:t>
            </a:r>
            <a:endParaRPr lang="tr-TR" sz="11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323149" algn="just">
              <a:lnSpc>
                <a:spcPts val="1511"/>
              </a:lnSpc>
            </a:pPr>
            <a:r>
              <a:rPr lang="tr-TR" sz="1100" dirty="0">
                <a:solidFill>
                  <a:prstClr val="black"/>
                </a:solidFill>
                <a:latin typeface="Times New Roman" panose="02020603050405020304" pitchFamily="18" charset="0"/>
                <a:cs typeface="Times New Roman" panose="02020603050405020304" pitchFamily="18" charset="0"/>
              </a:rPr>
              <a:t>Ekipte görevlendirilen personelin çalışmalarda alacakları sorumluluklara uygun ve ihtiyaca göre eğitim etkinlikleri düzenlenmiştir. Bu eğitimler, stratejik yönetimin temelleri, iç ve dış analiz, amaç ve hedef belirleme, strateji oluşturma ve geliştirme, uygulama ve değerlendirme çalışmalarını kapsamıştır</a:t>
            </a:r>
            <a:r>
              <a:rPr lang="tr-TR" sz="1100" dirty="0" smtClean="0">
                <a:solidFill>
                  <a:prstClr val="black"/>
                </a:solidFill>
                <a:latin typeface="Times New Roman" panose="02020603050405020304" pitchFamily="18" charset="0"/>
                <a:cs typeface="Times New Roman" panose="02020603050405020304" pitchFamily="18" charset="0"/>
              </a:rPr>
              <a:t>.</a:t>
            </a:r>
          </a:p>
          <a:p>
            <a:pPr indent="323149" algn="just">
              <a:lnSpc>
                <a:spcPts val="1511"/>
              </a:lnSpc>
            </a:pPr>
            <a:endParaRPr lang="tr-TR" sz="1100" dirty="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r>
              <a:rPr lang="tr-TR" sz="1100" dirty="0">
                <a:solidFill>
                  <a:prstClr val="black"/>
                </a:solidFill>
                <a:latin typeface="Times New Roman" panose="02020603050405020304" pitchFamily="18" charset="0"/>
                <a:cs typeface="Times New Roman" panose="02020603050405020304" pitchFamily="18" charset="0"/>
              </a:rPr>
              <a:t>Müdürlüğümüz </a:t>
            </a:r>
            <a:r>
              <a:rPr lang="tr-TR" sz="1100" dirty="0" smtClean="0">
                <a:solidFill>
                  <a:prstClr val="black"/>
                </a:solidFill>
                <a:latin typeface="Times New Roman" panose="02020603050405020304" pitchFamily="18" charset="0"/>
                <a:cs typeface="Times New Roman" panose="02020603050405020304" pitchFamily="18" charset="0"/>
              </a:rPr>
              <a:t>durum </a:t>
            </a:r>
            <a:r>
              <a:rPr lang="tr-TR" sz="1100" dirty="0">
                <a:solidFill>
                  <a:prstClr val="black"/>
                </a:solidFill>
                <a:latin typeface="Times New Roman" panose="02020603050405020304" pitchFamily="18" charset="0"/>
                <a:cs typeface="Times New Roman" panose="02020603050405020304" pitchFamily="18" charset="0"/>
              </a:rPr>
              <a:t>analizini yapmak amacıyla, iç paydaşlarımız ve çalışanlar ile toplantılar yapılmış, her bir faaliyetin sorumluları belirlenmiştir. </a:t>
            </a:r>
          </a:p>
          <a:p>
            <a:pPr indent="323149" algn="just">
              <a:lnSpc>
                <a:spcPts val="1511"/>
              </a:lnSpc>
            </a:pPr>
            <a:endParaRPr lang="tr-TR" sz="1100" dirty="0" smtClean="0">
              <a:solidFill>
                <a:prstClr val="black"/>
              </a:solidFill>
              <a:latin typeface="Times New Roman" panose="02020603050405020304" pitchFamily="18" charset="0"/>
              <a:cs typeface="Times New Roman" panose="02020603050405020304" pitchFamily="18" charset="0"/>
            </a:endParaRPr>
          </a:p>
          <a:p>
            <a:pPr algn="just" defTabSz="237070">
              <a:lnSpc>
                <a:spcPts val="1511"/>
              </a:lnSpc>
            </a:pPr>
            <a:r>
              <a:rPr lang="tr-TR" sz="1100" dirty="0" smtClean="0">
                <a:solidFill>
                  <a:prstClr val="black"/>
                </a:solidFill>
                <a:latin typeface="Times New Roman" panose="02020603050405020304" pitchFamily="18" charset="0"/>
                <a:cs typeface="Times New Roman" panose="02020603050405020304" pitchFamily="18" charset="0"/>
              </a:rPr>
              <a:t>	Durum </a:t>
            </a:r>
            <a:r>
              <a:rPr lang="tr-TR" sz="1100" dirty="0">
                <a:solidFill>
                  <a:prstClr val="black"/>
                </a:solidFill>
                <a:latin typeface="Times New Roman" panose="02020603050405020304" pitchFamily="18" charset="0"/>
                <a:cs typeface="Times New Roman" panose="02020603050405020304" pitchFamily="18" charset="0"/>
              </a:rPr>
              <a:t>tespiti için, çalışanlar ve paydaşların görüşleri alınmıştır. Alınan görüşler stratejik planlama ekibi tarafından değerlendirilerek plana yansıtılmıştır.</a:t>
            </a:r>
          </a:p>
          <a:p>
            <a:pPr algn="just">
              <a:lnSpc>
                <a:spcPts val="1511"/>
              </a:lnSpc>
            </a:pPr>
            <a:r>
              <a:rPr lang="tr-TR" sz="1100" dirty="0">
                <a:solidFill>
                  <a:prstClr val="black"/>
                </a:solidFill>
                <a:latin typeface="Times New Roman" panose="02020603050405020304" pitchFamily="18" charset="0"/>
                <a:cs typeface="Times New Roman" panose="02020603050405020304" pitchFamily="18" charset="0"/>
              </a:rPr>
              <a:t>Bu aşamada;</a:t>
            </a:r>
          </a:p>
          <a:p>
            <a:pPr marL="152402" indent="-152402" algn="just">
              <a:lnSpc>
                <a:spcPts val="1511"/>
              </a:lnSpc>
              <a:buFont typeface="Wingdings" pitchFamily="2" charset="2"/>
              <a:buChar char="ü"/>
            </a:pPr>
            <a:r>
              <a:rPr lang="tr-TR" sz="1100" dirty="0">
                <a:solidFill>
                  <a:prstClr val="black"/>
                </a:solidFill>
                <a:latin typeface="Times New Roman" panose="02020603050405020304" pitchFamily="18" charset="0"/>
                <a:cs typeface="Times New Roman" panose="02020603050405020304" pitchFamily="18" charset="0"/>
              </a:rPr>
              <a:t>Tarihi gelişim,</a:t>
            </a:r>
          </a:p>
          <a:p>
            <a:pPr marL="152402" indent="-152402" algn="just">
              <a:lnSpc>
                <a:spcPts val="1511"/>
              </a:lnSpc>
              <a:buFont typeface="Wingdings" pitchFamily="2" charset="2"/>
              <a:buChar char="ü"/>
            </a:pPr>
            <a:r>
              <a:rPr lang="tr-TR" sz="1100" dirty="0">
                <a:solidFill>
                  <a:prstClr val="black"/>
                </a:solidFill>
                <a:latin typeface="Times New Roman" panose="02020603050405020304" pitchFamily="18" charset="0"/>
                <a:cs typeface="Times New Roman" panose="02020603050405020304" pitchFamily="18" charset="0"/>
              </a:rPr>
              <a:t>Y</a:t>
            </a:r>
            <a:r>
              <a:rPr lang="tr-TR" sz="1100" dirty="0" smtClean="0">
                <a:solidFill>
                  <a:prstClr val="black"/>
                </a:solidFill>
                <a:latin typeface="Times New Roman" panose="02020603050405020304" pitchFamily="18" charset="0"/>
                <a:cs typeface="Times New Roman" panose="02020603050405020304" pitchFamily="18" charset="0"/>
              </a:rPr>
              <a:t>asal </a:t>
            </a:r>
            <a:r>
              <a:rPr lang="tr-TR" sz="1100" dirty="0">
                <a:solidFill>
                  <a:prstClr val="black"/>
                </a:solidFill>
                <a:latin typeface="Times New Roman" panose="02020603050405020304" pitchFamily="18" charset="0"/>
                <a:cs typeface="Times New Roman" panose="02020603050405020304" pitchFamily="18" charset="0"/>
              </a:rPr>
              <a:t>yükümlülükleri ve mevzuat analizi,</a:t>
            </a:r>
          </a:p>
          <a:p>
            <a:pPr marL="152402" indent="-152402" algn="just">
              <a:lnSpc>
                <a:spcPts val="1511"/>
              </a:lnSpc>
              <a:buFont typeface="Wingdings" pitchFamily="2" charset="2"/>
              <a:buChar char="ü"/>
            </a:pPr>
            <a:r>
              <a:rPr lang="tr-TR" sz="1100" dirty="0">
                <a:solidFill>
                  <a:prstClr val="black"/>
                </a:solidFill>
                <a:latin typeface="Times New Roman" panose="02020603050405020304" pitchFamily="18" charset="0"/>
                <a:cs typeface="Times New Roman" panose="02020603050405020304" pitchFamily="18" charset="0"/>
              </a:rPr>
              <a:t>F</a:t>
            </a:r>
            <a:r>
              <a:rPr lang="tr-TR" sz="1100" dirty="0" smtClean="0">
                <a:solidFill>
                  <a:prstClr val="black"/>
                </a:solidFill>
                <a:latin typeface="Times New Roman" panose="02020603050405020304" pitchFamily="18" charset="0"/>
                <a:cs typeface="Times New Roman" panose="02020603050405020304" pitchFamily="18" charset="0"/>
              </a:rPr>
              <a:t>aaliyet </a:t>
            </a:r>
            <a:r>
              <a:rPr lang="tr-TR" sz="1100" dirty="0">
                <a:solidFill>
                  <a:prstClr val="black"/>
                </a:solidFill>
                <a:latin typeface="Times New Roman" panose="02020603050405020304" pitchFamily="18" charset="0"/>
                <a:cs typeface="Times New Roman" panose="02020603050405020304" pitchFamily="18" charset="0"/>
              </a:rPr>
              <a:t>alanları ile ürün ve hizmetlerinin belirlenmesi,</a:t>
            </a:r>
          </a:p>
          <a:p>
            <a:pPr marL="152402" indent="-152402" algn="just">
              <a:lnSpc>
                <a:spcPts val="1511"/>
              </a:lnSpc>
              <a:buFont typeface="Wingdings" pitchFamily="2" charset="2"/>
              <a:buChar char="ü"/>
            </a:pPr>
            <a:r>
              <a:rPr lang="tr-TR" sz="1100" dirty="0">
                <a:solidFill>
                  <a:prstClr val="black"/>
                </a:solidFill>
                <a:latin typeface="Times New Roman" panose="02020603050405020304" pitchFamily="18" charset="0"/>
                <a:cs typeface="Times New Roman" panose="02020603050405020304" pitchFamily="18" charset="0"/>
              </a:rPr>
              <a:t>Paydaş analizi (iç ve dış paydaşlar, yararlanıcılar),</a:t>
            </a:r>
          </a:p>
          <a:p>
            <a:pPr marL="152402" indent="-152402" algn="just">
              <a:lnSpc>
                <a:spcPts val="1511"/>
              </a:lnSpc>
              <a:buFont typeface="Wingdings" pitchFamily="2" charset="2"/>
              <a:buChar char="ü"/>
            </a:pPr>
            <a:r>
              <a:rPr lang="tr-TR" sz="1100" dirty="0">
                <a:solidFill>
                  <a:prstClr val="black"/>
                </a:solidFill>
                <a:latin typeface="Times New Roman" panose="02020603050405020304" pitchFamily="18" charset="0"/>
                <a:cs typeface="Times New Roman" panose="02020603050405020304" pitchFamily="18" charset="0"/>
              </a:rPr>
              <a:t>Kurum içi analiz ve </a:t>
            </a:r>
            <a:r>
              <a:rPr lang="tr-TR" sz="1100" dirty="0" smtClean="0">
                <a:solidFill>
                  <a:prstClr val="black"/>
                </a:solidFill>
                <a:latin typeface="Times New Roman" panose="02020603050405020304" pitchFamily="18" charset="0"/>
                <a:cs typeface="Times New Roman" panose="02020603050405020304" pitchFamily="18" charset="0"/>
              </a:rPr>
              <a:t>çevre </a:t>
            </a:r>
            <a:r>
              <a:rPr lang="tr-TR" sz="1100" dirty="0">
                <a:solidFill>
                  <a:prstClr val="black"/>
                </a:solidFill>
                <a:latin typeface="Times New Roman" panose="02020603050405020304" pitchFamily="18" charset="0"/>
                <a:cs typeface="Times New Roman" panose="02020603050405020304" pitchFamily="18" charset="0"/>
              </a:rPr>
              <a:t>analizi, çalışmaları gerçekleştirilmiştir.</a:t>
            </a:r>
          </a:p>
          <a:p>
            <a:pPr indent="323149" algn="just">
              <a:lnSpc>
                <a:spcPts val="1511"/>
              </a:lnSpc>
            </a:pPr>
            <a:endParaRPr lang="tr-TR" sz="1100" dirty="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r>
              <a:rPr lang="tr-TR" sz="1100" dirty="0" smtClean="0">
                <a:solidFill>
                  <a:prstClr val="black"/>
                </a:solidFill>
                <a:latin typeface="Times New Roman" panose="02020603050405020304" pitchFamily="18" charset="0"/>
                <a:cs typeface="Times New Roman" panose="02020603050405020304" pitchFamily="18" charset="0"/>
              </a:rPr>
              <a:t>Okulumuzca </a:t>
            </a:r>
            <a:r>
              <a:rPr lang="tr-TR" sz="1100" dirty="0">
                <a:solidFill>
                  <a:prstClr val="black"/>
                </a:solidFill>
                <a:latin typeface="Times New Roman" panose="02020603050405020304" pitchFamily="18" charset="0"/>
                <a:cs typeface="Times New Roman" panose="02020603050405020304" pitchFamily="18" charset="0"/>
              </a:rPr>
              <a:t>misyon, vizyon, temel değerler, stratejik amaçlar ve stratejik hedefler </a:t>
            </a:r>
            <a:r>
              <a:rPr lang="tr-TR" sz="1100" dirty="0" smtClean="0">
                <a:solidFill>
                  <a:prstClr val="black"/>
                </a:solidFill>
                <a:latin typeface="Times New Roman" panose="02020603050405020304" pitchFamily="18" charset="0"/>
                <a:cs typeface="Times New Roman" panose="02020603050405020304" pitchFamily="18" charset="0"/>
              </a:rPr>
              <a:t>belirlenerek, Stratejik </a:t>
            </a:r>
            <a:r>
              <a:rPr lang="tr-TR" sz="1100" dirty="0">
                <a:solidFill>
                  <a:prstClr val="black"/>
                </a:solidFill>
                <a:latin typeface="Times New Roman" panose="02020603050405020304" pitchFamily="18" charset="0"/>
                <a:cs typeface="Times New Roman" panose="02020603050405020304" pitchFamily="18" charset="0"/>
              </a:rPr>
              <a:t>planlama ekibi tarafından misyon ve vizyonla uyumlu; stratejik amaçlar ve hedefler ile </a:t>
            </a:r>
            <a:r>
              <a:rPr lang="tr-TR" sz="1100" dirty="0" smtClean="0">
                <a:solidFill>
                  <a:prstClr val="black"/>
                </a:solidFill>
                <a:latin typeface="Times New Roman" panose="02020603050405020304" pitchFamily="18" charset="0"/>
                <a:cs typeface="Times New Roman" panose="02020603050405020304" pitchFamily="18" charset="0"/>
              </a:rPr>
              <a:t>uygulanacak </a:t>
            </a:r>
            <a:r>
              <a:rPr lang="tr-TR" sz="1100" dirty="0">
                <a:solidFill>
                  <a:prstClr val="black"/>
                </a:solidFill>
                <a:latin typeface="Times New Roman" panose="02020603050405020304" pitchFamily="18" charset="0"/>
                <a:cs typeface="Times New Roman" panose="02020603050405020304" pitchFamily="18" charset="0"/>
              </a:rPr>
              <a:t> </a:t>
            </a:r>
            <a:r>
              <a:rPr lang="tr-TR" sz="1100" dirty="0" smtClean="0">
                <a:solidFill>
                  <a:prstClr val="black"/>
                </a:solidFill>
                <a:latin typeface="Times New Roman" panose="02020603050405020304" pitchFamily="18" charset="0"/>
                <a:cs typeface="Times New Roman" panose="02020603050405020304" pitchFamily="18" charset="0"/>
              </a:rPr>
              <a:t>stratejiler belirlenmiştir.</a:t>
            </a:r>
            <a:endParaRPr lang="tr-TR" sz="1100" dirty="0">
              <a:solidFill>
                <a:prstClr val="black"/>
              </a:solidFill>
              <a:latin typeface="Times New Roman" panose="02020603050405020304" pitchFamily="18" charset="0"/>
              <a:cs typeface="Times New Roman" panose="02020603050405020304" pitchFamily="18" charset="0"/>
            </a:endParaRPr>
          </a:p>
          <a:p>
            <a:pPr indent="323149" algn="just">
              <a:lnSpc>
                <a:spcPts val="1511"/>
              </a:lnSpc>
            </a:pPr>
            <a:endParaRPr lang="tr-TR" sz="11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323149" algn="just">
              <a:lnSpc>
                <a:spcPts val="1511"/>
              </a:lnSpc>
            </a:pPr>
            <a:r>
              <a:rPr lang="tr-TR" sz="1100" dirty="0" smtClean="0">
                <a:solidFill>
                  <a:prstClr val="black"/>
                </a:solidFill>
                <a:latin typeface="Times New Roman" panose="02020603050405020304" pitchFamily="18" charset="0"/>
                <a:cs typeface="Times New Roman" panose="02020603050405020304" pitchFamily="18" charset="0"/>
              </a:rPr>
              <a:t>	Stratejik </a:t>
            </a:r>
            <a:r>
              <a:rPr lang="tr-TR" sz="1100" dirty="0">
                <a:solidFill>
                  <a:prstClr val="black"/>
                </a:solidFill>
                <a:latin typeface="Times New Roman" panose="02020603050405020304" pitchFamily="18" charset="0"/>
                <a:cs typeface="Times New Roman" panose="02020603050405020304" pitchFamily="18" charset="0"/>
              </a:rPr>
              <a:t>planda ortaya konulan hedeflerin gerçekleştirilmesi, sistematik olarak takip edilmesi ve raporlanması için izleme, uygulama sonuçlarının stratejik amaç ve hedeflere kıyasla ölçülmesi ve söz konusu amaç ve hedeflerin tutarlılık ve uygunluğunun analizi amacıyla </a:t>
            </a:r>
            <a:r>
              <a:rPr lang="tr-TR" sz="1100" dirty="0" smtClean="0">
                <a:solidFill>
                  <a:prstClr val="black"/>
                </a:solidFill>
                <a:latin typeface="Times New Roman" panose="02020603050405020304" pitchFamily="18" charset="0"/>
                <a:cs typeface="Times New Roman" panose="02020603050405020304" pitchFamily="18" charset="0"/>
              </a:rPr>
              <a:t>değerlendirmeler yapılmıştır. İzleme </a:t>
            </a:r>
            <a:r>
              <a:rPr lang="tr-TR" sz="1100" dirty="0">
                <a:solidFill>
                  <a:prstClr val="black"/>
                </a:solidFill>
                <a:latin typeface="Times New Roman" panose="02020603050405020304" pitchFamily="18" charset="0"/>
                <a:cs typeface="Times New Roman" panose="02020603050405020304" pitchFamily="18" charset="0"/>
              </a:rPr>
              <a:t>ve değerlendirme; planın gözden geçirilmesi, performans değerlendirilmesi ve ölçümü, sonuçların izlenmesi ve sürekliliğin sağlanması aşamaları için değerlendirme ölçekleri </a:t>
            </a:r>
            <a:r>
              <a:rPr lang="tr-TR" sz="1100" dirty="0" smtClean="0">
                <a:solidFill>
                  <a:prstClr val="black"/>
                </a:solidFill>
                <a:latin typeface="Times New Roman" panose="02020603050405020304" pitchFamily="18" charset="0"/>
                <a:cs typeface="Times New Roman" panose="02020603050405020304" pitchFamily="18" charset="0"/>
              </a:rPr>
              <a:t>hazırlanmıştır. </a:t>
            </a:r>
            <a:endParaRPr lang="tr-TR" sz="11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kutusu 3"/>
          <p:cNvSpPr txBox="1"/>
          <p:nvPr/>
        </p:nvSpPr>
        <p:spPr>
          <a:xfrm>
            <a:off x="6438762" y="7936542"/>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5</a:t>
            </a:r>
            <a:endParaRPr lang="tr-TR" sz="1200" b="1" dirty="0">
              <a:solidFill>
                <a:schemeClr val="bg1"/>
              </a:solidFill>
            </a:endParaRPr>
          </a:p>
        </p:txBody>
      </p:sp>
      <p:sp>
        <p:nvSpPr>
          <p:cNvPr id="6" name="5 Slayt Numarası Yer Tutucusu"/>
          <p:cNvSpPr>
            <a:spLocks noGrp="1"/>
          </p:cNvSpPr>
          <p:nvPr>
            <p:ph type="sldNum" sz="quarter" idx="12"/>
          </p:nvPr>
        </p:nvSpPr>
        <p:spPr/>
        <p:txBody>
          <a:bodyPr/>
          <a:lstStyle/>
          <a:p>
            <a:r>
              <a:rPr lang="tr-TR" dirty="0" smtClean="0"/>
              <a:t>5</a:t>
            </a:r>
            <a:endParaRPr lang="tr-TR" dirty="0"/>
          </a:p>
        </p:txBody>
      </p:sp>
    </p:spTree>
    <p:extLst>
      <p:ext uri="{BB962C8B-B14F-4D97-AF65-F5344CB8AC3E}">
        <p14:creationId xmlns="" xmlns:p14="http://schemas.microsoft.com/office/powerpoint/2010/main" val="1526930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16832" y="3491880"/>
            <a:ext cx="3024336" cy="707886"/>
          </a:xfrm>
          <a:prstGeom prst="rect">
            <a:avLst/>
          </a:prstGeom>
        </p:spPr>
        <p:txBody>
          <a:bodyPr wrap="square">
            <a:spAutoFit/>
          </a:bodyPr>
          <a:lstStyle/>
          <a:p>
            <a:pPr algn="ctr"/>
            <a:r>
              <a:rPr lang="tr-TR" sz="40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II. </a:t>
            </a:r>
            <a:r>
              <a:rPr lang="tr-TR" sz="4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BÖLÜM</a:t>
            </a:r>
          </a:p>
        </p:txBody>
      </p:sp>
      <p:sp>
        <p:nvSpPr>
          <p:cNvPr id="6" name="Dikdörtgen 5"/>
          <p:cNvSpPr/>
          <p:nvPr/>
        </p:nvSpPr>
        <p:spPr>
          <a:xfrm>
            <a:off x="0" y="1566620"/>
            <a:ext cx="6858000" cy="1200329"/>
          </a:xfrm>
          <a:prstGeom prst="rect">
            <a:avLst/>
          </a:prstGeom>
        </p:spPr>
        <p:txBody>
          <a:bodyPr wrap="square">
            <a:spAutoFit/>
          </a:bodyPr>
          <a:lstStyle/>
          <a:p>
            <a:pPr algn="ctr"/>
            <a:r>
              <a:rPr lang="tr-T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rPr>
              <a:t>DURUM</a:t>
            </a:r>
          </a:p>
          <a:p>
            <a:pPr algn="ctr"/>
            <a:r>
              <a:rPr lang="tr-T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rPr>
              <a:t>ANALİZİ</a:t>
            </a:r>
            <a:endParaRPr lang="tr-TR"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endParaRPr>
          </a:p>
        </p:txBody>
      </p:sp>
      <p:pic>
        <p:nvPicPr>
          <p:cNvPr id="21506" name="Picture 2" descr="C:\Users\TAYFUN ÖZTÜRK\Desktop\mevcut_durum kopy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793" y="4675188"/>
            <a:ext cx="5958418" cy="4468813"/>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79897" y="228601"/>
            <a:ext cx="1098226" cy="1098226"/>
          </a:xfrm>
          <a:prstGeom prst="rect">
            <a:avLst/>
          </a:prstGeom>
        </p:spPr>
      </p:pic>
      <p:sp>
        <p:nvSpPr>
          <p:cNvPr id="9" name="8 Slayt Numarası Yer Tutucusu"/>
          <p:cNvSpPr>
            <a:spLocks noGrp="1"/>
          </p:cNvSpPr>
          <p:nvPr>
            <p:ph type="sldNum" sz="quarter" idx="12"/>
          </p:nvPr>
        </p:nvSpPr>
        <p:spPr/>
        <p:txBody>
          <a:bodyPr/>
          <a:lstStyle/>
          <a:p>
            <a:r>
              <a:rPr lang="tr-TR" dirty="0" smtClean="0"/>
              <a:t>6</a:t>
            </a:r>
            <a:endParaRPr lang="tr-TR" dirty="0"/>
          </a:p>
        </p:txBody>
      </p:sp>
    </p:spTree>
    <p:extLst>
      <p:ext uri="{BB962C8B-B14F-4D97-AF65-F5344CB8AC3E}">
        <p14:creationId xmlns="" xmlns:p14="http://schemas.microsoft.com/office/powerpoint/2010/main" val="205089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13"/>
          <p:cNvGrpSpPr/>
          <p:nvPr/>
        </p:nvGrpSpPr>
        <p:grpSpPr>
          <a:xfrm>
            <a:off x="383366" y="1197155"/>
            <a:ext cx="6120000" cy="360000"/>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TARİHSEL GELİŞİM</a:t>
              </a: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2.1.</a:t>
              </a:r>
              <a:endParaRPr lang="tr-TR" sz="1400" b="1" dirty="0">
                <a:solidFill>
                  <a:prstClr val="white"/>
                </a:solidFill>
                <a:effectLst>
                  <a:outerShdw blurRad="38100" dist="38100" dir="2700000" algn="tl">
                    <a:srgbClr val="000000">
                      <a:alpha val="43137"/>
                    </a:srgbClr>
                  </a:outerShdw>
                </a:effectLst>
              </a:endParaRPr>
            </a:p>
          </p:txBody>
        </p:sp>
      </p:grpSp>
      <p:pic>
        <p:nvPicPr>
          <p:cNvPr id="1027" name="Picture 3" descr="E:\AFİŞ-POSTER BROŞÜR\BROŞÜR AYRAÇ KARTVİZİT\KAYMAKAMLIK\SON\en son broşür\Resim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71482"/>
          <a:stretch/>
        </p:blipFill>
        <p:spPr bwMode="auto">
          <a:xfrm>
            <a:off x="3826825" y="1632440"/>
            <a:ext cx="2473281" cy="15655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362023" y="1619132"/>
            <a:ext cx="3429000" cy="1578894"/>
          </a:xfrm>
          <a:prstGeom prst="rect">
            <a:avLst/>
          </a:prstGeom>
        </p:spPr>
        <p:txBody>
          <a:bodyPr>
            <a:spAutoFit/>
          </a:bodyPr>
          <a:lstStyle/>
          <a:p>
            <a:pPr algn="just">
              <a:lnSpc>
                <a:spcPct val="115000"/>
              </a:lnSpc>
              <a:spcAft>
                <a:spcPts val="0"/>
              </a:spcAft>
            </a:pPr>
            <a:r>
              <a:rPr lang="tr-TR" sz="1200" dirty="0">
                <a:ea typeface="Calibri"/>
                <a:cs typeface="Times New Roman"/>
              </a:rPr>
              <a:t>Çubuk ilçesi Ankara'nın metropol ve nüfus bakımından 25 ilçesi arasında büyüklük bakımından 10. sıradadır. Nüfusu yaklaşık olarak 80.000 civarındadır. Gelişmiş çarşı ve pazarlarının yanı sıra dünyaca ünlü çubuk turşularının da üretim merkezidir. İlçe sınırları içerisinde Esenboğa Havalimanı bulunmaktadır.</a:t>
            </a:r>
          </a:p>
        </p:txBody>
      </p:sp>
      <p:sp>
        <p:nvSpPr>
          <p:cNvPr id="22" name="Dikdörtgen 21"/>
          <p:cNvSpPr/>
          <p:nvPr/>
        </p:nvSpPr>
        <p:spPr>
          <a:xfrm>
            <a:off x="362022" y="3394582"/>
            <a:ext cx="3464803" cy="1553952"/>
          </a:xfrm>
          <a:prstGeom prst="rect">
            <a:avLst/>
          </a:prstGeom>
        </p:spPr>
        <p:txBody>
          <a:bodyPr wrap="square">
            <a:spAutoFit/>
          </a:bodyPr>
          <a:lstStyle/>
          <a:p>
            <a:pPr algn="just">
              <a:lnSpc>
                <a:spcPct val="114000"/>
              </a:lnSpc>
              <a:spcAft>
                <a:spcPts val="0"/>
              </a:spcAft>
            </a:pPr>
            <a:r>
              <a:rPr lang="tr-TR" sz="1200" dirty="0">
                <a:ea typeface="Calibri"/>
                <a:cs typeface="Times New Roman"/>
              </a:rPr>
              <a:t>Çubuk ilçesinin iklimi bulunduğu coğrafi konumundan dolayı bir geçiş iklimi özelliği gösterir. Orta Anadolu’nun tipik karasal iklimi ile Karadeniz bölgesinin nemli iklimi arasında bir geçiş özelliğindedir. Çubuk ilçesi Ankara ya 40 km uzaklığa sahip olmasına karşın Ankara’nın bir dinlenme merkezi durumundadır</a:t>
            </a:r>
            <a:r>
              <a:rPr lang="tr-TR" sz="1200" dirty="0" smtClean="0">
                <a:ea typeface="Calibri"/>
                <a:cs typeface="Times New Roman"/>
              </a:rPr>
              <a:t>..</a:t>
            </a:r>
            <a:endParaRPr lang="tr-TR" sz="1200" dirty="0">
              <a:ea typeface="Calibri"/>
              <a:cs typeface="Times New Roman"/>
            </a:endParaRPr>
          </a:p>
        </p:txBody>
      </p:sp>
      <p:sp>
        <p:nvSpPr>
          <p:cNvPr id="23" name="Metin kutusu 22"/>
          <p:cNvSpPr txBox="1"/>
          <p:nvPr/>
        </p:nvSpPr>
        <p:spPr>
          <a:xfrm>
            <a:off x="362023" y="3198026"/>
            <a:ext cx="1452409" cy="276999"/>
          </a:xfrm>
          <a:prstGeom prst="rect">
            <a:avLst/>
          </a:prstGeom>
          <a:noFill/>
        </p:spPr>
        <p:txBody>
          <a:bodyPr wrap="square" rtlCol="0">
            <a:spAutoFit/>
          </a:bodyPr>
          <a:lstStyle/>
          <a:p>
            <a:r>
              <a:rPr lang="tr-TR" sz="1200" b="1" i="1" u="sng" dirty="0">
                <a:effectLst>
                  <a:outerShdw blurRad="38100" dist="38100" dir="2700000" algn="tl">
                    <a:srgbClr val="000000">
                      <a:alpha val="43137"/>
                    </a:srgbClr>
                  </a:outerShdw>
                </a:effectLst>
              </a:rPr>
              <a:t>COĞRAFİ</a:t>
            </a:r>
          </a:p>
        </p:txBody>
      </p:sp>
      <p:pic>
        <p:nvPicPr>
          <p:cNvPr id="1029" name="Picture 5" descr="E:\AFİŞ-POSTER BROŞÜR\BROŞÜR AYRAÇ KARTVİZİT\KAYMAKAMLIK\SON\en son broşür\Resim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71572"/>
          <a:stretch/>
        </p:blipFill>
        <p:spPr bwMode="auto">
          <a:xfrm>
            <a:off x="3820051" y="3503261"/>
            <a:ext cx="2473280" cy="1389057"/>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Dikdörtgen 18"/>
          <p:cNvSpPr/>
          <p:nvPr/>
        </p:nvSpPr>
        <p:spPr>
          <a:xfrm>
            <a:off x="362022" y="4828336"/>
            <a:ext cx="5981636" cy="723853"/>
          </a:xfrm>
          <a:prstGeom prst="rect">
            <a:avLst/>
          </a:prstGeom>
        </p:spPr>
        <p:txBody>
          <a:bodyPr wrap="square">
            <a:spAutoFit/>
          </a:bodyPr>
          <a:lstStyle/>
          <a:p>
            <a:pPr algn="just">
              <a:lnSpc>
                <a:spcPct val="114000"/>
              </a:lnSpc>
            </a:pPr>
            <a:r>
              <a:rPr lang="tr-TR" sz="1200" dirty="0">
                <a:solidFill>
                  <a:prstClr val="black"/>
                </a:solidFill>
                <a:ea typeface="Calibri"/>
                <a:cs typeface="Times New Roman"/>
              </a:rPr>
              <a:t>Rengârenk yaylaları üzerindeki temiz havası ile değerlendirileceği günleri beklerken; Halen unutulmayan Ankara Balı, Ankara Armudu, Vişnesi ve Turşusu ile kendini unutmayanlarına hizmet vermeye devam etmektedir</a:t>
            </a:r>
            <a:endParaRPr lang="tr-TR" dirty="0"/>
          </a:p>
        </p:txBody>
      </p:sp>
      <p:sp>
        <p:nvSpPr>
          <p:cNvPr id="28" name="Dikdörtgen 27"/>
          <p:cNvSpPr/>
          <p:nvPr/>
        </p:nvSpPr>
        <p:spPr>
          <a:xfrm>
            <a:off x="2094422" y="5872575"/>
            <a:ext cx="4205683" cy="1578894"/>
          </a:xfrm>
          <a:prstGeom prst="rect">
            <a:avLst/>
          </a:prstGeom>
        </p:spPr>
        <p:txBody>
          <a:bodyPr wrap="square">
            <a:spAutoFit/>
          </a:bodyPr>
          <a:lstStyle/>
          <a:p>
            <a:pPr algn="just">
              <a:lnSpc>
                <a:spcPct val="115000"/>
              </a:lnSpc>
              <a:spcAft>
                <a:spcPts val="0"/>
              </a:spcAft>
            </a:pPr>
            <a:r>
              <a:rPr lang="tr-TR" sz="1200" dirty="0">
                <a:ea typeface="Calibri"/>
                <a:cs typeface="Times New Roman"/>
              </a:rPr>
              <a:t>Merkez Nüfus:  66.303 Köyler Nüfusu:  17.523 Toplam Nüfus:  83.826 </a:t>
            </a:r>
          </a:p>
          <a:p>
            <a:pPr algn="just">
              <a:lnSpc>
                <a:spcPct val="115000"/>
              </a:lnSpc>
              <a:spcAft>
                <a:spcPts val="0"/>
              </a:spcAft>
            </a:pPr>
            <a:r>
              <a:rPr lang="tr-TR" sz="1200" dirty="0">
                <a:ea typeface="Calibri"/>
                <a:cs typeface="Times New Roman"/>
              </a:rPr>
              <a:t> İlçeye göç devam etmektedir. Esenboğa Havalimanı ve çevresindeki fabrikalardan dolayı ilçe nüfusu gittikçe artmaktadır. İlçemiz 36 mahalle ve 47 Köyden oluşmaktadır. İstatistik bilgilere göre köylerin nüfusunda azalma görülürken, merkezde hızlı bir artış olmuştur.</a:t>
            </a:r>
          </a:p>
        </p:txBody>
      </p:sp>
      <p:sp>
        <p:nvSpPr>
          <p:cNvPr id="29" name="Metin kutusu 28"/>
          <p:cNvSpPr txBox="1"/>
          <p:nvPr/>
        </p:nvSpPr>
        <p:spPr>
          <a:xfrm>
            <a:off x="362023" y="5690533"/>
            <a:ext cx="1452409" cy="276999"/>
          </a:xfrm>
          <a:prstGeom prst="rect">
            <a:avLst/>
          </a:prstGeom>
          <a:noFill/>
        </p:spPr>
        <p:txBody>
          <a:bodyPr wrap="square" rtlCol="0">
            <a:spAutoFit/>
          </a:bodyPr>
          <a:lstStyle/>
          <a:p>
            <a:r>
              <a:rPr lang="tr-TR" sz="1200" b="1" i="1" u="sng" dirty="0">
                <a:effectLst>
                  <a:outerShdw blurRad="38100" dist="38100" dir="2700000" algn="tl">
                    <a:srgbClr val="000000">
                      <a:alpha val="43137"/>
                    </a:srgbClr>
                  </a:outerShdw>
                </a:effectLst>
              </a:rPr>
              <a:t>NÜFUSU</a:t>
            </a:r>
          </a:p>
        </p:txBody>
      </p:sp>
      <p:pic>
        <p:nvPicPr>
          <p:cNvPr id="1030" name="Picture 6" descr="E:\AFİŞ-POSTER BROŞÜR\BROŞÜR AYRAÇ KARTVİZİT\KAYMAKAMLIK\SON\en son broşür\Resim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69474"/>
          <a:stretch/>
        </p:blipFill>
        <p:spPr bwMode="auto">
          <a:xfrm>
            <a:off x="385618" y="5967532"/>
            <a:ext cx="1708804" cy="1363005"/>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Dikdörtgen 19"/>
          <p:cNvSpPr/>
          <p:nvPr/>
        </p:nvSpPr>
        <p:spPr>
          <a:xfrm>
            <a:off x="1934769" y="7816729"/>
            <a:ext cx="4358562" cy="941796"/>
          </a:xfrm>
          <a:prstGeom prst="rect">
            <a:avLst/>
          </a:prstGeom>
        </p:spPr>
        <p:txBody>
          <a:bodyPr wrap="square">
            <a:spAutoFit/>
          </a:bodyPr>
          <a:lstStyle/>
          <a:p>
            <a:pPr lvl="0" algn="just">
              <a:lnSpc>
                <a:spcPct val="115000"/>
              </a:lnSpc>
            </a:pPr>
            <a:r>
              <a:rPr lang="tr-TR" sz="1200" dirty="0">
                <a:solidFill>
                  <a:prstClr val="black"/>
                </a:solidFill>
                <a:ea typeface="Calibri"/>
                <a:cs typeface="Times New Roman"/>
              </a:rPr>
              <a:t>İlçe merkezinde yaşayan halkın büyük bir kısmı Ankara, </a:t>
            </a:r>
            <a:r>
              <a:rPr lang="tr-TR" sz="1200" dirty="0" smtClean="0">
                <a:ea typeface="Calibri"/>
                <a:cs typeface="Times New Roman"/>
              </a:rPr>
              <a:t>Akyurt </a:t>
            </a:r>
            <a:r>
              <a:rPr lang="tr-TR" sz="1200" dirty="0">
                <a:ea typeface="Calibri"/>
                <a:cs typeface="Times New Roman"/>
              </a:rPr>
              <a:t>ve çok az miktarda da olsa ilçe merkezindeki fabrika ve işyerlerinde işçi olarak çalışmaktadır. İlçemiz hudutları ve civarında yüzün üzerinde sanayi kuruluşu mevcut olup faal durumdadır</a:t>
            </a:r>
            <a:r>
              <a:rPr lang="tr-TR" sz="1200" dirty="0" smtClean="0">
                <a:ea typeface="Calibri"/>
                <a:cs typeface="Times New Roman"/>
              </a:rPr>
              <a:t>.</a:t>
            </a:r>
          </a:p>
        </p:txBody>
      </p:sp>
      <p:sp>
        <p:nvSpPr>
          <p:cNvPr id="21" name="Metin kutusu 20"/>
          <p:cNvSpPr txBox="1"/>
          <p:nvPr/>
        </p:nvSpPr>
        <p:spPr>
          <a:xfrm>
            <a:off x="362022" y="7568596"/>
            <a:ext cx="1452409" cy="276999"/>
          </a:xfrm>
          <a:prstGeom prst="rect">
            <a:avLst/>
          </a:prstGeom>
          <a:noFill/>
        </p:spPr>
        <p:txBody>
          <a:bodyPr wrap="square" rtlCol="0">
            <a:spAutoFit/>
          </a:bodyPr>
          <a:lstStyle/>
          <a:p>
            <a:r>
              <a:rPr lang="tr-TR" sz="1200" b="1" i="1" u="sng" dirty="0">
                <a:effectLst>
                  <a:outerShdw blurRad="38100" dist="38100" dir="2700000" algn="tl">
                    <a:srgbClr val="000000">
                      <a:alpha val="43137"/>
                    </a:srgbClr>
                  </a:outerShdw>
                </a:effectLst>
              </a:rPr>
              <a:t>EKONOMİ</a:t>
            </a:r>
          </a:p>
        </p:txBody>
      </p:sp>
      <p:pic>
        <p:nvPicPr>
          <p:cNvPr id="24" name="Picture 2" descr="E:\AFİŞ-POSTER BROŞÜR\BROŞÜR AYRAÇ KARTVİZİT\KAYMAKAMLIK\SON\en son broşür\Resim6.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57592" b="18125"/>
          <a:stretch/>
        </p:blipFill>
        <p:spPr bwMode="auto">
          <a:xfrm>
            <a:off x="410742" y="7851037"/>
            <a:ext cx="1524027" cy="72869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17 Slayt Numarası Yer Tutucusu"/>
          <p:cNvSpPr>
            <a:spLocks noGrp="1"/>
          </p:cNvSpPr>
          <p:nvPr>
            <p:ph type="sldNum" sz="quarter" idx="12"/>
          </p:nvPr>
        </p:nvSpPr>
        <p:spPr/>
        <p:txBody>
          <a:bodyPr/>
          <a:lstStyle/>
          <a:p>
            <a:r>
              <a:rPr lang="tr-TR" dirty="0" smtClean="0"/>
              <a:t>7</a:t>
            </a:r>
            <a:endParaRPr lang="tr-TR" dirty="0"/>
          </a:p>
        </p:txBody>
      </p:sp>
    </p:spTree>
    <p:extLst>
      <p:ext uri="{BB962C8B-B14F-4D97-AF65-F5344CB8AC3E}">
        <p14:creationId xmlns="" xmlns:p14="http://schemas.microsoft.com/office/powerpoint/2010/main" val="1046881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13"/>
          <p:cNvSpPr>
            <a:spLocks noGrp="1"/>
          </p:cNvSpPr>
          <p:nvPr>
            <p:ph type="title"/>
          </p:nvPr>
        </p:nvSpPr>
        <p:spPr>
          <a:xfrm>
            <a:off x="342900" y="426720"/>
            <a:ext cx="6172200" cy="819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tr-TR" sz="1200" b="1" u="sng" dirty="0" smtClean="0">
                <a:solidFill>
                  <a:schemeClr val="tx1"/>
                </a:solidFill>
                <a:latin typeface="Times New Roman" pitchFamily="18" charset="0"/>
                <a:cs typeface="Times New Roman" pitchFamily="18" charset="0"/>
              </a:rPr>
              <a:t/>
            </a:r>
            <a:br>
              <a:rPr lang="tr-TR" sz="1200" b="1" u="sng"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Okulumuz 2008-2009 Öğretim yılında Çubuk Mesleki Eğitim Merkezi binasında </a:t>
            </a:r>
            <a:r>
              <a:rPr lang="tr-TR" sz="1200" b="1" dirty="0" err="1" smtClean="0">
                <a:solidFill>
                  <a:schemeClr val="tx1"/>
                </a:solidFill>
                <a:latin typeface="Times New Roman" pitchFamily="18" charset="0"/>
                <a:cs typeface="Times New Roman" pitchFamily="18" charset="0"/>
              </a:rPr>
              <a:t>Anodolu</a:t>
            </a:r>
            <a:r>
              <a:rPr lang="tr-TR" sz="1200" b="1" dirty="0" smtClean="0">
                <a:solidFill>
                  <a:schemeClr val="tx1"/>
                </a:solidFill>
                <a:latin typeface="Times New Roman" pitchFamily="18" charset="0"/>
                <a:cs typeface="Times New Roman" pitchFamily="18" charset="0"/>
              </a:rPr>
              <a:t> Öğretmen Lisesi olarak 90 öğrenciyle eğitim hayatına başlamıştır.</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11/07/2011 tarihinde Yıldırım Beyazıt Mahallesi Ağrı sokakta temeli atılan kendi okul binamıza 17 Temmuz 2012 yılında taşınılmış, 2012-2013 öğretim yılından itibaren kendi okul binamızda eğitim öğretime devam edilmiştir.</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Okulumuz kız öğrenci pansiyonu 2010-2011 öğretim yılında geçici olarak Aksoy Koleji Ek Binasında hizmete açılmış, 26 Haziran 2013 tarihinde okul bahçemizde yapılan kendi pansiyon binamıza taşınmıştır.</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Anadolu Öğretmen Lisesi olarak, öğretmen yetiştiren yüksek öğretim kurumlarına öğrenci hazırlamak, öğretmenlik mesleğinin gerektirdiği bilgi, beceri, tutum ve davranışları kazandırmak ve öğretmenlik mesleğini sevdirmek amacıyla açılan okulumuz, 19/06/2014 tarihinde fen lisesine dönüşmüş ve Meliha </a:t>
            </a:r>
            <a:r>
              <a:rPr lang="tr-TR" sz="1200" b="1" dirty="0" err="1" smtClean="0">
                <a:solidFill>
                  <a:schemeClr val="tx1"/>
                </a:solidFill>
                <a:latin typeface="Times New Roman" pitchFamily="18" charset="0"/>
                <a:cs typeface="Times New Roman" pitchFamily="18" charset="0"/>
              </a:rPr>
              <a:t>Hasanali</a:t>
            </a:r>
            <a:r>
              <a:rPr lang="tr-TR" sz="1200" b="1" dirty="0" smtClean="0">
                <a:solidFill>
                  <a:schemeClr val="tx1"/>
                </a:solidFill>
                <a:latin typeface="Times New Roman" pitchFamily="18" charset="0"/>
                <a:cs typeface="Times New Roman" pitchFamily="18" charset="0"/>
              </a:rPr>
              <a:t> Bostan Çubuk Fen Lisesi adını almıştır. Kız öğrenci pansiyonumuz da Meliha </a:t>
            </a:r>
            <a:r>
              <a:rPr lang="tr-TR" sz="1200" b="1" dirty="0" err="1" smtClean="0">
                <a:solidFill>
                  <a:schemeClr val="tx1"/>
                </a:solidFill>
                <a:latin typeface="Times New Roman" pitchFamily="18" charset="0"/>
                <a:cs typeface="Times New Roman" pitchFamily="18" charset="0"/>
              </a:rPr>
              <a:t>Hasanali</a:t>
            </a:r>
            <a:r>
              <a:rPr lang="tr-TR" sz="1200" b="1" dirty="0" smtClean="0">
                <a:solidFill>
                  <a:schemeClr val="tx1"/>
                </a:solidFill>
                <a:latin typeface="Times New Roman" pitchFamily="18" charset="0"/>
                <a:cs typeface="Times New Roman" pitchFamily="18" charset="0"/>
              </a:rPr>
              <a:t> Bostan Çubuk Fen Lisesi Kız Öğrenci Pansiyonu adıyla 185 öğrenciye hizmet vermektedir.</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Okulumuz fen lisesine dönüşmekle yeni bir vizyon kazanmış ve hizmet amaçları olarak: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 a) Zeka düzeyleri ile fen ve matematik alanlarındaki yetenekleri yüksek olan öğrencileri, matematik ve fen bilimleri alanında yüksek öğrenime hazırlamayı,</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b) Matematik ve fen bilimleri alanlarında gereksinim duyulan üstün nitelikli bilim adamlarının yetiştirilmesine kaynaklık etmeyi,</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c) Öğrencileri araştırmaya yöneltmeyi, bilimsel ve teknolojik gelişmeler ile yeni buluşlara ilgi duyanların çalışacakları ortamı ve koşulları hazırlamayı,</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d) Yeni teknolojileri kullanabilen, yeni bilgiler üretebilen ve projeler hazırlayabilen bireyler yetiştirmeyi,</a:t>
            </a:r>
            <a:br>
              <a:rPr lang="tr-TR" sz="1200" b="1" dirty="0" smtClean="0">
                <a:solidFill>
                  <a:schemeClr val="tx1"/>
                </a:solidFill>
                <a:latin typeface="Times New Roman" pitchFamily="18" charset="0"/>
                <a:cs typeface="Times New Roman" pitchFamily="18" charset="0"/>
              </a:rPr>
            </a:br>
            <a:r>
              <a:rPr lang="tr-TR" sz="1200" b="1" dirty="0" smtClean="0">
                <a:solidFill>
                  <a:schemeClr val="tx1"/>
                </a:solidFill>
                <a:latin typeface="Times New Roman" pitchFamily="18" charset="0"/>
                <a:cs typeface="Times New Roman" pitchFamily="18" charset="0"/>
              </a:rPr>
              <a:t>e) Öğrencilerin bilimsel araştırma yapmalarına, bilimsel ve teknolojik gelişmeleri izlemelerine yardımcı olacak şekilde yabancı dilde iyi yetişmelerini sağlamayı amaçlamaktadır.</a:t>
            </a:r>
            <a:r>
              <a:rPr lang="tr-TR" sz="1200" b="1" dirty="0" smtClean="0">
                <a:latin typeface="Times New Roman" pitchFamily="18" charset="0"/>
                <a:cs typeface="Times New Roman" pitchFamily="18" charset="0"/>
              </a:rPr>
              <a:t/>
            </a:r>
            <a:br>
              <a:rPr lang="tr-TR" sz="1200" b="1" dirty="0" smtClean="0">
                <a:latin typeface="Times New Roman" pitchFamily="18" charset="0"/>
                <a:cs typeface="Times New Roman" pitchFamily="18" charset="0"/>
              </a:rPr>
            </a:br>
            <a:endParaRPr lang="tr-TR" sz="1200" dirty="0"/>
          </a:p>
        </p:txBody>
      </p:sp>
      <p:sp>
        <p:nvSpPr>
          <p:cNvPr id="4" name="3 Slayt Numarası Yer Tutucusu"/>
          <p:cNvSpPr>
            <a:spLocks noGrp="1"/>
          </p:cNvSpPr>
          <p:nvPr>
            <p:ph type="sldNum" sz="quarter" idx="12"/>
          </p:nvPr>
        </p:nvSpPr>
        <p:spPr>
          <a:xfrm>
            <a:off x="6111665" y="8497147"/>
            <a:ext cx="335280" cy="486833"/>
          </a:xfrm>
        </p:spPr>
        <p:txBody>
          <a:bodyPr/>
          <a:lstStyle/>
          <a:p>
            <a:r>
              <a:rPr lang="tr-TR" dirty="0" smtClean="0"/>
              <a:t>8</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 y="4393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Dikdörtgen 4"/>
          <p:cNvSpPr/>
          <p:nvPr/>
        </p:nvSpPr>
        <p:spPr>
          <a:xfrm>
            <a:off x="10" y="1534375"/>
            <a:ext cx="6858000" cy="1754326"/>
          </a:xfrm>
          <a:prstGeom prst="rect">
            <a:avLst/>
          </a:prstGeom>
        </p:spPr>
        <p:txBody>
          <a:bodyPr wrap="square">
            <a:spAutoFit/>
          </a:bodyPr>
          <a:lstStyle/>
          <a:p>
            <a:pPr lvl="0" algn="ctr" fontAlgn="base">
              <a:lnSpc>
                <a:spcPct val="150000"/>
              </a:lnSpc>
              <a:spcBef>
                <a:spcPct val="0"/>
              </a:spcBef>
              <a:spcAft>
                <a:spcPct val="0"/>
              </a:spcAft>
              <a:tabLst>
                <a:tab pos="3409950" algn="l"/>
              </a:tabLst>
            </a:pPr>
            <a:r>
              <a:rPr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a typeface="Times New Roman" pitchFamily="18" charset="0"/>
                <a:cs typeface="Arial" pitchFamily="34" charset="0"/>
              </a:rPr>
              <a:t>STRATEJİK</a:t>
            </a:r>
          </a:p>
          <a:p>
            <a:pPr lvl="0" algn="ctr" fontAlgn="base">
              <a:lnSpc>
                <a:spcPct val="150000"/>
              </a:lnSpc>
              <a:spcBef>
                <a:spcPct val="0"/>
              </a:spcBef>
              <a:spcAft>
                <a:spcPct val="0"/>
              </a:spcAft>
              <a:tabLst>
                <a:tab pos="3409950" algn="l"/>
              </a:tabLst>
            </a:pPr>
            <a:r>
              <a:rPr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a typeface="Times New Roman" pitchFamily="18" charset="0"/>
                <a:cs typeface="Arial" pitchFamily="34" charset="0"/>
              </a:rPr>
              <a:t>PLANLAMAYA </a:t>
            </a:r>
          </a:p>
          <a:p>
            <a:pPr lvl="0" algn="ctr" fontAlgn="base">
              <a:lnSpc>
                <a:spcPct val="150000"/>
              </a:lnSpc>
              <a:spcBef>
                <a:spcPct val="0"/>
              </a:spcBef>
              <a:spcAft>
                <a:spcPct val="0"/>
              </a:spcAft>
              <a:tabLst>
                <a:tab pos="3409950" algn="l"/>
              </a:tabLst>
            </a:pPr>
            <a:r>
              <a:rPr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a typeface="Times New Roman" pitchFamily="18" charset="0"/>
                <a:cs typeface="Arial" pitchFamily="34" charset="0"/>
              </a:rPr>
              <a:t>GİRİŞ</a:t>
            </a:r>
          </a:p>
        </p:txBody>
      </p:sp>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79897" y="228601"/>
            <a:ext cx="1098226" cy="1098226"/>
          </a:xfrm>
          <a:prstGeom prst="rect">
            <a:avLst/>
          </a:prstGeom>
        </p:spPr>
      </p:pic>
      <p:sp>
        <p:nvSpPr>
          <p:cNvPr id="7" name="Dikdörtgen 6"/>
          <p:cNvSpPr/>
          <p:nvPr/>
        </p:nvSpPr>
        <p:spPr>
          <a:xfrm>
            <a:off x="1843314" y="8030933"/>
            <a:ext cx="3429000" cy="92333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eaLnBrk="0" fontAlgn="base" hangingPunct="0">
              <a:lnSpc>
                <a:spcPct val="150000"/>
              </a:lnSpc>
              <a:spcBef>
                <a:spcPct val="0"/>
              </a:spcBef>
              <a:spcAft>
                <a:spcPct val="0"/>
              </a:spcAft>
              <a:tabLst>
                <a:tab pos="3409950" algn="l"/>
              </a:tabLst>
            </a:pPr>
            <a:r>
              <a:rPr lang="tr-TR" b="1" spc="50" dirty="0" smtClean="0">
                <a:ln w="11430"/>
                <a:solidFill>
                  <a:sysClr val="windowText" lastClr="000000"/>
                </a:soli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2015 </a:t>
            </a:r>
            <a:r>
              <a:rPr lang="tr-TR" b="1" spc="50" dirty="0">
                <a:ln w="11430"/>
                <a:solidFill>
                  <a:sysClr val="windowText" lastClr="000000"/>
                </a:soli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 </a:t>
            </a:r>
            <a:r>
              <a:rPr lang="tr-TR" b="1" spc="50" dirty="0" smtClean="0">
                <a:ln w="11430"/>
                <a:solidFill>
                  <a:sysClr val="windowText" lastClr="000000"/>
                </a:soli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2019</a:t>
            </a:r>
            <a:endParaRPr lang="tr-TR" b="1" spc="50" dirty="0">
              <a:ln w="11430"/>
              <a:solidFill>
                <a:sysClr val="windowText" lastClr="000000"/>
              </a:solidFill>
              <a:effectLst>
                <a:outerShdw blurRad="76200" dist="50800" dir="5400000" algn="tl" rotWithShape="0">
                  <a:srgbClr val="000000">
                    <a:alpha val="65000"/>
                  </a:srgbClr>
                </a:outerShdw>
              </a:effectLst>
              <a:latin typeface="Arial" pitchFamily="34" charset="0"/>
              <a:cs typeface="Arial" pitchFamily="34" charset="0"/>
            </a:endParaRPr>
          </a:p>
          <a:p>
            <a:pPr lvl="0" algn="ctr" eaLnBrk="0" fontAlgn="base" hangingPunct="0">
              <a:lnSpc>
                <a:spcPct val="150000"/>
              </a:lnSpc>
              <a:spcBef>
                <a:spcPct val="0"/>
              </a:spcBef>
              <a:spcAft>
                <a:spcPct val="0"/>
              </a:spcAft>
              <a:tabLst>
                <a:tab pos="3409950" algn="l"/>
              </a:tabLst>
            </a:pPr>
            <a:r>
              <a:rPr lang="tr-TR" b="1" spc="50" dirty="0">
                <a:ln w="11430"/>
                <a:solidFill>
                  <a:sysClr val="windowText" lastClr="000000"/>
                </a:soli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ANKARA</a:t>
            </a:r>
            <a:endParaRPr lang="tr-TR" b="1" spc="50" dirty="0">
              <a:ln w="11430"/>
              <a:solidFill>
                <a:sysClr val="windowText" lastClr="00000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9" name="Yuvarlatılmış Dikdörtgen 8"/>
          <p:cNvSpPr/>
          <p:nvPr/>
        </p:nvSpPr>
        <p:spPr>
          <a:xfrm>
            <a:off x="1019638" y="4073772"/>
            <a:ext cx="4818743" cy="2733427"/>
          </a:xfrm>
          <a:prstGeom prst="roundRect">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10 Resim" descr="20140716_113056.jpg"/>
          <p:cNvPicPr>
            <a:picLocks noChangeAspect="1"/>
          </p:cNvPicPr>
          <p:nvPr/>
        </p:nvPicPr>
        <p:blipFill>
          <a:blip r:embed="rId4" cstate="print"/>
          <a:stretch>
            <a:fillRect/>
          </a:stretch>
        </p:blipFill>
        <p:spPr>
          <a:xfrm>
            <a:off x="795632" y="3288701"/>
            <a:ext cx="5272314" cy="4385087"/>
          </a:xfrm>
          <a:prstGeom prst="rect">
            <a:avLst/>
          </a:prstGeom>
        </p:spPr>
      </p:pic>
    </p:spTree>
    <p:extLst>
      <p:ext uri="{BB962C8B-B14F-4D97-AF65-F5344CB8AC3E}">
        <p14:creationId xmlns="" xmlns:p14="http://schemas.microsoft.com/office/powerpoint/2010/main" val="343439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p:cNvSpPr/>
          <p:nvPr/>
        </p:nvSpPr>
        <p:spPr>
          <a:xfrm>
            <a:off x="1" y="0"/>
            <a:ext cx="6857999" cy="914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4" name="3 Slayt Numarası Yer Tutucusu"/>
          <p:cNvSpPr>
            <a:spLocks noGrp="1"/>
          </p:cNvSpPr>
          <p:nvPr>
            <p:ph type="sldNum" sz="quarter" idx="12"/>
          </p:nvPr>
        </p:nvSpPr>
        <p:spPr>
          <a:xfrm>
            <a:off x="6286927" y="8475149"/>
            <a:ext cx="327658" cy="486833"/>
          </a:xfrm>
        </p:spPr>
        <p:txBody>
          <a:bodyPr/>
          <a:lstStyle/>
          <a:p>
            <a:r>
              <a:rPr lang="tr-TR" dirty="0" smtClean="0"/>
              <a:t>9</a:t>
            </a:r>
            <a:endParaRPr lang="tr-TR" dirty="0"/>
          </a:p>
        </p:txBody>
      </p:sp>
      <p:pic>
        <p:nvPicPr>
          <p:cNvPr id="5" name="4 Resim" descr="20140716_113253.jpg"/>
          <p:cNvPicPr>
            <a:picLocks noChangeAspect="1"/>
          </p:cNvPicPr>
          <p:nvPr/>
        </p:nvPicPr>
        <p:blipFill>
          <a:blip r:embed="rId2" cstate="print"/>
          <a:stretch>
            <a:fillRect/>
          </a:stretch>
        </p:blipFill>
        <p:spPr>
          <a:xfrm>
            <a:off x="464820" y="4610100"/>
            <a:ext cx="2903220" cy="2125979"/>
          </a:xfrm>
          <a:prstGeom prst="rect">
            <a:avLst/>
          </a:prstGeom>
        </p:spPr>
      </p:pic>
      <p:pic>
        <p:nvPicPr>
          <p:cNvPr id="8" name="7 Resim" descr="1.jpg"/>
          <p:cNvPicPr>
            <a:picLocks noChangeAspect="1"/>
          </p:cNvPicPr>
          <p:nvPr/>
        </p:nvPicPr>
        <p:blipFill>
          <a:blip r:embed="rId3" cstate="print"/>
          <a:stretch>
            <a:fillRect/>
          </a:stretch>
        </p:blipFill>
        <p:spPr>
          <a:xfrm>
            <a:off x="464821" y="255271"/>
            <a:ext cx="2903219" cy="2177414"/>
          </a:xfrm>
          <a:prstGeom prst="rect">
            <a:avLst/>
          </a:prstGeom>
        </p:spPr>
      </p:pic>
      <p:pic>
        <p:nvPicPr>
          <p:cNvPr id="10" name="9 Resim" descr="P6260687.JPG"/>
          <p:cNvPicPr>
            <a:picLocks noChangeAspect="1"/>
          </p:cNvPicPr>
          <p:nvPr/>
        </p:nvPicPr>
        <p:blipFill>
          <a:blip r:embed="rId4" cstate="print"/>
          <a:stretch>
            <a:fillRect/>
          </a:stretch>
        </p:blipFill>
        <p:spPr>
          <a:xfrm>
            <a:off x="464821" y="2432685"/>
            <a:ext cx="2903220" cy="2177415"/>
          </a:xfrm>
          <a:prstGeom prst="rect">
            <a:avLst/>
          </a:prstGeom>
        </p:spPr>
      </p:pic>
      <p:pic>
        <p:nvPicPr>
          <p:cNvPr id="13" name="12 Resim" descr="20140716_113056.jpg"/>
          <p:cNvPicPr>
            <a:picLocks noChangeAspect="1"/>
          </p:cNvPicPr>
          <p:nvPr/>
        </p:nvPicPr>
        <p:blipFill>
          <a:blip r:embed="rId5" cstate="print"/>
          <a:stretch>
            <a:fillRect/>
          </a:stretch>
        </p:blipFill>
        <p:spPr>
          <a:xfrm>
            <a:off x="464821" y="6735190"/>
            <a:ext cx="2903220" cy="2226792"/>
          </a:xfrm>
          <a:prstGeom prst="rect">
            <a:avLst/>
          </a:prstGeom>
        </p:spPr>
      </p:pic>
      <p:sp>
        <p:nvSpPr>
          <p:cNvPr id="14" name="Metin kutusu 22"/>
          <p:cNvSpPr txBox="1"/>
          <p:nvPr/>
        </p:nvSpPr>
        <p:spPr>
          <a:xfrm>
            <a:off x="655320" y="24438"/>
            <a:ext cx="5372099" cy="276999"/>
          </a:xfrm>
          <a:prstGeom prst="rect">
            <a:avLst/>
          </a:prstGeom>
          <a:noFill/>
        </p:spPr>
        <p:txBody>
          <a:bodyPr wrap="square" rtlCol="0">
            <a:spAutoFit/>
          </a:bodyPr>
          <a:lstStyle/>
          <a:p>
            <a:pPr algn="ctr"/>
            <a:r>
              <a:rPr lang="tr-TR" sz="1200" b="1" i="1" u="sng" dirty="0" smtClean="0">
                <a:effectLst>
                  <a:outerShdw blurRad="38100" dist="38100" dir="2700000" algn="tl">
                    <a:srgbClr val="000000">
                      <a:alpha val="43137"/>
                    </a:srgbClr>
                  </a:outerShdw>
                </a:effectLst>
              </a:rPr>
              <a:t>OKUL KURUMUN  TARİHSEL GELİŞİM SÜRECİ VE YAPISAL DÖNÜŞÜMÜ</a:t>
            </a:r>
            <a:endParaRPr lang="tr-TR" sz="1200" b="1" i="1" u="sng" dirty="0">
              <a:effectLst>
                <a:outerShdw blurRad="38100" dist="38100" dir="2700000" algn="tl">
                  <a:srgbClr val="000000">
                    <a:alpha val="43137"/>
                  </a:srgbClr>
                </a:outerShdw>
              </a:effectLst>
            </a:endParaRPr>
          </a:p>
        </p:txBody>
      </p:sp>
      <p:sp>
        <p:nvSpPr>
          <p:cNvPr id="15" name="Metin kutusu 22"/>
          <p:cNvSpPr txBox="1"/>
          <p:nvPr/>
        </p:nvSpPr>
        <p:spPr>
          <a:xfrm>
            <a:off x="3482339" y="556260"/>
            <a:ext cx="3268981" cy="830997"/>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Okulumuz 2008-2009 Öğretim yılında Çubuk Mesleki Eğitim Merkezi binasında </a:t>
            </a:r>
            <a:r>
              <a:rPr lang="tr-TR" sz="1200" b="1" dirty="0" err="1" smtClean="0">
                <a:latin typeface="Times New Roman" pitchFamily="18" charset="0"/>
                <a:cs typeface="Times New Roman" pitchFamily="18" charset="0"/>
              </a:rPr>
              <a:t>Anodolu</a:t>
            </a:r>
            <a:r>
              <a:rPr lang="tr-TR" sz="1200" b="1" dirty="0" smtClean="0">
                <a:latin typeface="Times New Roman" pitchFamily="18" charset="0"/>
                <a:cs typeface="Times New Roman" pitchFamily="18" charset="0"/>
              </a:rPr>
              <a:t> Öğretmen Lisesi olarak 90 öğrenciyle eğitim hayatına başlamıştır.</a:t>
            </a:r>
            <a:endParaRPr lang="tr-TR" sz="1200" b="1" i="1" u="sng" dirty="0">
              <a:effectLst>
                <a:outerShdw blurRad="38100" dist="38100" dir="2700000" algn="tl">
                  <a:srgbClr val="000000">
                    <a:alpha val="43137"/>
                  </a:srgbClr>
                </a:outerShdw>
              </a:effectLst>
            </a:endParaRPr>
          </a:p>
        </p:txBody>
      </p:sp>
      <p:sp>
        <p:nvSpPr>
          <p:cNvPr id="16" name="Metin kutusu 22"/>
          <p:cNvSpPr txBox="1"/>
          <p:nvPr/>
        </p:nvSpPr>
        <p:spPr>
          <a:xfrm>
            <a:off x="3482339" y="2826603"/>
            <a:ext cx="3268981" cy="1015663"/>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11/07/2011 tarihinde Yıldırım Beyazıt Mahallesi Ağrı sokakta temeli atılan kendi okul binamıza 17 Temmuz 2012 yılında taşınılmış, 2012-2013 öğretim yılından itibaren kendi okul binamızda eğitim öğretime devam edilmiştir.</a:t>
            </a:r>
            <a:endParaRPr lang="tr-TR" sz="1200" b="1" i="1" u="sng" dirty="0">
              <a:effectLst>
                <a:outerShdw blurRad="38100" dist="38100" dir="2700000" algn="tl">
                  <a:srgbClr val="000000">
                    <a:alpha val="43137"/>
                  </a:srgbClr>
                </a:outerShdw>
              </a:effectLst>
            </a:endParaRPr>
          </a:p>
        </p:txBody>
      </p:sp>
      <p:sp>
        <p:nvSpPr>
          <p:cNvPr id="17" name="Metin kutusu 22"/>
          <p:cNvSpPr txBox="1"/>
          <p:nvPr/>
        </p:nvSpPr>
        <p:spPr>
          <a:xfrm>
            <a:off x="3368041" y="7033260"/>
            <a:ext cx="3489960" cy="1569660"/>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Anadolu Öğretmen Lisesi olarak, öğretmen yetiştiren yüksek öğretim kurumlarına öğrenci hazırlamak, öğretmenlik mesleğinin gerektirdiği bilgi, beceri, tutum ve davranışları kazandırmak ve öğretmenlik mesleğini sevdirmek amacıyla açılan okulumuz, 19/06/2014 tarihinde fen lisesine dönüşmüş ve Meliha </a:t>
            </a:r>
            <a:r>
              <a:rPr lang="tr-TR" sz="1200" b="1" dirty="0" err="1" smtClean="0">
                <a:latin typeface="Times New Roman" pitchFamily="18" charset="0"/>
                <a:cs typeface="Times New Roman" pitchFamily="18" charset="0"/>
              </a:rPr>
              <a:t>Hasanali</a:t>
            </a:r>
            <a:r>
              <a:rPr lang="tr-TR" sz="1200" b="1" dirty="0" smtClean="0">
                <a:latin typeface="Times New Roman" pitchFamily="18" charset="0"/>
                <a:cs typeface="Times New Roman" pitchFamily="18" charset="0"/>
              </a:rPr>
              <a:t> Bostan Çubuk Fen Lisesi adını almıştır.</a:t>
            </a:r>
            <a:endParaRPr lang="tr-TR" sz="1200" b="1" i="1" u="sng" dirty="0">
              <a:effectLst>
                <a:outerShdw blurRad="38100" dist="38100" dir="2700000" algn="tl">
                  <a:srgbClr val="000000">
                    <a:alpha val="43137"/>
                  </a:srgbClr>
                </a:outerShdw>
              </a:effectLst>
            </a:endParaRPr>
          </a:p>
        </p:txBody>
      </p:sp>
      <p:sp>
        <p:nvSpPr>
          <p:cNvPr id="18" name="Metin kutusu 22"/>
          <p:cNvSpPr txBox="1"/>
          <p:nvPr/>
        </p:nvSpPr>
        <p:spPr>
          <a:xfrm>
            <a:off x="3368041" y="4968240"/>
            <a:ext cx="3489960" cy="646331"/>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26 Haziran 2013 tarihinde okul bahçemizde yapılan kız öğrenci pansiyonumuz tamamlanarak hizmete açılmıştır.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5"/>
          <p:cNvGrpSpPr/>
          <p:nvPr/>
        </p:nvGrpSpPr>
        <p:grpSpPr>
          <a:xfrm>
            <a:off x="383366" y="108605"/>
            <a:ext cx="6120000" cy="360000"/>
            <a:chOff x="542115" y="3383314"/>
            <a:chExt cx="5975601" cy="285751"/>
          </a:xfrm>
        </p:grpSpPr>
        <p:sp>
          <p:nvSpPr>
            <p:cNvPr id="37" name="Yuvarlatılmış Dikdörtgen 3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YASAL </a:t>
              </a:r>
              <a:r>
                <a:rPr lang="tr-TR" sz="1400" b="1" dirty="0" smtClean="0">
                  <a:solidFill>
                    <a:prstClr val="white"/>
                  </a:solidFill>
                  <a:cs typeface="Arial" pitchFamily="34" charset="0"/>
                </a:rPr>
                <a:t>YÜKÜMLÜLÜKLER VE MEVZUAT ANALİZİ</a:t>
              </a:r>
              <a:endParaRPr lang="tr-TR" sz="1400" b="1" dirty="0">
                <a:solidFill>
                  <a:prstClr val="white"/>
                </a:solidFill>
                <a:cs typeface="Arial" pitchFamily="34" charset="0"/>
              </a:endParaRPr>
            </a:p>
          </p:txBody>
        </p:sp>
        <p:sp>
          <p:nvSpPr>
            <p:cNvPr id="38" name="Yuvarlatılmış Dikdörtgen 37"/>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2.2.</a:t>
              </a:r>
              <a:endParaRPr lang="tr-TR" sz="1400" b="1" dirty="0">
                <a:solidFill>
                  <a:prstClr val="white"/>
                </a:solidFill>
                <a:effectLst>
                  <a:outerShdw blurRad="38100" dist="38100" dir="2700000" algn="tl">
                    <a:srgbClr val="000000">
                      <a:alpha val="43137"/>
                    </a:srgbClr>
                  </a:outerShdw>
                </a:effectLst>
              </a:endParaRPr>
            </a:p>
          </p:txBody>
        </p:sp>
      </p:grpSp>
      <p:graphicFrame>
        <p:nvGraphicFramePr>
          <p:cNvPr id="3" name="Tablo 2"/>
          <p:cNvGraphicFramePr>
            <a:graphicFrameLocks noGrp="1"/>
          </p:cNvGraphicFramePr>
          <p:nvPr>
            <p:extLst>
              <p:ext uri="{D42A27DB-BD31-4B8C-83A1-F6EECF244321}">
                <p14:modId xmlns="" xmlns:p14="http://schemas.microsoft.com/office/powerpoint/2010/main" val="2915346848"/>
              </p:ext>
            </p:extLst>
          </p:nvPr>
        </p:nvGraphicFramePr>
        <p:xfrm>
          <a:off x="526731" y="528033"/>
          <a:ext cx="5976634" cy="7453022"/>
        </p:xfrm>
        <a:graphic>
          <a:graphicData uri="http://schemas.openxmlformats.org/drawingml/2006/table">
            <a:tbl>
              <a:tblPr/>
              <a:tblGrid>
                <a:gridCol w="1098869"/>
                <a:gridCol w="4877765"/>
              </a:tblGrid>
              <a:tr h="193220">
                <a:tc>
                  <a:txBody>
                    <a:bodyPr/>
                    <a:lstStyle/>
                    <a:p>
                      <a:pPr algn="ctr">
                        <a:spcAft>
                          <a:spcPts val="0"/>
                        </a:spcAft>
                      </a:pPr>
                      <a:r>
                        <a:rPr lang="tr-TR" sz="1000" b="1" dirty="0">
                          <a:solidFill>
                            <a:srgbClr val="000000"/>
                          </a:solidFill>
                          <a:effectLst/>
                          <a:latin typeface="Times New Roman"/>
                          <a:ea typeface="Times New Roman"/>
                          <a:cs typeface="Times New Roman"/>
                        </a:rPr>
                        <a:t>YASAL YÜKÜMLÜLÜK (GÖREVLER)</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tr-TR" sz="1000" b="1">
                          <a:solidFill>
                            <a:srgbClr val="000000"/>
                          </a:solidFill>
                          <a:effectLst/>
                          <a:latin typeface="Times New Roman"/>
                          <a:ea typeface="Times New Roman"/>
                          <a:cs typeface="Times New Roman"/>
                        </a:rPr>
                        <a:t>DAYANAK(KANUN, YÖNETMELİK, GENELGE, YÖNERGE)</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86949">
                <a:tc rowSpan="4">
                  <a:txBody>
                    <a:bodyPr/>
                    <a:lstStyle/>
                    <a:p>
                      <a:pPr>
                        <a:lnSpc>
                          <a:spcPct val="115000"/>
                        </a:lnSpc>
                        <a:spcAft>
                          <a:spcPts val="1000"/>
                        </a:spcAft>
                      </a:pPr>
                      <a:r>
                        <a:rPr lang="tr-TR" sz="1000" b="1" dirty="0">
                          <a:effectLst/>
                          <a:latin typeface="Times New Roman"/>
                          <a:ea typeface="Calibri"/>
                          <a:cs typeface="Times New Roman"/>
                        </a:rPr>
                        <a:t>Ödül, Disiplin</a:t>
                      </a:r>
                      <a:endParaRPr lang="tr-TR" sz="1000" dirty="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effectLst/>
                          <a:latin typeface="Times New Roman"/>
                          <a:ea typeface="Times New Roman"/>
                          <a:cs typeface="Times New Roman"/>
                        </a:rPr>
                        <a:t>Devlet Memurları Kanunu</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846">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6528 Sayılı Milli Eğitim Temel Kanunu İle Bazı Kanun ve Kanun Hükmünde Kararnamelerde Değişiklik Yapılmasına Dair Kanun</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Personeline Başarı, Üstün Başarı ve Ödül Verilmesine Dair Yönerge</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Disiplin Amirleri Yönetmeliği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rowSpan="6">
                  <a:txBody>
                    <a:bodyPr/>
                    <a:lstStyle/>
                    <a:p>
                      <a:pPr>
                        <a:lnSpc>
                          <a:spcPct val="115000"/>
                        </a:lnSpc>
                        <a:spcAft>
                          <a:spcPts val="1000"/>
                        </a:spcAft>
                      </a:pPr>
                      <a:r>
                        <a:rPr lang="tr-TR" sz="1000" b="1">
                          <a:effectLst/>
                          <a:latin typeface="Times New Roman"/>
                          <a:ea typeface="Calibri"/>
                          <a:cs typeface="Times New Roman"/>
                        </a:rPr>
                        <a:t>Okul Yönetimi</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dirty="0">
                          <a:effectLst/>
                          <a:latin typeface="Times New Roman"/>
                          <a:ea typeface="Times New Roman"/>
                          <a:cs typeface="Times New Roman"/>
                        </a:rPr>
                        <a:t>1739 Sayılı Milli Eğitim Temel Kanunu</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İlköğretim Kurumları Yönetmeliği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3389">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Okul Aile Birliği Yönetmeliği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Eğitim Bölgeleri ve Eğitim Kurulları Yönergesi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MEB Yönetici ve Öğretmenlerin Ders ve Ek Ders Saatlerine İlişkin Karar </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Taşınır Mal Yönetmeliği</a:t>
                      </a:r>
                      <a:endParaRPr lang="tr-TR" sz="100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rowSpan="9">
                  <a:txBody>
                    <a:bodyPr/>
                    <a:lstStyle/>
                    <a:p>
                      <a:pPr>
                        <a:lnSpc>
                          <a:spcPct val="115000"/>
                        </a:lnSpc>
                        <a:spcAft>
                          <a:spcPts val="1000"/>
                        </a:spcAft>
                      </a:pPr>
                      <a:r>
                        <a:rPr lang="tr-TR" sz="1000" b="1" dirty="0">
                          <a:effectLst/>
                          <a:latin typeface="Times New Roman"/>
                          <a:ea typeface="Calibri"/>
                          <a:cs typeface="Times New Roman"/>
                        </a:rPr>
                        <a:t>Eğitim-Öğretim</a:t>
                      </a:r>
                      <a:endParaRPr lang="tr-TR" sz="1000" dirty="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effectLst/>
                          <a:latin typeface="Times New Roman"/>
                          <a:ea typeface="Times New Roman"/>
                          <a:cs typeface="Times New Roman"/>
                        </a:rPr>
                        <a:t>Anayasa</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03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1739 Sayılı Milli Eğitim Temel Kanunu</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222 Sayılı İlköğretim ve Eğitim Kanunu</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6287 Sayılı İlköğretim ve Eğitim Kanunu ile Bazı Kanunlarda Değişiklik Yapılmasına Dair Kanun</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9152">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İlköğretim Kurumları Yönetmeliği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Eğitim Öğretim Çalışmalarının Planlı Yürütülmesine İlişkin Yönerge </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Öğrenci Yetiştirme Kursları Yönergesi</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Ders Kitapları ve Eğitim Araçları Yönetmeliği </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Öğrencilerin Ders Dışı Eğitim ve Öğretim Faaliyetleri Hakkında Yönetmelik </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rowSpan="6">
                  <a:txBody>
                    <a:bodyPr/>
                    <a:lstStyle/>
                    <a:p>
                      <a:pPr>
                        <a:lnSpc>
                          <a:spcPct val="115000"/>
                        </a:lnSpc>
                        <a:spcAft>
                          <a:spcPts val="1000"/>
                        </a:spcAft>
                      </a:pPr>
                      <a:r>
                        <a:rPr lang="tr-TR" sz="1000" b="1">
                          <a:effectLst/>
                          <a:latin typeface="Times New Roman"/>
                          <a:ea typeface="Calibri"/>
                          <a:cs typeface="Times New Roman"/>
                        </a:rPr>
                        <a:t>Personel İşleri</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dirty="0">
                          <a:effectLst/>
                          <a:latin typeface="Times New Roman"/>
                          <a:ea typeface="Times New Roman"/>
                          <a:cs typeface="Times New Roman"/>
                        </a:rPr>
                        <a:t>Milli Eğitim Bakanlığı Personel İzin Yönergesi</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Devlet Memurları Tedavi ve Cenaze Giderleri Yönetmeliği</a:t>
                      </a:r>
                      <a:endParaRPr lang="tr-TR" sz="100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Kamu Kurum ve Kuruluşlarında Çalışan Personelin Kılık Kıyafet Yönetmeliği </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Memurların Hastalık Raporlarını Verecek Hekim ve Sağlık Kurulları Hakkındaki Yönetmelik </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Personeli Görevde Yükseltme ve Unvan Değişikliği Yönetmeliği </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Öğretmenlik Kariyer Basamaklarında Yükseltme Yönetmeliği </a:t>
                      </a:r>
                      <a:endParaRPr lang="tr-TR" sz="100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529">
                <a:tc rowSpan="4">
                  <a:txBody>
                    <a:bodyPr/>
                    <a:lstStyle/>
                    <a:p>
                      <a:pPr>
                        <a:lnSpc>
                          <a:spcPct val="115000"/>
                        </a:lnSpc>
                        <a:spcAft>
                          <a:spcPts val="1000"/>
                        </a:spcAft>
                      </a:pPr>
                      <a:r>
                        <a:rPr lang="tr-TR" sz="1000" b="1">
                          <a:effectLst/>
                          <a:latin typeface="Times New Roman"/>
                          <a:ea typeface="Calibri"/>
                          <a:cs typeface="Times New Roman"/>
                        </a:rPr>
                        <a:t>Mühür, Yazışma, Arşiv</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effectLst/>
                          <a:latin typeface="Times New Roman"/>
                          <a:ea typeface="Times New Roman"/>
                          <a:cs typeface="Times New Roman"/>
                        </a:rPr>
                        <a:t>Resmi Mühür Yönetmeliği</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Resmi Yazışmalarda Uygulanacak Usul ve Esaslar Hakkındaki Yönetmelik </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Evrak Yönergesi </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9152">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Arşiv Hizmetleri Yönetmeliği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rowSpan="3">
                  <a:txBody>
                    <a:bodyPr/>
                    <a:lstStyle/>
                    <a:p>
                      <a:pPr>
                        <a:lnSpc>
                          <a:spcPct val="115000"/>
                        </a:lnSpc>
                        <a:spcAft>
                          <a:spcPts val="1000"/>
                        </a:spcAft>
                      </a:pPr>
                      <a:r>
                        <a:rPr lang="tr-TR" sz="1000" b="1">
                          <a:effectLst/>
                          <a:latin typeface="Times New Roman"/>
                          <a:ea typeface="Calibri"/>
                          <a:cs typeface="Times New Roman"/>
                        </a:rPr>
                        <a:t>Rehberlik ve Sosyal Etkinlikler</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dirty="0">
                          <a:effectLst/>
                          <a:latin typeface="Times New Roman"/>
                          <a:ea typeface="Times New Roman"/>
                          <a:cs typeface="Times New Roman"/>
                        </a:rPr>
                        <a:t>Milli Eğitim Bakanlığı Rehberlik ve Psikolojik Danışma Hizmetleri Yönet.</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Okul Spor Kulüpleri Yönetmeliği</a:t>
                      </a:r>
                      <a:endParaRPr lang="tr-TR" sz="100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 İlköğretim ve Ortaöğretim Sosyal Etkinlikler Yönetmeliği </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9152">
                <a:tc rowSpan="3">
                  <a:txBody>
                    <a:bodyPr/>
                    <a:lstStyle/>
                    <a:p>
                      <a:pPr>
                        <a:lnSpc>
                          <a:spcPct val="115000"/>
                        </a:lnSpc>
                        <a:spcAft>
                          <a:spcPts val="1000"/>
                        </a:spcAft>
                      </a:pPr>
                      <a:r>
                        <a:rPr lang="tr-TR" sz="1000" b="1">
                          <a:effectLst/>
                          <a:latin typeface="Times New Roman"/>
                          <a:ea typeface="Calibri"/>
                          <a:cs typeface="Times New Roman"/>
                        </a:rPr>
                        <a:t>Öğrenci İşleri</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dirty="0">
                          <a:effectLst/>
                          <a:latin typeface="Times New Roman"/>
                          <a:ea typeface="Times New Roman"/>
                          <a:cs typeface="Times New Roman"/>
                        </a:rPr>
                        <a:t>Milli Eğitim Bakanlığı İlköğretim Kurumları Yönetmeliği</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846">
                <a:tc vMerge="1">
                  <a:txBody>
                    <a:bodyPr/>
                    <a:lstStyle/>
                    <a:p>
                      <a:endParaRPr lang="tr-TR"/>
                    </a:p>
                  </a:txBody>
                  <a:tcPr/>
                </a:tc>
                <a:tc>
                  <a:txBody>
                    <a:bodyPr/>
                    <a:lstStyle/>
                    <a:p>
                      <a:pPr>
                        <a:lnSpc>
                          <a:spcPct val="150000"/>
                        </a:lnSpc>
                        <a:spcAft>
                          <a:spcPts val="1000"/>
                        </a:spcAft>
                      </a:pPr>
                      <a:r>
                        <a:rPr lang="tr-TR" sz="1000" dirty="0">
                          <a:effectLst/>
                          <a:latin typeface="Times New Roman"/>
                          <a:ea typeface="Calibri"/>
                          <a:cs typeface="Times New Roman"/>
                        </a:rPr>
                        <a:t>Milli Eğitim Bakanlığı Demokrasi Eğitimi ve Okul Meclisleri Yönergesi</a:t>
                      </a:r>
                      <a:endParaRPr lang="tr-TR" sz="1000" dirty="0">
                        <a:effectLst/>
                        <a:latin typeface="Calibri"/>
                        <a:ea typeface="Calibri"/>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0423">
                <a:tc vMerge="1">
                  <a:txBody>
                    <a:bodyPr/>
                    <a:lstStyle/>
                    <a:p>
                      <a:endParaRPr lang="tr-TR"/>
                    </a:p>
                  </a:txBody>
                  <a:tcPr/>
                </a:tc>
                <a:tc>
                  <a:txBody>
                    <a:bodyPr/>
                    <a:lstStyle/>
                    <a:p>
                      <a:pPr>
                        <a:lnSpc>
                          <a:spcPct val="150000"/>
                        </a:lnSpc>
                        <a:spcAft>
                          <a:spcPts val="1000"/>
                        </a:spcAft>
                      </a:pPr>
                      <a:r>
                        <a:rPr lang="tr-TR" sz="1000">
                          <a:effectLst/>
                          <a:latin typeface="Times New Roman"/>
                          <a:ea typeface="Calibri"/>
                          <a:cs typeface="Times New Roman"/>
                        </a:rPr>
                        <a:t>Okul Servis Araçları Hizmet Yönetmeliği</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rowSpan="2">
                  <a:txBody>
                    <a:bodyPr/>
                    <a:lstStyle/>
                    <a:p>
                      <a:pPr>
                        <a:lnSpc>
                          <a:spcPct val="115000"/>
                        </a:lnSpc>
                        <a:spcAft>
                          <a:spcPts val="1000"/>
                        </a:spcAft>
                      </a:pPr>
                      <a:r>
                        <a:rPr lang="tr-TR" sz="1000" b="1">
                          <a:effectLst/>
                          <a:latin typeface="Times New Roman"/>
                          <a:ea typeface="Calibri"/>
                          <a:cs typeface="Times New Roman"/>
                        </a:rPr>
                        <a:t>İsim ve Tanıtım</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dirty="0">
                          <a:effectLst/>
                          <a:latin typeface="Times New Roman"/>
                          <a:ea typeface="Times New Roman"/>
                          <a:cs typeface="Times New Roman"/>
                        </a:rPr>
                        <a:t>Milli Eğitim Bakanlığı Kurum Tanıtım Yönetmeliği</a:t>
                      </a:r>
                      <a:endParaRPr lang="tr-TR" sz="1000" dirty="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98">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Milli Eğitim Bakanlığına Bağlı Kurumlara Ait Açma, Kapatma ve Ad Verme Yönetmeliği </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rowSpan="3">
                  <a:txBody>
                    <a:bodyPr/>
                    <a:lstStyle/>
                    <a:p>
                      <a:pPr>
                        <a:lnSpc>
                          <a:spcPct val="115000"/>
                        </a:lnSpc>
                        <a:spcAft>
                          <a:spcPts val="1000"/>
                        </a:spcAft>
                      </a:pPr>
                      <a:r>
                        <a:rPr lang="tr-TR" sz="1000" b="1">
                          <a:effectLst/>
                          <a:latin typeface="Times New Roman"/>
                          <a:ea typeface="Calibri"/>
                          <a:cs typeface="Times New Roman"/>
                        </a:rPr>
                        <a:t>Sivil Savunma</a:t>
                      </a:r>
                      <a:endParaRPr lang="tr-TR" sz="1000">
                        <a:effectLst/>
                        <a:latin typeface="Calibri"/>
                        <a:ea typeface="Calibri"/>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effectLst/>
                          <a:latin typeface="Times New Roman"/>
                          <a:ea typeface="Times New Roman"/>
                          <a:cs typeface="Times New Roman"/>
                        </a:rPr>
                        <a:t>Sabotajlara Karşı Koruma Yönetmeliği </a:t>
                      </a:r>
                      <a:endParaRPr lang="tr-TR" sz="100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a:effectLst/>
                          <a:latin typeface="Times New Roman"/>
                          <a:ea typeface="Times New Roman"/>
                          <a:cs typeface="Times New Roman"/>
                        </a:rPr>
                        <a:t>Binaların Yangından Korunması Hakkındaki Yönetmelik </a:t>
                      </a:r>
                      <a:endParaRPr lang="tr-TR" sz="1000">
                        <a:effectLst/>
                        <a:latin typeface="Calibri"/>
                        <a:ea typeface="Times New Roman"/>
                        <a:cs typeface="Times New Roman"/>
                      </a:endParaRPr>
                    </a:p>
                  </a:txBody>
                  <a:tcPr marL="28178" marR="28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49">
                <a:tc vMerge="1">
                  <a:txBody>
                    <a:bodyPr/>
                    <a:lstStyle/>
                    <a:p>
                      <a:endParaRPr lang="tr-TR"/>
                    </a:p>
                  </a:txBody>
                  <a:tcPr/>
                </a:tc>
                <a:tc>
                  <a:txBody>
                    <a:bodyPr/>
                    <a:lstStyle/>
                    <a:p>
                      <a:pPr>
                        <a:spcAft>
                          <a:spcPts val="0"/>
                        </a:spcAft>
                      </a:pPr>
                      <a:r>
                        <a:rPr lang="tr-TR" sz="1000" dirty="0">
                          <a:effectLst/>
                          <a:latin typeface="Times New Roman"/>
                          <a:ea typeface="Times New Roman"/>
                          <a:cs typeface="Times New Roman"/>
                        </a:rPr>
                        <a:t>Daire ve Müesseseler İçin Sivil Savunma İşleri Kılavuzu </a:t>
                      </a:r>
                      <a:endParaRPr lang="tr-TR" sz="1000" dirty="0">
                        <a:effectLst/>
                        <a:latin typeface="Calibri"/>
                        <a:ea typeface="Times New Roman"/>
                        <a:cs typeface="Times New Roman"/>
                      </a:endParaRPr>
                    </a:p>
                  </a:txBody>
                  <a:tcPr marL="28178" marR="28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Slayt Numarası Yer Tutucusu"/>
          <p:cNvSpPr>
            <a:spLocks noGrp="1"/>
          </p:cNvSpPr>
          <p:nvPr>
            <p:ph type="sldNum" sz="quarter" idx="12"/>
          </p:nvPr>
        </p:nvSpPr>
        <p:spPr/>
        <p:txBody>
          <a:bodyPr/>
          <a:lstStyle/>
          <a:p>
            <a:r>
              <a:rPr lang="tr-TR" dirty="0" smtClean="0"/>
              <a:t>10</a:t>
            </a:r>
            <a:endParaRPr lang="tr-TR" dirty="0"/>
          </a:p>
        </p:txBody>
      </p:sp>
    </p:spTree>
    <p:extLst>
      <p:ext uri="{BB962C8B-B14F-4D97-AF65-F5344CB8AC3E}">
        <p14:creationId xmlns="" xmlns:p14="http://schemas.microsoft.com/office/powerpoint/2010/main" val="2594823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5"/>
          <p:cNvGrpSpPr/>
          <p:nvPr/>
        </p:nvGrpSpPr>
        <p:grpSpPr>
          <a:xfrm>
            <a:off x="364383" y="72322"/>
            <a:ext cx="6120000" cy="285751"/>
            <a:chOff x="825708" y="3383326"/>
            <a:chExt cx="5702821" cy="285751"/>
          </a:xfrm>
        </p:grpSpPr>
        <p:sp>
          <p:nvSpPr>
            <p:cNvPr id="7" name="Yuvarlatılmış Dikdörtgen 6"/>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FAALİYET ALANLARINA GÖRE ÜRÜN VE HİZMETLER</a:t>
              </a:r>
              <a:endParaRPr lang="tr-TR" sz="1400" b="1" dirty="0">
                <a:solidFill>
                  <a:prstClr val="white"/>
                </a:solidFill>
                <a:cs typeface="Arial" pitchFamily="34" charset="0"/>
              </a:endParaRPr>
            </a:p>
          </p:txBody>
        </p:sp>
        <p:sp>
          <p:nvSpPr>
            <p:cNvPr id="8" name="Yuvarlatılmış Dikdörtgen 7"/>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1</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3" name="Tablo 2"/>
          <p:cNvGraphicFramePr>
            <a:graphicFrameLocks noGrp="1"/>
          </p:cNvGraphicFramePr>
          <p:nvPr>
            <p:extLst>
              <p:ext uri="{D42A27DB-BD31-4B8C-83A1-F6EECF244321}">
                <p14:modId xmlns="" xmlns:p14="http://schemas.microsoft.com/office/powerpoint/2010/main" val="406539624"/>
              </p:ext>
            </p:extLst>
          </p:nvPr>
        </p:nvGraphicFramePr>
        <p:xfrm>
          <a:off x="595497" y="586912"/>
          <a:ext cx="5888886" cy="8176089"/>
        </p:xfrm>
        <a:graphic>
          <a:graphicData uri="http://schemas.openxmlformats.org/drawingml/2006/table">
            <a:tbl>
              <a:tblPr/>
              <a:tblGrid>
                <a:gridCol w="2858140"/>
                <a:gridCol w="3030746"/>
              </a:tblGrid>
              <a:tr h="194669">
                <a:tc>
                  <a:txBody>
                    <a:bodyPr/>
                    <a:lstStyle/>
                    <a:p>
                      <a:pPr algn="just">
                        <a:lnSpc>
                          <a:spcPct val="115000"/>
                        </a:lnSpc>
                        <a:spcAft>
                          <a:spcPts val="0"/>
                        </a:spcAft>
                      </a:pPr>
                      <a:r>
                        <a:rPr lang="tr-TR" sz="1000" b="1" dirty="0">
                          <a:effectLst/>
                          <a:latin typeface="Times New Roman"/>
                          <a:ea typeface="Calibri"/>
                          <a:cs typeface="Times New Roman"/>
                        </a:rPr>
                        <a:t>FAALİYET ALANI: EĞİTİM </a:t>
                      </a:r>
                      <a:endParaRPr lang="tr-TR" sz="1000" dirty="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tr-TR" sz="1000" b="1">
                          <a:effectLst/>
                          <a:latin typeface="Times New Roman"/>
                          <a:ea typeface="Calibri"/>
                          <a:cs typeface="Times New Roman"/>
                        </a:rPr>
                        <a:t>FAALİYET ALANI: YÖNETİM İŞLERİ</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78675">
                <a:tc>
                  <a:txBody>
                    <a:bodyPr/>
                    <a:lstStyle/>
                    <a:p>
                      <a:pPr algn="just">
                        <a:lnSpc>
                          <a:spcPct val="115000"/>
                        </a:lnSpc>
                        <a:spcAft>
                          <a:spcPts val="0"/>
                        </a:spcAft>
                      </a:pPr>
                      <a:r>
                        <a:rPr lang="tr-TR" sz="1000" b="1">
                          <a:effectLst/>
                          <a:latin typeface="Times New Roman"/>
                          <a:ea typeface="Calibri"/>
                          <a:cs typeface="Times New Roman"/>
                        </a:rPr>
                        <a:t>Hizmet-1: Rehberlik Hizmetleri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Psikolojik Danışma</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Sınıf İçi Rehberlik Hizmetleri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Meslek Tanıtımı ve Yönlendirme</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000" b="1">
                          <a:effectLst/>
                          <a:latin typeface="Times New Roman"/>
                          <a:ea typeface="Calibri"/>
                          <a:cs typeface="Times New Roman"/>
                        </a:rPr>
                        <a:t>Hizmet-1: Öğrenci işleri hizmeti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Kayıt-Nakil işleri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Devam-devamsızlık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Sınıf geçme </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025">
                <a:tc>
                  <a:txBody>
                    <a:bodyPr/>
                    <a:lstStyle/>
                    <a:p>
                      <a:pPr algn="just">
                        <a:lnSpc>
                          <a:spcPct val="115000"/>
                        </a:lnSpc>
                        <a:spcAft>
                          <a:spcPts val="0"/>
                        </a:spcAft>
                      </a:pPr>
                      <a:r>
                        <a:rPr lang="tr-TR" sz="1000" b="1">
                          <a:effectLst/>
                          <a:latin typeface="Times New Roman"/>
                          <a:ea typeface="Calibri"/>
                          <a:cs typeface="Times New Roman"/>
                        </a:rPr>
                        <a:t>Hizmet-2: Sosyal-Kültürel Etkinlikler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Halk oyunları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Koro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Satranç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Yarışmalar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Kültürel Geziler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Sergiler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Tiyatro</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Kermes ve Şenlikler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Piknikler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Yazarlarla Buluşma Etkinlikleri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Sosyal Kulüp ve Toplum Hizmeti Çalışmaları</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000" b="1">
                          <a:effectLst/>
                          <a:latin typeface="Times New Roman"/>
                          <a:ea typeface="Calibri"/>
                          <a:cs typeface="Times New Roman"/>
                        </a:rPr>
                        <a:t>Hizmet-2: Öğretmen işleri hizmeti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Derece terfi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Hizmet içi eğitim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Özlük hakları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Sendikal Hizmetler</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344">
                <a:tc>
                  <a:txBody>
                    <a:bodyPr/>
                    <a:lstStyle/>
                    <a:p>
                      <a:pPr algn="just">
                        <a:lnSpc>
                          <a:spcPct val="115000"/>
                        </a:lnSpc>
                        <a:spcAft>
                          <a:spcPts val="0"/>
                        </a:spcAft>
                      </a:pPr>
                      <a:r>
                        <a:rPr lang="tr-TR" sz="1000" b="1">
                          <a:effectLst/>
                          <a:latin typeface="Times New Roman"/>
                          <a:ea typeface="Calibri"/>
                          <a:cs typeface="Times New Roman"/>
                        </a:rPr>
                        <a:t>Hizmet-3: Spor Etkinlikleri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Futbol,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Voleybol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Basketbol  </a:t>
                      </a:r>
                      <a:endParaRPr lang="tr-TR" sz="1000">
                        <a:effectLst/>
                        <a:latin typeface="Calibri"/>
                        <a:ea typeface="Calibri"/>
                        <a:cs typeface="Times New Roman"/>
                      </a:endParaRPr>
                    </a:p>
                    <a:p>
                      <a:pPr marL="457200" algn="just">
                        <a:lnSpc>
                          <a:spcPct val="115000"/>
                        </a:lnSpc>
                        <a:spcAft>
                          <a:spcPts val="0"/>
                        </a:spcAft>
                      </a:pPr>
                      <a:r>
                        <a:rPr lang="tr-TR" sz="1000">
                          <a:effectLst/>
                          <a:latin typeface="Times New Roman"/>
                          <a:ea typeface="Calibri"/>
                          <a:cs typeface="Times New Roman"/>
                        </a:rPr>
                        <a:t> </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000" b="1">
                          <a:effectLst/>
                          <a:latin typeface="Times New Roman"/>
                          <a:ea typeface="Calibri"/>
                          <a:cs typeface="Times New Roman"/>
                        </a:rPr>
                        <a:t>Hizmet-3: Mali İşlemler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Okul Aile Birliği işleri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Bütçe işlemleri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Bakım-onarın işlemleri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Taşınır Mal işlemleri</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778675">
                <a:tc>
                  <a:txBody>
                    <a:bodyPr/>
                    <a:lstStyle/>
                    <a:p>
                      <a:pPr algn="just">
                        <a:lnSpc>
                          <a:spcPct val="115000"/>
                        </a:lnSpc>
                        <a:spcAft>
                          <a:spcPts val="0"/>
                        </a:spcAft>
                      </a:pPr>
                      <a:r>
                        <a:rPr lang="tr-TR" sz="1000" b="1">
                          <a:effectLst/>
                          <a:latin typeface="Times New Roman"/>
                          <a:ea typeface="Calibri"/>
                          <a:cs typeface="Times New Roman"/>
                        </a:rPr>
                        <a:t>Hizmet-4: İzcilik Etkinlikleri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Günlük Çalışma Kampları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Mahalli Kamplar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Resmi Bayram Törenleri</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r>
                        <a:rPr lang="tr-TR" sz="1000" b="1">
                          <a:effectLst/>
                          <a:latin typeface="Times New Roman"/>
                          <a:ea typeface="Calibri"/>
                          <a:cs typeface="Times New Roman"/>
                        </a:rPr>
                        <a:t> </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89338">
                <a:tc>
                  <a:txBody>
                    <a:bodyPr/>
                    <a:lstStyle/>
                    <a:p>
                      <a:pPr algn="just">
                        <a:lnSpc>
                          <a:spcPct val="115000"/>
                        </a:lnSpc>
                        <a:spcAft>
                          <a:spcPts val="0"/>
                        </a:spcAft>
                      </a:pPr>
                      <a:r>
                        <a:rPr lang="tr-TR" sz="1000" b="1">
                          <a:effectLst/>
                          <a:latin typeface="Times New Roman"/>
                          <a:ea typeface="Calibri"/>
                          <a:cs typeface="Times New Roman"/>
                        </a:rPr>
                        <a:t>FAALİYET ALANI: ÖĞRETİM</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tr-TR" sz="1000" b="1">
                          <a:effectLst/>
                          <a:latin typeface="Times New Roman"/>
                          <a:ea typeface="Calibri"/>
                          <a:cs typeface="Times New Roman"/>
                        </a:rPr>
                        <a:t>FAALİYET ALANI: YETİŞKİN EĞİTİMİ VE VELİLERLE İLİŞKİLER</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78675">
                <a:tc>
                  <a:txBody>
                    <a:bodyPr/>
                    <a:lstStyle/>
                    <a:p>
                      <a:pPr algn="just">
                        <a:lnSpc>
                          <a:spcPct val="115000"/>
                        </a:lnSpc>
                        <a:spcAft>
                          <a:spcPts val="0"/>
                        </a:spcAft>
                      </a:pPr>
                      <a:r>
                        <a:rPr lang="tr-TR" sz="1000" b="1">
                          <a:effectLst/>
                          <a:latin typeface="Times New Roman"/>
                          <a:ea typeface="Calibri"/>
                          <a:cs typeface="Times New Roman"/>
                        </a:rPr>
                        <a:t>Hizmet-1: Öğretimin Planlanması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Planlar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Öğretmenler Kurulu</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Zümre toplantıları</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000" b="1">
                          <a:effectLst/>
                          <a:latin typeface="Times New Roman"/>
                          <a:ea typeface="Calibri"/>
                          <a:cs typeface="Times New Roman"/>
                        </a:rPr>
                        <a:t>Hizmet-1: Sağlık Hizmetleri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Ağız ve Diş Sağlığı Semineri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Çocuk Hastalıkları Semineri</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344">
                <a:tc>
                  <a:txBody>
                    <a:bodyPr/>
                    <a:lstStyle/>
                    <a:p>
                      <a:pPr algn="just">
                        <a:lnSpc>
                          <a:spcPct val="115000"/>
                        </a:lnSpc>
                        <a:spcAft>
                          <a:spcPts val="0"/>
                        </a:spcAft>
                      </a:pPr>
                      <a:r>
                        <a:rPr lang="tr-TR" sz="1000" b="1">
                          <a:effectLst/>
                          <a:latin typeface="Times New Roman"/>
                          <a:ea typeface="Calibri"/>
                          <a:cs typeface="Times New Roman"/>
                        </a:rPr>
                        <a:t>Hizmet-2: Öğretimin Uygulanması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Sınıf içi uygulamalar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Gezi ve inceleme </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Yetiştirme kursları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Kazanım değerlendirme</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000" b="1">
                          <a:effectLst/>
                          <a:latin typeface="Times New Roman"/>
                          <a:ea typeface="Calibri"/>
                          <a:cs typeface="Times New Roman"/>
                        </a:rPr>
                        <a:t>Hizmet-2: Kurslar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Okuma-Yazma kursları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Bilgisayar kursları</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Okullar Hayat Olsun Projesi</a:t>
                      </a:r>
                      <a:endParaRPr lang="tr-TR" sz="1000">
                        <a:effectLst/>
                        <a:latin typeface="Calibri"/>
                        <a:ea typeface="Calibri"/>
                        <a:cs typeface="Times New Roman"/>
                      </a:endParaRPr>
                    </a:p>
                    <a:p>
                      <a:pPr marL="457200" algn="just">
                        <a:lnSpc>
                          <a:spcPct val="115000"/>
                        </a:lnSpc>
                        <a:spcAft>
                          <a:spcPts val="0"/>
                        </a:spcAft>
                      </a:pPr>
                      <a:r>
                        <a:rPr lang="tr-TR" sz="1000">
                          <a:effectLst/>
                          <a:latin typeface="Times New Roman"/>
                          <a:ea typeface="Calibri"/>
                          <a:cs typeface="Times New Roman"/>
                        </a:rPr>
                        <a:t> </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344">
                <a:tc>
                  <a:txBody>
                    <a:bodyPr/>
                    <a:lstStyle/>
                    <a:p>
                      <a:pPr algn="just">
                        <a:lnSpc>
                          <a:spcPct val="115000"/>
                        </a:lnSpc>
                        <a:spcAft>
                          <a:spcPts val="0"/>
                        </a:spcAft>
                      </a:pPr>
                      <a:r>
                        <a:rPr lang="tr-TR" sz="1000" b="1">
                          <a:effectLst/>
                          <a:latin typeface="Times New Roman"/>
                          <a:ea typeface="Calibri"/>
                          <a:cs typeface="Times New Roman"/>
                        </a:rPr>
                        <a:t>Hizmet-3: Öğretimin Değerlendirilmesi</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Dönem içi değerlendirmeler</a:t>
                      </a:r>
                      <a:endParaRPr lang="tr-TR" sz="100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a:effectLst/>
                          <a:latin typeface="Times New Roman"/>
                          <a:ea typeface="Calibri"/>
                          <a:cs typeface="Times New Roman"/>
                        </a:rPr>
                        <a:t>Ortak sınavlar</a:t>
                      </a:r>
                      <a:endParaRPr lang="tr-TR" sz="100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000" b="1" dirty="0">
                          <a:effectLst/>
                          <a:latin typeface="Times New Roman"/>
                          <a:ea typeface="Calibri"/>
                          <a:cs typeface="Times New Roman"/>
                        </a:rPr>
                        <a:t>Hizmet-3: Velilerle İlgili Hizmetler</a:t>
                      </a:r>
                      <a:endParaRPr lang="tr-TR" sz="1000" dirty="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dirty="0">
                          <a:effectLst/>
                          <a:latin typeface="Times New Roman"/>
                          <a:ea typeface="Calibri"/>
                          <a:cs typeface="Times New Roman"/>
                        </a:rPr>
                        <a:t>Veli toplantıları</a:t>
                      </a:r>
                      <a:endParaRPr lang="tr-TR" sz="1000" dirty="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dirty="0">
                          <a:effectLst/>
                          <a:latin typeface="Times New Roman"/>
                          <a:ea typeface="Calibri"/>
                          <a:cs typeface="Times New Roman"/>
                        </a:rPr>
                        <a:t>Veli iletişim hizmetleri</a:t>
                      </a:r>
                      <a:endParaRPr lang="tr-TR" sz="1000" dirty="0">
                        <a:effectLst/>
                        <a:latin typeface="Calibri"/>
                        <a:ea typeface="Calibri"/>
                        <a:cs typeface="Times New Roman"/>
                      </a:endParaRPr>
                    </a:p>
                    <a:p>
                      <a:pPr marL="342900" lvl="0" indent="-342900" algn="just">
                        <a:lnSpc>
                          <a:spcPct val="115000"/>
                        </a:lnSpc>
                        <a:spcAft>
                          <a:spcPts val="0"/>
                        </a:spcAft>
                        <a:buFont typeface="Symbol"/>
                        <a:buBlip>
                          <a:blip r:embed="rId2"/>
                        </a:buBlip>
                        <a:tabLst>
                          <a:tab pos="457200" algn="l"/>
                        </a:tabLst>
                      </a:pPr>
                      <a:r>
                        <a:rPr lang="tr-TR" sz="1000" dirty="0">
                          <a:effectLst/>
                          <a:latin typeface="Times New Roman"/>
                          <a:ea typeface="Calibri"/>
                          <a:cs typeface="Times New Roman"/>
                        </a:rPr>
                        <a:t>Okul-Aile Birliği faaliyetleri</a:t>
                      </a:r>
                      <a:endParaRPr lang="tr-TR" sz="1000" dirty="0">
                        <a:effectLst/>
                        <a:latin typeface="Calibri"/>
                        <a:ea typeface="Calibri"/>
                        <a:cs typeface="Times New Roman"/>
                      </a:endParaRPr>
                    </a:p>
                    <a:p>
                      <a:pPr marL="228600" algn="just">
                        <a:lnSpc>
                          <a:spcPct val="115000"/>
                        </a:lnSpc>
                        <a:spcAft>
                          <a:spcPts val="0"/>
                        </a:spcAft>
                      </a:pPr>
                      <a:r>
                        <a:rPr lang="tr-TR" sz="1000" dirty="0">
                          <a:effectLst/>
                          <a:latin typeface="Times New Roman"/>
                          <a:ea typeface="Calibri"/>
                          <a:cs typeface="Times New Roman"/>
                        </a:rPr>
                        <a:t>                    </a:t>
                      </a:r>
                      <a:endParaRPr lang="tr-TR" sz="1000" dirty="0">
                        <a:effectLst/>
                        <a:latin typeface="Calibri"/>
                        <a:ea typeface="Calibri"/>
                        <a:cs typeface="Times New Roman"/>
                      </a:endParaRPr>
                    </a:p>
                  </a:txBody>
                  <a:tcPr marL="48389" marR="4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Slayt Numarası Yer Tutucusu"/>
          <p:cNvSpPr>
            <a:spLocks noGrp="1"/>
          </p:cNvSpPr>
          <p:nvPr>
            <p:ph type="sldNum" sz="quarter" idx="12"/>
          </p:nvPr>
        </p:nvSpPr>
        <p:spPr/>
        <p:txBody>
          <a:bodyPr/>
          <a:lstStyle/>
          <a:p>
            <a:r>
              <a:rPr lang="tr-TR" dirty="0" smtClean="0"/>
              <a:t>11</a:t>
            </a:r>
            <a:endParaRPr lang="tr-TR" dirty="0"/>
          </a:p>
        </p:txBody>
      </p:sp>
    </p:spTree>
    <p:extLst>
      <p:ext uri="{BB962C8B-B14F-4D97-AF65-F5344CB8AC3E}">
        <p14:creationId xmlns="" xmlns:p14="http://schemas.microsoft.com/office/powerpoint/2010/main" val="224058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5"/>
          <p:cNvGrpSpPr/>
          <p:nvPr/>
        </p:nvGrpSpPr>
        <p:grpSpPr>
          <a:xfrm>
            <a:off x="364383" y="72322"/>
            <a:ext cx="6120000" cy="285751"/>
            <a:chOff x="825708" y="3383326"/>
            <a:chExt cx="5702821" cy="285751"/>
          </a:xfrm>
        </p:grpSpPr>
        <p:sp>
          <p:nvSpPr>
            <p:cNvPr id="7" name="Yuvarlatılmış Dikdörtgen 6"/>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ÜRÜN VE HİZMETLER</a:t>
              </a:r>
              <a:endParaRPr lang="tr-TR" sz="1400" b="1" dirty="0">
                <a:solidFill>
                  <a:prstClr val="white"/>
                </a:solidFill>
                <a:cs typeface="Arial" pitchFamily="34" charset="0"/>
              </a:endParaRPr>
            </a:p>
          </p:txBody>
        </p:sp>
        <p:sp>
          <p:nvSpPr>
            <p:cNvPr id="8" name="Yuvarlatılmış Dikdörtgen 7"/>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1</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2" name="Tablo 1"/>
          <p:cNvGraphicFramePr>
            <a:graphicFrameLocks noGrp="1"/>
          </p:cNvGraphicFramePr>
          <p:nvPr>
            <p:extLst>
              <p:ext uri="{D42A27DB-BD31-4B8C-83A1-F6EECF244321}">
                <p14:modId xmlns="" xmlns:p14="http://schemas.microsoft.com/office/powerpoint/2010/main" val="1938369233"/>
              </p:ext>
            </p:extLst>
          </p:nvPr>
        </p:nvGraphicFramePr>
        <p:xfrm>
          <a:off x="597218" y="527844"/>
          <a:ext cx="5887166" cy="3155160"/>
        </p:xfrm>
        <a:graphic>
          <a:graphicData uri="http://schemas.openxmlformats.org/drawingml/2006/table">
            <a:tbl>
              <a:tblPr firstRow="1" firstCol="1" lastRow="1" lastCol="1" bandRow="1" bandCol="1"/>
              <a:tblGrid>
                <a:gridCol w="2857160"/>
                <a:gridCol w="3030006"/>
              </a:tblGrid>
              <a:tr h="315516">
                <a:tc>
                  <a:txBody>
                    <a:bodyPr/>
                    <a:lstStyle/>
                    <a:p>
                      <a:pPr algn="just">
                        <a:lnSpc>
                          <a:spcPct val="150000"/>
                        </a:lnSpc>
                        <a:spcAft>
                          <a:spcPts val="600"/>
                        </a:spcAft>
                      </a:pPr>
                      <a:r>
                        <a:rPr lang="tr-TR" sz="1200" dirty="0">
                          <a:effectLst/>
                          <a:latin typeface="Times New Roman"/>
                          <a:ea typeface="Calibri"/>
                          <a:cs typeface="Times New Roman"/>
                        </a:rPr>
                        <a:t>Öğrenci kayıt, kabul ve devam işleri</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Eğitim hizmetleri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Öğrenci başarısının değerlendirilmesi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Öğretim hizmetleri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Sınav işleri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Toplum hizmetleri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Sınıf geçme işleri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Kulüp çalışmaları</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Öğrenim belgesi düzenleme işleri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Öğrenim Belgesi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Personel işleri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Sosyal, kültürel ve sportif etkinlikler</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nSpc>
                          <a:spcPct val="150000"/>
                        </a:lnSpc>
                        <a:spcAft>
                          <a:spcPts val="600"/>
                        </a:spcAft>
                      </a:pPr>
                      <a:r>
                        <a:rPr lang="tr-TR" sz="1200" dirty="0">
                          <a:effectLst/>
                          <a:latin typeface="Times New Roman"/>
                          <a:ea typeface="Calibri"/>
                          <a:cs typeface="Times New Roman"/>
                        </a:rPr>
                        <a:t>Öğrenci davranışlarının değerlendirilmesi</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Burs hizmetleri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dirty="0">
                          <a:effectLst/>
                          <a:latin typeface="Times New Roman"/>
                          <a:ea typeface="Calibri"/>
                          <a:cs typeface="Times New Roman"/>
                        </a:rPr>
                        <a:t>Öğrenci sağlığı ve güvenliği</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Bilimsel araştırmalar</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Okul çevre ilişkileri</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a:effectLst/>
                          <a:latin typeface="Times New Roman"/>
                          <a:ea typeface="Calibri"/>
                          <a:cs typeface="Times New Roman"/>
                        </a:rPr>
                        <a:t>Yaygın eğitim</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algn="just">
                        <a:lnSpc>
                          <a:spcPct val="150000"/>
                        </a:lnSpc>
                        <a:spcAft>
                          <a:spcPts val="600"/>
                        </a:spcAft>
                      </a:pPr>
                      <a:r>
                        <a:rPr lang="tr-TR" sz="1200">
                          <a:effectLst/>
                          <a:latin typeface="Times New Roman"/>
                          <a:ea typeface="Calibri"/>
                          <a:cs typeface="Times New Roman"/>
                        </a:rPr>
                        <a:t>Rehberlik</a:t>
                      </a:r>
                      <a:endParaRPr lang="tr-T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tr-TR" sz="1200" dirty="0">
                          <a:effectLst/>
                          <a:latin typeface="Times New Roman"/>
                          <a:ea typeface="Calibri"/>
                          <a:cs typeface="Times New Roman"/>
                        </a:rPr>
                        <a:t>Mezunlar (Öğrenci)</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Dikdörtgen 2"/>
          <p:cNvSpPr/>
          <p:nvPr/>
        </p:nvSpPr>
        <p:spPr>
          <a:xfrm>
            <a:off x="610236" y="3825173"/>
            <a:ext cx="5887166" cy="3416320"/>
          </a:xfrm>
          <a:prstGeom prst="rect">
            <a:avLst/>
          </a:prstGeom>
        </p:spPr>
        <p:txBody>
          <a:bodyPr wrap="square">
            <a:spAutoFit/>
          </a:bodyPr>
          <a:lstStyle/>
          <a:p>
            <a:pPr algn="just">
              <a:lnSpc>
                <a:spcPct val="150000"/>
              </a:lnSpc>
              <a:spcAft>
                <a:spcPts val="0"/>
              </a:spcAft>
            </a:pPr>
            <a:r>
              <a:rPr lang="tr-TR" sz="1200" dirty="0" smtClean="0">
                <a:latin typeface="Times New Roman"/>
                <a:ea typeface="Times New Roman"/>
                <a:cs typeface="Times New Roman"/>
              </a:rPr>
              <a:t>	Okulumuzda </a:t>
            </a:r>
            <a:r>
              <a:rPr lang="tr-TR" sz="1200" dirty="0">
                <a:latin typeface="Times New Roman"/>
                <a:ea typeface="Times New Roman"/>
                <a:cs typeface="Times New Roman"/>
              </a:rPr>
              <a:t>öğrencilerimizin kayıt, nakil, devam-devamsızlık, not, öğrenim belgesi düzenleme işlemleri e-okul yönetim bilgi sistemi üzerinden </a:t>
            </a:r>
            <a:r>
              <a:rPr lang="tr-TR" sz="1200" dirty="0" smtClean="0">
                <a:latin typeface="Times New Roman"/>
                <a:ea typeface="Times New Roman"/>
                <a:cs typeface="Times New Roman"/>
              </a:rPr>
              <a:t>yapılmaktadır.</a:t>
            </a:r>
            <a:endParaRPr lang="tr-TR" sz="1200" dirty="0" smtClean="0">
              <a:ea typeface="Times New Roman"/>
              <a:cs typeface="Times New Roman"/>
            </a:endParaRPr>
          </a:p>
          <a:p>
            <a:pPr algn="just">
              <a:lnSpc>
                <a:spcPct val="150000"/>
              </a:lnSpc>
              <a:spcAft>
                <a:spcPts val="0"/>
              </a:spcAft>
            </a:pPr>
            <a:r>
              <a:rPr lang="tr-TR" sz="1200" dirty="0">
                <a:latin typeface="Times New Roman"/>
                <a:ea typeface="Times New Roman"/>
                <a:cs typeface="Times New Roman"/>
              </a:rPr>
              <a:t>	</a:t>
            </a:r>
            <a:r>
              <a:rPr lang="tr-TR" sz="1200" dirty="0" smtClean="0">
                <a:latin typeface="Times New Roman"/>
                <a:ea typeface="Times New Roman"/>
                <a:cs typeface="Times New Roman"/>
              </a:rPr>
              <a:t>Öğretmenlerimizin </a:t>
            </a:r>
            <a:r>
              <a:rPr lang="tr-TR" sz="1200" dirty="0">
                <a:latin typeface="Times New Roman"/>
                <a:ea typeface="Times New Roman"/>
                <a:cs typeface="Times New Roman"/>
              </a:rPr>
              <a:t>özlük, derece-kademe, terfi, hizmet içi eğitim, maaş ve ek ders işlemleri </a:t>
            </a:r>
            <a:r>
              <a:rPr lang="tr-TR" sz="1200" dirty="0" err="1">
                <a:latin typeface="Times New Roman"/>
                <a:ea typeface="Times New Roman"/>
                <a:cs typeface="Times New Roman"/>
              </a:rPr>
              <a:t>mebbis</a:t>
            </a:r>
            <a:r>
              <a:rPr lang="tr-TR" sz="1200" dirty="0">
                <a:latin typeface="Times New Roman"/>
                <a:ea typeface="Times New Roman"/>
                <a:cs typeface="Times New Roman"/>
              </a:rPr>
              <a:t> ve </a:t>
            </a:r>
            <a:r>
              <a:rPr lang="tr-TR" sz="1200" dirty="0" err="1">
                <a:latin typeface="Times New Roman"/>
                <a:ea typeface="Times New Roman"/>
                <a:cs typeface="Times New Roman"/>
              </a:rPr>
              <a:t>kbs</a:t>
            </a:r>
            <a:r>
              <a:rPr lang="tr-TR" sz="1200" dirty="0">
                <a:latin typeface="Times New Roman"/>
                <a:ea typeface="Times New Roman"/>
                <a:cs typeface="Times New Roman"/>
              </a:rPr>
              <a:t> sistemleri üzerinden yapılmaktadır. Okulumuzun mali işlemleri ilgili yönetmeliklere uygun olarak yapılmaktadır.</a:t>
            </a:r>
            <a:endParaRPr lang="tr-TR" sz="1200" dirty="0">
              <a:ea typeface="Times New Roman"/>
              <a:cs typeface="Times New Roman"/>
            </a:endParaRPr>
          </a:p>
          <a:p>
            <a:pPr algn="just">
              <a:lnSpc>
                <a:spcPct val="150000"/>
              </a:lnSpc>
              <a:spcAft>
                <a:spcPts val="0"/>
              </a:spcAft>
            </a:pPr>
            <a:r>
              <a:rPr lang="tr-TR" sz="1200" dirty="0" smtClean="0">
                <a:latin typeface="Times New Roman"/>
                <a:ea typeface="Times New Roman"/>
                <a:cs typeface="Times New Roman"/>
              </a:rPr>
              <a:t>	Okulumuzun </a:t>
            </a:r>
            <a:r>
              <a:rPr lang="tr-TR" sz="1200" dirty="0">
                <a:latin typeface="Times New Roman"/>
                <a:ea typeface="Times New Roman"/>
                <a:cs typeface="Times New Roman"/>
              </a:rPr>
              <a:t>rehberlik anlayışı sadece öğrenci odaklı değildir . Sınıf öğretmenlerimiz öğrenci ve velilere yönelik seminerler düzenlemekte, çeşitli anket ve envanterler uygulamaktadır. Düzenli olarak veli görüşmeleri yapılmaktadır. </a:t>
            </a:r>
            <a:endParaRPr lang="tr-TR" sz="1200" dirty="0" smtClean="0">
              <a:ea typeface="Times New Roman"/>
              <a:cs typeface="Times New Roman"/>
            </a:endParaRPr>
          </a:p>
          <a:p>
            <a:pPr algn="just">
              <a:lnSpc>
                <a:spcPct val="150000"/>
              </a:lnSpc>
              <a:spcAft>
                <a:spcPts val="0"/>
              </a:spcAft>
            </a:pPr>
            <a:r>
              <a:rPr lang="tr-TR" sz="1200" dirty="0">
                <a:latin typeface="Times New Roman"/>
                <a:ea typeface="Times New Roman"/>
                <a:cs typeface="Times New Roman"/>
              </a:rPr>
              <a:t>	</a:t>
            </a:r>
            <a:r>
              <a:rPr lang="tr-TR" sz="1200" dirty="0" smtClean="0">
                <a:latin typeface="Times New Roman"/>
                <a:ea typeface="Times New Roman"/>
                <a:cs typeface="Times New Roman"/>
              </a:rPr>
              <a:t>Okulumuz </a:t>
            </a:r>
            <a:r>
              <a:rPr lang="tr-TR" sz="1200" dirty="0">
                <a:latin typeface="Times New Roman"/>
                <a:ea typeface="Times New Roman"/>
                <a:cs typeface="Times New Roman"/>
              </a:rPr>
              <a:t>İl ve İlçe Milli Eğitim Müdürlüğümüz tarafından düzenlenen sosyal, kültürel ve sportif yarışmalara katılmaktadır. Okulumuzda kültürel geziler, tiyatro, piknik, kermes gibi faaliyetler </a:t>
            </a:r>
            <a:r>
              <a:rPr lang="tr-TR" sz="1200" dirty="0" smtClean="0">
                <a:latin typeface="Times New Roman"/>
                <a:ea typeface="Times New Roman"/>
                <a:cs typeface="Times New Roman"/>
              </a:rPr>
              <a:t>düzenlenmektedir. Okulumuzda </a:t>
            </a:r>
            <a:r>
              <a:rPr lang="tr-TR" sz="1200" dirty="0">
                <a:latin typeface="Times New Roman"/>
                <a:ea typeface="Times New Roman"/>
                <a:cs typeface="Times New Roman"/>
              </a:rPr>
              <a:t>öğrencilerimize yönelik olarak hafta içi ve hafta sonu ders dışı etkinlik çalışmaları </a:t>
            </a:r>
            <a:r>
              <a:rPr lang="tr-TR" sz="1200" dirty="0" smtClean="0">
                <a:latin typeface="Times New Roman"/>
                <a:ea typeface="Times New Roman"/>
                <a:cs typeface="Times New Roman"/>
              </a:rPr>
              <a:t>yapılmaktadır</a:t>
            </a:r>
            <a:endParaRPr lang="tr-TR" sz="1200" dirty="0"/>
          </a:p>
        </p:txBody>
      </p:sp>
      <p:sp>
        <p:nvSpPr>
          <p:cNvPr id="10" name="9 Slayt Numarası Yer Tutucusu"/>
          <p:cNvSpPr>
            <a:spLocks noGrp="1"/>
          </p:cNvSpPr>
          <p:nvPr>
            <p:ph type="sldNum" sz="quarter" idx="12"/>
          </p:nvPr>
        </p:nvSpPr>
        <p:spPr/>
        <p:txBody>
          <a:bodyPr/>
          <a:lstStyle/>
          <a:p>
            <a:r>
              <a:rPr lang="tr-TR" dirty="0" smtClean="0"/>
              <a:t>12</a:t>
            </a:r>
            <a:endParaRPr lang="tr-TR" dirty="0"/>
          </a:p>
        </p:txBody>
      </p:sp>
    </p:spTree>
    <p:extLst>
      <p:ext uri="{BB962C8B-B14F-4D97-AF65-F5344CB8AC3E}">
        <p14:creationId xmlns="" xmlns:p14="http://schemas.microsoft.com/office/powerpoint/2010/main" val="1491956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3375" y="358333"/>
            <a:ext cx="6003536" cy="3386761"/>
          </a:xfrm>
          <a:prstGeom prst="rect">
            <a:avLst/>
          </a:prstGeom>
        </p:spPr>
        <p:txBody>
          <a:bodyPr wrap="square">
            <a:spAutoFit/>
          </a:bodyPr>
          <a:lstStyle/>
          <a:p>
            <a:pPr algn="just">
              <a:lnSpc>
                <a:spcPct val="150000"/>
              </a:lnSpc>
              <a:spcAft>
                <a:spcPts val="0"/>
              </a:spcAft>
            </a:pPr>
            <a:r>
              <a:rPr lang="tr-TR" sz="1200" dirty="0" smtClean="0">
                <a:latin typeface="Times New Roman"/>
                <a:ea typeface="Times New Roman"/>
                <a:cs typeface="Times New Roman"/>
              </a:rPr>
              <a:t>Okulumuz Stratejik </a:t>
            </a:r>
            <a:r>
              <a:rPr lang="tr-TR" sz="1200" dirty="0">
                <a:latin typeface="Times New Roman"/>
                <a:ea typeface="Times New Roman"/>
                <a:cs typeface="Times New Roman"/>
              </a:rPr>
              <a:t>Planlama Ekibi olarak planımızın hazırlanması aşamasında katılımcı bir yapı oluşturmak için ilgili tarafların görüşlerinin alınması ve plana dahil edilmesi gerekli görülmüş ve bu amaçla paydaş analizi çalışması yapılmıştır. Ekibimiz tarafından iç ve dış paydaşlar belirlenmiş, bunların önceliklerinin tespiti yapılmıştır. </a:t>
            </a:r>
            <a:endParaRPr lang="tr-TR" sz="1100" dirty="0">
              <a:ea typeface="Times New Roman"/>
              <a:cs typeface="Times New Roman"/>
            </a:endParaRPr>
          </a:p>
          <a:p>
            <a:pPr algn="just">
              <a:lnSpc>
                <a:spcPct val="150000"/>
              </a:lnSpc>
              <a:spcAft>
                <a:spcPts val="0"/>
              </a:spcAft>
            </a:pPr>
            <a:r>
              <a:rPr lang="tr-TR" sz="1200" dirty="0">
                <a:latin typeface="Times New Roman"/>
                <a:ea typeface="Times New Roman"/>
                <a:cs typeface="Times New Roman"/>
              </a:rPr>
              <a:t>   Paydaş görüş ve beklentileri SWOT (GZFT)Analizi Formu, Çalışan Memnuniyeti Anketi, Öğrenci Memnuniyeti Anketi, Veli Anketi Formu kullanılmaktadır. Aynı zamanda öğretmenler kurulu toplantıları, Zümre toplantıları gibi toplantılarla görüş ve beklentiler tutanakla tespit edilmekte Okulumuz bünyesinde değerlendirilmektedir.</a:t>
            </a:r>
            <a:endParaRPr lang="tr-TR" sz="1100" dirty="0">
              <a:ea typeface="Times New Roman"/>
              <a:cs typeface="Times New Roman"/>
            </a:endParaRPr>
          </a:p>
          <a:p>
            <a:pPr algn="just">
              <a:lnSpc>
                <a:spcPct val="150000"/>
              </a:lnSpc>
              <a:spcAft>
                <a:spcPts val="0"/>
              </a:spcAft>
            </a:pPr>
            <a:r>
              <a:rPr lang="tr-TR" sz="1200" dirty="0">
                <a:latin typeface="Times New Roman"/>
                <a:ea typeface="Times New Roman"/>
                <a:cs typeface="Times New Roman"/>
              </a:rPr>
              <a:t>   Milli Eğitim Bakanlığı, Kaymakamlık, İlçe Milli Eğitim Müdürlükleri, Okullar, Yöneticiler, Öğretmenler, Özel Öğretim Kurumları, Öğrenciler, Okul aile birlikleri, Memur ve Hizmetli, Belediye, İl Sağlık Müdürlüğü, Meslek odaları, Sendikalar, Vakıflar, Muhtarlıklar, Tarım İlçe Müdürlüğü, Sivil Savunma İl Müdürlüğü, Türk Telekom İlçe Müdürlüğü, Medya…vb.</a:t>
            </a:r>
            <a:endParaRPr lang="tr-TR" sz="1100" dirty="0">
              <a:ea typeface="Times New Roman"/>
              <a:cs typeface="Times New Roman"/>
            </a:endParaRPr>
          </a:p>
        </p:txBody>
      </p:sp>
      <p:grpSp>
        <p:nvGrpSpPr>
          <p:cNvPr id="3" name="Grup 4"/>
          <p:cNvGrpSpPr/>
          <p:nvPr/>
        </p:nvGrpSpPr>
        <p:grpSpPr>
          <a:xfrm>
            <a:off x="397886" y="59547"/>
            <a:ext cx="6120000" cy="360000"/>
            <a:chOff x="542115" y="3383314"/>
            <a:chExt cx="5975601" cy="285751"/>
          </a:xfrm>
        </p:grpSpPr>
        <p:sp>
          <p:nvSpPr>
            <p:cNvPr id="6" name="Yuvarlatılmış Dikdörtgen 5"/>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PAYDAŞ ANALİZİ</a:t>
              </a:r>
            </a:p>
          </p:txBody>
        </p:sp>
        <p:sp>
          <p:nvSpPr>
            <p:cNvPr id="7" name="Yuvarlatılmış Dikdörtgen 6"/>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2.4.</a:t>
              </a:r>
              <a:endParaRPr lang="tr-TR" sz="1400" b="1" dirty="0">
                <a:solidFill>
                  <a:prstClr val="white"/>
                </a:solidFill>
                <a:effectLst>
                  <a:outerShdw blurRad="38100" dist="38100" dir="2700000" algn="tl">
                    <a:srgbClr val="000000">
                      <a:alpha val="43137"/>
                    </a:srgbClr>
                  </a:outerShdw>
                </a:effectLst>
              </a:endParaRPr>
            </a:p>
          </p:txBody>
        </p:sp>
      </p:grpSp>
      <p:sp>
        <p:nvSpPr>
          <p:cNvPr id="8" name="Dikdörtgen 7"/>
          <p:cNvSpPr/>
          <p:nvPr/>
        </p:nvSpPr>
        <p:spPr>
          <a:xfrm>
            <a:off x="397886" y="5124499"/>
            <a:ext cx="5879711" cy="16363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8600" indent="-228600" algn="just">
              <a:lnSpc>
                <a:spcPct val="114000"/>
              </a:lnSpc>
              <a:buFont typeface="Wingdings" pitchFamily="2" charset="2"/>
              <a:buChar char="ü"/>
            </a:pPr>
            <a:r>
              <a:rPr lang="tr-TR" sz="1100" dirty="0" smtClean="0">
                <a:ea typeface="Times New Roman"/>
                <a:cs typeface="Microsoft Sans Serif"/>
              </a:rPr>
              <a:t>Okulumuzun hizmetlerini </a:t>
            </a:r>
            <a:r>
              <a:rPr lang="tr-TR" sz="1100" dirty="0">
                <a:ea typeface="Times New Roman"/>
                <a:cs typeface="Microsoft Sans Serif"/>
              </a:rPr>
              <a:t>kullanan, alan, yararlanan ve faaliyetlerimizden doğrudan veya dolaylı, olumlu veya olumsuz yönde etkilenen çalışmalara girdi sağlayacak paydaşlar belirlenmiştir. </a:t>
            </a:r>
            <a:endParaRPr lang="tr-TR" sz="1100" dirty="0" smtClean="0">
              <a:ea typeface="Times New Roman"/>
              <a:cs typeface="Microsoft Sans Serif"/>
            </a:endParaRPr>
          </a:p>
          <a:p>
            <a:pPr algn="just">
              <a:lnSpc>
                <a:spcPct val="114000"/>
              </a:lnSpc>
            </a:pPr>
            <a:endParaRPr lang="tr-TR" sz="1100" dirty="0">
              <a:ea typeface="Times New Roman"/>
              <a:cs typeface="Microsoft Sans Serif"/>
            </a:endParaRPr>
          </a:p>
          <a:p>
            <a:pPr marL="228600" indent="-228600" algn="just">
              <a:lnSpc>
                <a:spcPct val="114000"/>
              </a:lnSpc>
              <a:buFont typeface="Wingdings" pitchFamily="2" charset="2"/>
              <a:buChar char="ü"/>
            </a:pPr>
            <a:r>
              <a:rPr lang="tr-TR" sz="1100" dirty="0" smtClean="0">
                <a:ea typeface="Times New Roman"/>
                <a:cs typeface="Microsoft Sans Serif"/>
              </a:rPr>
              <a:t>Belirlenen paydaşların </a:t>
            </a:r>
            <a:r>
              <a:rPr lang="tr-TR" sz="1100" dirty="0">
                <a:ea typeface="Times New Roman"/>
                <a:cs typeface="Microsoft Sans Serif"/>
              </a:rPr>
              <a:t>kapsamlı olarak değerlendirilmesi için stratejik planlama koordinasyon ekibi tarafından “paydaş etki/önem ölçeği” tasarlanmış paydaşlarla gerçekleştirilebilecek çalışmaların önemi ve etkisine yönelik puanlama yapılmıştır</a:t>
            </a:r>
            <a:r>
              <a:rPr lang="tr-TR" sz="1100" dirty="0" smtClean="0">
                <a:ea typeface="Times New Roman"/>
                <a:cs typeface="Microsoft Sans Serif"/>
              </a:rPr>
              <a:t>. </a:t>
            </a:r>
            <a:endParaRPr lang="tr-TR" sz="1100" b="1" dirty="0" smtClean="0">
              <a:ea typeface="Times New Roman"/>
              <a:cs typeface="Microsoft Sans Serif"/>
            </a:endParaRPr>
          </a:p>
          <a:p>
            <a:pPr marL="228600" indent="-228600" algn="just">
              <a:lnSpc>
                <a:spcPct val="114000"/>
              </a:lnSpc>
              <a:buFont typeface="Wingdings" pitchFamily="2" charset="2"/>
              <a:buChar char="ü"/>
            </a:pPr>
            <a:endParaRPr lang="tr-TR" sz="1100" b="1" dirty="0" smtClean="0">
              <a:ea typeface="Times New Roman"/>
              <a:cs typeface="Microsoft Sans Serif"/>
            </a:endParaRPr>
          </a:p>
          <a:p>
            <a:pPr marL="228600" indent="-228600" algn="just">
              <a:lnSpc>
                <a:spcPct val="114000"/>
              </a:lnSpc>
            </a:pPr>
            <a:endParaRPr lang="tr-TR" sz="1100" dirty="0">
              <a:ea typeface="Times New Roman"/>
            </a:endParaRPr>
          </a:p>
        </p:txBody>
      </p:sp>
      <p:sp>
        <p:nvSpPr>
          <p:cNvPr id="10" name="9 Slayt Numarası Yer Tutucusu"/>
          <p:cNvSpPr>
            <a:spLocks noGrp="1"/>
          </p:cNvSpPr>
          <p:nvPr>
            <p:ph type="sldNum" sz="quarter" idx="12"/>
          </p:nvPr>
        </p:nvSpPr>
        <p:spPr/>
        <p:txBody>
          <a:bodyPr/>
          <a:lstStyle/>
          <a:p>
            <a:r>
              <a:rPr lang="tr-TR" dirty="0" smtClean="0"/>
              <a:t>13</a:t>
            </a:r>
            <a:endParaRPr lang="tr-TR" dirty="0"/>
          </a:p>
        </p:txBody>
      </p:sp>
    </p:spTree>
    <p:extLst>
      <p:ext uri="{BB962C8B-B14F-4D97-AF65-F5344CB8AC3E}">
        <p14:creationId xmlns="" xmlns:p14="http://schemas.microsoft.com/office/powerpoint/2010/main" val="3381766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Dikdörtgen 90"/>
          <p:cNvSpPr/>
          <p:nvPr/>
        </p:nvSpPr>
        <p:spPr>
          <a:xfrm>
            <a:off x="543026" y="2870369"/>
            <a:ext cx="5998541" cy="823302"/>
          </a:xfrm>
          <a:prstGeom prst="rect">
            <a:avLst/>
          </a:prstGeom>
        </p:spPr>
        <p:txBody>
          <a:bodyPr wrap="square">
            <a:spAutoFit/>
          </a:bodyPr>
          <a:lstStyle/>
          <a:p>
            <a:pPr algn="just">
              <a:lnSpc>
                <a:spcPts val="1900"/>
              </a:lnSpc>
            </a:pPr>
            <a:r>
              <a:rPr lang="tr-TR" sz="1200" dirty="0">
                <a:solidFill>
                  <a:prstClr val="black"/>
                </a:solidFill>
                <a:cs typeface="Times New Roman" pitchFamily="18" charset="0"/>
              </a:rPr>
              <a:t>Bu bölümde, teşkilat yapısı, insan kaynakları, eğitimde teknoloji </a:t>
            </a:r>
            <a:r>
              <a:rPr lang="tr-TR" sz="1200" dirty="0" smtClean="0">
                <a:solidFill>
                  <a:prstClr val="black"/>
                </a:solidFill>
                <a:cs typeface="Times New Roman" pitchFamily="18" charset="0"/>
              </a:rPr>
              <a:t>yapısı. Kurum Kültürü </a:t>
            </a:r>
            <a:r>
              <a:rPr lang="tr-TR" sz="1200" dirty="0">
                <a:solidFill>
                  <a:prstClr val="black"/>
                </a:solidFill>
                <a:cs typeface="Times New Roman" pitchFamily="18" charset="0"/>
              </a:rPr>
              <a:t>ve eğitimin finansmanı konuları ele alınmıştır</a:t>
            </a:r>
            <a:r>
              <a:rPr lang="tr-TR" sz="1200" dirty="0" smtClean="0">
                <a:solidFill>
                  <a:prstClr val="black"/>
                </a:solidFill>
                <a:cs typeface="Times New Roman" pitchFamily="18" charset="0"/>
              </a:rPr>
              <a:t>.</a:t>
            </a:r>
          </a:p>
          <a:p>
            <a:pPr algn="just">
              <a:lnSpc>
                <a:spcPts val="1900"/>
              </a:lnSpc>
            </a:pPr>
            <a:r>
              <a:rPr lang="tr-TR" sz="1200" dirty="0">
                <a:solidFill>
                  <a:prstClr val="black"/>
                </a:solidFill>
                <a:cs typeface="Times New Roman" pitchFamily="18" charset="0"/>
              </a:rPr>
              <a:t>  </a:t>
            </a:r>
          </a:p>
        </p:txBody>
      </p:sp>
      <p:grpSp>
        <p:nvGrpSpPr>
          <p:cNvPr id="3" name="Grup 48"/>
          <p:cNvGrpSpPr/>
          <p:nvPr/>
        </p:nvGrpSpPr>
        <p:grpSpPr>
          <a:xfrm>
            <a:off x="397886" y="94097"/>
            <a:ext cx="6120000" cy="360000"/>
            <a:chOff x="542115" y="3383314"/>
            <a:chExt cx="5975601" cy="285751"/>
          </a:xfrm>
        </p:grpSpPr>
        <p:sp>
          <p:nvSpPr>
            <p:cNvPr id="50" name="Yuvarlatılmış Dikdörtgen 49"/>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KURUM İÇİ ANALİZ VE </a:t>
              </a:r>
              <a:r>
                <a:rPr lang="tr-TR" sz="1400" b="1" dirty="0" smtClean="0">
                  <a:solidFill>
                    <a:prstClr val="white"/>
                  </a:solidFill>
                  <a:cs typeface="Arial" pitchFamily="34" charset="0"/>
                </a:rPr>
                <a:t>DIŞI </a:t>
              </a:r>
              <a:r>
                <a:rPr lang="tr-TR" sz="1400" b="1" dirty="0">
                  <a:solidFill>
                    <a:prstClr val="white"/>
                  </a:solidFill>
                  <a:cs typeface="Arial" pitchFamily="34" charset="0"/>
                </a:rPr>
                <a:t>ANALİZİ</a:t>
              </a:r>
            </a:p>
          </p:txBody>
        </p:sp>
        <p:sp>
          <p:nvSpPr>
            <p:cNvPr id="51" name="Yuvarlatılmış Dikdörtgen 50"/>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2.5.</a:t>
              </a:r>
              <a:endParaRPr lang="tr-TR" sz="1400" b="1" dirty="0">
                <a:solidFill>
                  <a:prstClr val="white"/>
                </a:solidFill>
                <a:effectLst>
                  <a:outerShdw blurRad="38100" dist="38100" dir="2700000" algn="tl">
                    <a:srgbClr val="000000">
                      <a:alpha val="43137"/>
                    </a:srgbClr>
                  </a:outerShdw>
                </a:effectLst>
              </a:endParaRPr>
            </a:p>
          </p:txBody>
        </p:sp>
      </p:grpSp>
      <p:grpSp>
        <p:nvGrpSpPr>
          <p:cNvPr id="4" name="Grup 54"/>
          <p:cNvGrpSpPr/>
          <p:nvPr/>
        </p:nvGrpSpPr>
        <p:grpSpPr>
          <a:xfrm>
            <a:off x="383366" y="2557882"/>
            <a:ext cx="6120000" cy="285751"/>
            <a:chOff x="542115" y="3383314"/>
            <a:chExt cx="5975601" cy="285751"/>
          </a:xfrm>
        </p:grpSpPr>
        <p:sp>
          <p:nvSpPr>
            <p:cNvPr id="56" name="Yuvarlatılmış Dikdörtgen 55"/>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300" b="1" dirty="0">
                  <a:solidFill>
                    <a:prstClr val="white"/>
                  </a:solidFill>
                  <a:cs typeface="Arial" pitchFamily="34" charset="0"/>
                </a:rPr>
                <a:t>KURUM İÇİ ANALİZ</a:t>
              </a:r>
            </a:p>
          </p:txBody>
        </p:sp>
        <p:sp>
          <p:nvSpPr>
            <p:cNvPr id="57" name="Yuvarlatılmış Dikdörtgen 56"/>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300" b="1" dirty="0" smtClean="0">
                  <a:solidFill>
                    <a:prstClr val="white"/>
                  </a:solidFill>
                  <a:effectLst>
                    <a:outerShdw blurRad="38100" dist="38100" dir="2700000" algn="tl">
                      <a:srgbClr val="000000">
                        <a:alpha val="43137"/>
                      </a:srgbClr>
                    </a:outerShdw>
                  </a:effectLst>
                </a:rPr>
                <a:t>2.5.1.</a:t>
              </a:r>
              <a:endParaRPr lang="tr-TR" sz="1300" b="1" dirty="0">
                <a:solidFill>
                  <a:prstClr val="white"/>
                </a:solidFill>
                <a:effectLst>
                  <a:outerShdw blurRad="38100" dist="38100" dir="2700000" algn="tl">
                    <a:srgbClr val="000000">
                      <a:alpha val="43137"/>
                    </a:srgbClr>
                  </a:outerShdw>
                </a:effectLst>
              </a:endParaRPr>
            </a:p>
          </p:txBody>
        </p:sp>
      </p:grpSp>
      <p:graphicFrame>
        <p:nvGraphicFramePr>
          <p:cNvPr id="53" name="4 Diyagram"/>
          <p:cNvGraphicFramePr/>
          <p:nvPr>
            <p:extLst>
              <p:ext uri="{D42A27DB-BD31-4B8C-83A1-F6EECF244321}">
                <p14:modId xmlns="" xmlns:p14="http://schemas.microsoft.com/office/powerpoint/2010/main" val="2205380013"/>
              </p:ext>
            </p:extLst>
          </p:nvPr>
        </p:nvGraphicFramePr>
        <p:xfrm>
          <a:off x="676276" y="3514726"/>
          <a:ext cx="2416374" cy="207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4" name="3 İçerik Yer Tutucusu"/>
          <p:cNvGraphicFramePr>
            <a:graphicFrameLocks/>
          </p:cNvGraphicFramePr>
          <p:nvPr>
            <p:extLst>
              <p:ext uri="{D42A27DB-BD31-4B8C-83A1-F6EECF244321}">
                <p14:modId xmlns="" xmlns:p14="http://schemas.microsoft.com/office/powerpoint/2010/main" val="3057611738"/>
              </p:ext>
            </p:extLst>
          </p:nvPr>
        </p:nvGraphicFramePr>
        <p:xfrm>
          <a:off x="394300" y="5505448"/>
          <a:ext cx="3240000" cy="180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1" name="3 İçerik Yer Tutucusu"/>
          <p:cNvGraphicFramePr>
            <a:graphicFrameLocks/>
          </p:cNvGraphicFramePr>
          <p:nvPr>
            <p:extLst>
              <p:ext uri="{D42A27DB-BD31-4B8C-83A1-F6EECF244321}">
                <p14:modId xmlns="" xmlns:p14="http://schemas.microsoft.com/office/powerpoint/2010/main" val="4064932486"/>
              </p:ext>
            </p:extLst>
          </p:nvPr>
        </p:nvGraphicFramePr>
        <p:xfrm>
          <a:off x="3387329" y="3876676"/>
          <a:ext cx="3240000" cy="180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5" name="3 İçerik Yer Tutucusu"/>
          <p:cNvGraphicFramePr>
            <a:graphicFrameLocks/>
          </p:cNvGraphicFramePr>
          <p:nvPr>
            <p:extLst>
              <p:ext uri="{D42A27DB-BD31-4B8C-83A1-F6EECF244321}">
                <p14:modId xmlns="" xmlns:p14="http://schemas.microsoft.com/office/powerpoint/2010/main" val="3034252171"/>
              </p:ext>
            </p:extLst>
          </p:nvPr>
        </p:nvGraphicFramePr>
        <p:xfrm>
          <a:off x="394300" y="7210648"/>
          <a:ext cx="3240000" cy="180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6" name="3 İçerik Yer Tutucusu"/>
          <p:cNvGraphicFramePr>
            <a:graphicFrameLocks/>
          </p:cNvGraphicFramePr>
          <p:nvPr>
            <p:extLst>
              <p:ext uri="{D42A27DB-BD31-4B8C-83A1-F6EECF244321}">
                <p14:modId xmlns="" xmlns:p14="http://schemas.microsoft.com/office/powerpoint/2010/main" val="2445033595"/>
              </p:ext>
            </p:extLst>
          </p:nvPr>
        </p:nvGraphicFramePr>
        <p:xfrm>
          <a:off x="3365500" y="7215635"/>
          <a:ext cx="3240000" cy="1800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67" name="3 İçerik Yer Tutucusu"/>
          <p:cNvGraphicFramePr>
            <a:graphicFrameLocks/>
          </p:cNvGraphicFramePr>
          <p:nvPr>
            <p:extLst>
              <p:ext uri="{D42A27DB-BD31-4B8C-83A1-F6EECF244321}">
                <p14:modId xmlns="" xmlns:p14="http://schemas.microsoft.com/office/powerpoint/2010/main" val="2555888194"/>
              </p:ext>
            </p:extLst>
          </p:nvPr>
        </p:nvGraphicFramePr>
        <p:xfrm>
          <a:off x="3401711" y="5538449"/>
          <a:ext cx="3240000" cy="180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 name="Dikdörtgen 1"/>
          <p:cNvSpPr/>
          <p:nvPr/>
        </p:nvSpPr>
        <p:spPr>
          <a:xfrm>
            <a:off x="516715" y="552599"/>
            <a:ext cx="6005801" cy="1938992"/>
          </a:xfrm>
          <a:prstGeom prst="rect">
            <a:avLst/>
          </a:prstGeom>
        </p:spPr>
        <p:txBody>
          <a:bodyPr wrap="square">
            <a:spAutoFit/>
          </a:bodyPr>
          <a:lstStyle/>
          <a:p>
            <a:pPr algn="just"/>
            <a:r>
              <a:rPr lang="tr-TR" sz="1200" dirty="0"/>
              <a:t>Kuruluş içi analiz ve çevre analizinde kullanılabilecek temel yöntemlerden birisi </a:t>
            </a:r>
            <a:r>
              <a:rPr lang="tr-TR" sz="1200" dirty="0" smtClean="0"/>
              <a:t>SWOT </a:t>
            </a:r>
            <a:r>
              <a:rPr lang="tr-TR" sz="1200" dirty="0"/>
              <a:t>(Güçlü Yönler, Zayıf Yönler, Fırsatlar ve Tehditler) analizidir. Genel anlamda SWOT, kuruluşun kendisinin ve kuruluşu etkileyen koşulların sistematik olarak incelendiği bir yöntemdir. Bu kapsamda, kuruluşun güçlü ve zayıf yönleri ile kuruluş dışında oluşabilecek fırsatlar ve tehditler belirlenir. Bu analiz stratejik planlama sürecinin diğer aşamalarına temel teşkil eder. </a:t>
            </a:r>
            <a:br>
              <a:rPr lang="tr-TR" sz="1200" dirty="0"/>
            </a:br>
            <a:r>
              <a:rPr lang="tr-TR" sz="1200" dirty="0"/>
              <a:t>Ekonomik, Politik, Sosyal ve Teknolojik özellikleri dış çevre faktörleri, kaynaklara ilişkin rekabet güçleri ise iç çevre faktörleri yani, kurum fonksiyonları olarak tanımlanmaktadır. Dış çevre faktörlerinin analizi ile kurumun önündeki fırsat ve tehditler saptanmaktadır. İç çevre faktörleri, kurum fonksiyonları ile somutlaşmaktadır. Buda kurumun kuvvetli ve zayıf yönlerini belirlemektedir</a:t>
            </a:r>
          </a:p>
        </p:txBody>
      </p:sp>
      <p:sp>
        <p:nvSpPr>
          <p:cNvPr id="17" name="16 Slayt Numarası Yer Tutucusu"/>
          <p:cNvSpPr>
            <a:spLocks noGrp="1"/>
          </p:cNvSpPr>
          <p:nvPr>
            <p:ph type="sldNum" sz="quarter" idx="12"/>
          </p:nvPr>
        </p:nvSpPr>
        <p:spPr/>
        <p:txBody>
          <a:bodyPr/>
          <a:lstStyle/>
          <a:p>
            <a:r>
              <a:rPr lang="tr-TR" dirty="0" smtClean="0"/>
              <a:t>14</a:t>
            </a:r>
            <a:endParaRPr lang="tr-TR" dirty="0"/>
          </a:p>
        </p:txBody>
      </p:sp>
    </p:spTree>
    <p:extLst>
      <p:ext uri="{BB962C8B-B14F-4D97-AF65-F5344CB8AC3E}">
        <p14:creationId xmlns="" xmlns:p14="http://schemas.microsoft.com/office/powerpoint/2010/main" val="2760659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57"/>
          <p:cNvGrpSpPr/>
          <p:nvPr/>
        </p:nvGrpSpPr>
        <p:grpSpPr>
          <a:xfrm>
            <a:off x="390626" y="70476"/>
            <a:ext cx="6120000" cy="180000"/>
            <a:chOff x="542115" y="3383314"/>
            <a:chExt cx="5975601" cy="285751"/>
          </a:xfrm>
        </p:grpSpPr>
        <p:sp>
          <p:nvSpPr>
            <p:cNvPr id="59" name="Yuvarlatılmış Dikdörtgen 58"/>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ORGANİZASYON YAPISI</a:t>
              </a:r>
              <a:endParaRPr lang="tr-TR" sz="1200" b="1" dirty="0">
                <a:solidFill>
                  <a:prstClr val="white"/>
                </a:solidFill>
                <a:cs typeface="Arial" pitchFamily="34" charset="0"/>
              </a:endParaRPr>
            </a:p>
          </p:txBody>
        </p:sp>
        <p:sp>
          <p:nvSpPr>
            <p:cNvPr id="60" name="Yuvarlatılmış Dikdörtgen 59"/>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2.5.1.1.</a:t>
              </a:r>
              <a:endParaRPr lang="tr-TR" sz="1200" b="1" dirty="0">
                <a:solidFill>
                  <a:prstClr val="white"/>
                </a:solidFill>
                <a:effectLst>
                  <a:outerShdw blurRad="38100" dist="38100" dir="2700000" algn="tl">
                    <a:srgbClr val="000000">
                      <a:alpha val="43137"/>
                    </a:srgbClr>
                  </a:outerShdw>
                </a:effectLst>
              </a:endParaRPr>
            </a:p>
          </p:txBody>
        </p:sp>
      </p:grpSp>
      <p:sp>
        <p:nvSpPr>
          <p:cNvPr id="2" name="Dikdörtgen 1"/>
          <p:cNvSpPr/>
          <p:nvPr/>
        </p:nvSpPr>
        <p:spPr>
          <a:xfrm>
            <a:off x="352131" y="280350"/>
            <a:ext cx="5979851" cy="1144865"/>
          </a:xfrm>
          <a:prstGeom prst="rect">
            <a:avLst/>
          </a:prstGeom>
        </p:spPr>
        <p:txBody>
          <a:bodyPr wrap="square">
            <a:spAutoFit/>
          </a:bodyPr>
          <a:lstStyle/>
          <a:p>
            <a:pPr algn="just">
              <a:lnSpc>
                <a:spcPct val="114000"/>
              </a:lnSpc>
            </a:pPr>
            <a:r>
              <a:rPr lang="tr-TR" sz="1200" b="1" dirty="0" smtClean="0">
                <a:effectLst>
                  <a:outerShdw blurRad="38100" dist="38100" dir="2700000" algn="tl">
                    <a:srgbClr val="000000">
                      <a:alpha val="43137"/>
                    </a:srgbClr>
                  </a:outerShdw>
                </a:effectLst>
              </a:rPr>
              <a:t>2.5.1.1.1. MELİHA HASANALİ BOSTAN ÇUBUK FEN LİSESİ ORGANİZASYONU YAPISI</a:t>
            </a:r>
          </a:p>
          <a:p>
            <a:pPr algn="just">
              <a:lnSpc>
                <a:spcPct val="114000"/>
              </a:lnSpc>
            </a:pPr>
            <a:r>
              <a:rPr lang="tr-TR" sz="1200" dirty="0" smtClean="0">
                <a:solidFill>
                  <a:prstClr val="black"/>
                </a:solidFill>
                <a:cs typeface="Times New Roman" pitchFamily="18" charset="0"/>
              </a:rPr>
              <a:t>Okulumuz </a:t>
            </a:r>
            <a:r>
              <a:rPr lang="tr-TR" sz="1200" dirty="0">
                <a:solidFill>
                  <a:prstClr val="black"/>
                </a:solidFill>
                <a:cs typeface="Times New Roman" pitchFamily="18" charset="0"/>
              </a:rPr>
              <a:t>paydaşlarına verimli ve etkili eğitim öğretim hizmeti sunumu yapmak için etkili yönetim modeli oluşturup; mevcut maddi ve insan kaynaklarının sürekli gelişimini sağlayarak verimli ve kaliteli eğitim-öğretim hizmeti sunmaktadır</a:t>
            </a:r>
            <a:r>
              <a:rPr lang="tr-TR" sz="1200" dirty="0" smtClean="0">
                <a:solidFill>
                  <a:prstClr val="black"/>
                </a:solidFill>
                <a:cs typeface="Times New Roman" pitchFamily="18" charset="0"/>
              </a:rPr>
              <a:t>.</a:t>
            </a:r>
            <a:endParaRPr lang="tr-TR" sz="1200" dirty="0">
              <a:solidFill>
                <a:prstClr val="black"/>
              </a:solidFill>
              <a:cs typeface="Times New Roman" pitchFamily="18" charset="0"/>
            </a:endParaRPr>
          </a:p>
          <a:p>
            <a:pPr lvl="0" algn="just">
              <a:lnSpc>
                <a:spcPct val="114000"/>
              </a:lnSpc>
            </a:pPr>
            <a:endParaRPr lang="tr-TR" sz="1200" dirty="0">
              <a:solidFill>
                <a:prstClr val="black"/>
              </a:solidFill>
              <a:cs typeface="Times New Roman" pitchFamily="18" charset="0"/>
            </a:endParaRPr>
          </a:p>
        </p:txBody>
      </p:sp>
      <p:graphicFrame>
        <p:nvGraphicFramePr>
          <p:cNvPr id="6" name="Tablo 5"/>
          <p:cNvGraphicFramePr>
            <a:graphicFrameLocks noGrp="1"/>
          </p:cNvGraphicFramePr>
          <p:nvPr>
            <p:extLst>
              <p:ext uri="{D42A27DB-BD31-4B8C-83A1-F6EECF244321}">
                <p14:modId xmlns="" xmlns:p14="http://schemas.microsoft.com/office/powerpoint/2010/main" val="2375250166"/>
              </p:ext>
            </p:extLst>
          </p:nvPr>
        </p:nvGraphicFramePr>
        <p:xfrm>
          <a:off x="279797" y="2278380"/>
          <a:ext cx="6052185" cy="2921508"/>
        </p:xfrm>
        <a:graphic>
          <a:graphicData uri="http://schemas.openxmlformats.org/drawingml/2006/table">
            <a:tbl>
              <a:tblPr firstRow="1" firstCol="1" lastRow="1" lastCol="1" bandRow="1" bandCol="1"/>
              <a:tblGrid>
                <a:gridCol w="2488802"/>
                <a:gridCol w="1397000"/>
                <a:gridCol w="1600200"/>
                <a:gridCol w="566183"/>
              </a:tblGrid>
              <a:tr h="0">
                <a:tc>
                  <a:txBody>
                    <a:bodyPr/>
                    <a:lstStyle/>
                    <a:p>
                      <a:pPr>
                        <a:lnSpc>
                          <a:spcPct val="115000"/>
                        </a:lnSpc>
                        <a:spcAft>
                          <a:spcPts val="1000"/>
                        </a:spcAft>
                      </a:pPr>
                      <a:r>
                        <a:rPr lang="tr-TR" sz="900" dirty="0">
                          <a:solidFill>
                            <a:srgbClr val="000000"/>
                          </a:solidFill>
                          <a:effectLst/>
                          <a:latin typeface="Times New Roman"/>
                          <a:ea typeface="Calibri"/>
                          <a:cs typeface="Times New Roman"/>
                        </a:rPr>
                        <a:t>Görevler</a:t>
                      </a:r>
                      <a:endParaRPr lang="tr-TR"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tr-TR" sz="900">
                          <a:solidFill>
                            <a:srgbClr val="000000"/>
                          </a:solidFill>
                          <a:effectLst/>
                          <a:latin typeface="Times New Roman"/>
                          <a:ea typeface="Calibri"/>
                          <a:cs typeface="Times New Roman"/>
                        </a:rPr>
                        <a:t>Görevle İlgili bölüm, birim, kurul/komisyon</a:t>
                      </a:r>
                      <a:endParaRPr lang="tr-TR" sz="9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tr-TR" sz="900">
                          <a:solidFill>
                            <a:srgbClr val="000000"/>
                          </a:solidFill>
                          <a:effectLst/>
                          <a:latin typeface="Times New Roman"/>
                          <a:ea typeface="Calibri"/>
                          <a:cs typeface="Times New Roman"/>
                        </a:rPr>
                        <a:t>Görevle İlgili işbirliği(paydaşlar)</a:t>
                      </a:r>
                      <a:endParaRPr lang="tr-TR" sz="9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tr-TR" sz="900">
                          <a:solidFill>
                            <a:srgbClr val="000000"/>
                          </a:solidFill>
                          <a:effectLst/>
                          <a:latin typeface="Times New Roman"/>
                          <a:ea typeface="Calibri"/>
                          <a:cs typeface="Times New Roman"/>
                        </a:rPr>
                        <a:t>Hedef Kitle</a:t>
                      </a:r>
                      <a:endParaRPr lang="tr-TR" sz="9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spcAft>
                          <a:spcPts val="0"/>
                        </a:spcAft>
                      </a:pPr>
                      <a:r>
                        <a:rPr lang="tr-TR" sz="900">
                          <a:effectLst/>
                          <a:latin typeface="Times New Roman"/>
                          <a:ea typeface="SegoeUI"/>
                          <a:cs typeface="Times New Roman"/>
                        </a:rPr>
                        <a:t>Okul ve aile iş birliğini sağlamak, okula maddi kaynak oluşturmak</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Okul Aile Birliği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Okul yönetimi, öğretmen ve diğer çalışanlar</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Öğrenci</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spcAft>
                          <a:spcPts val="0"/>
                        </a:spcAft>
                      </a:pPr>
                      <a:r>
                        <a:rPr lang="tr-TR" sz="900">
                          <a:effectLst/>
                          <a:latin typeface="Times New Roman"/>
                          <a:ea typeface="Times New Roman"/>
                          <a:cs typeface="Times New Roman"/>
                        </a:rPr>
                        <a:t>Eğitim-öğretimin planlanması ve yönetim ile ilgili en üst karar alma organı</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Öğretmenler Kurulu</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Okul Yönetimi, Öğretmenler</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Öğrenci</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spcAft>
                          <a:spcPts val="0"/>
                        </a:spcAft>
                      </a:pPr>
                      <a:r>
                        <a:rPr lang="tr-TR" sz="900">
                          <a:effectLst/>
                          <a:latin typeface="Times New Roman"/>
                          <a:ea typeface="Times New Roman"/>
                          <a:cs typeface="Times New Roman"/>
                        </a:rPr>
                        <a:t>Satın alma ile ilgili işlemler</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Satın Alma Komisyonu</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Okul Yönetimi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spcAft>
                          <a:spcPts val="0"/>
                        </a:spcAft>
                      </a:pPr>
                      <a:r>
                        <a:rPr lang="tr-TR" sz="900">
                          <a:effectLst/>
                          <a:latin typeface="Times New Roman"/>
                          <a:ea typeface="Times New Roman"/>
                          <a:cs typeface="Times New Roman"/>
                        </a:rPr>
                        <a:t>Öğrenci sosyal ve kişilik hizmetlerinin planlanması ve geliştirilmesi</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Psikolojik Danışma ve Rehberlik Hizmetleri Yürütme Komisyonu</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Rehberlik Servisi, Sınıf Rehber Öğretmenleri, Okul Yönetimi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Öğrenci</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spcAft>
                          <a:spcPts val="0"/>
                        </a:spcAft>
                      </a:pPr>
                      <a:r>
                        <a:rPr lang="tr-TR" sz="900">
                          <a:effectLst/>
                          <a:latin typeface="Times New Roman"/>
                          <a:ea typeface="Times New Roman"/>
                          <a:cs typeface="Times New Roman"/>
                        </a:rPr>
                        <a:t>Öğrenci davranışlarının değerlendirilmesinin yapılması, gerekli yaptırım ve ödüllendirme işlemlerinin yapılması.</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Öğrenci Davranışları Değerlendirme Kurulu</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Okul Yönetimi, Rehberlik Servisi, Sınıf Rehber Öğretmenleri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Öğrenci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spcAft>
                          <a:spcPts val="0"/>
                        </a:spcAft>
                      </a:pPr>
                      <a:r>
                        <a:rPr lang="tr-TR" sz="900">
                          <a:effectLst/>
                          <a:latin typeface="Times New Roman"/>
                          <a:ea typeface="Times New Roman"/>
                          <a:cs typeface="Times New Roman"/>
                        </a:rPr>
                        <a:t>Sosyal etkinliklerin planlanması ve uygulanması</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Sosyal Etkinlikler Kurulu</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Okul Yönetimi, Okul Aile Birliği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a:effectLst/>
                          <a:latin typeface="Times New Roman"/>
                          <a:ea typeface="Times New Roman"/>
                          <a:cs typeface="Times New Roman"/>
                        </a:rPr>
                        <a:t>Öğrenci</a:t>
                      </a:r>
                      <a:endParaRPr lang="tr-TR"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spcAft>
                          <a:spcPts val="0"/>
                        </a:spcAft>
                      </a:pPr>
                      <a:r>
                        <a:rPr lang="tr-TR" sz="900" dirty="0">
                          <a:solidFill>
                            <a:srgbClr val="000000"/>
                          </a:solidFill>
                          <a:effectLst/>
                          <a:latin typeface="Times New Roman"/>
                          <a:ea typeface="Times New Roman"/>
                          <a:cs typeface="Times New Roman"/>
                        </a:rPr>
                        <a:t>Paylaşımcı ve iş birliğine dayalı yönetim anlayışıyla eğitim-öğretimin niteliğini ve öğrenci başarısını artırmak, okulun fizikî ve insan kaynaklarını geliştirmek, öğrenci merkezli eğitim yapmak, eğitimde planlı ve sürekli gelişim sağlamak</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Okul Gelişim Yönetim Ekibi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Okul Yönetimi, Öğretmenler, Veliler</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900" dirty="0">
                          <a:effectLst/>
                          <a:latin typeface="Times New Roman"/>
                          <a:ea typeface="Times New Roman"/>
                          <a:cs typeface="Times New Roman"/>
                        </a:rPr>
                        <a:t>Öğrenci</a:t>
                      </a:r>
                      <a:endParaRPr lang="tr-TR"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Dikdörtgen 6"/>
          <p:cNvSpPr/>
          <p:nvPr/>
        </p:nvSpPr>
        <p:spPr>
          <a:xfrm>
            <a:off x="352131" y="1592580"/>
            <a:ext cx="5425974" cy="302840"/>
          </a:xfrm>
          <a:prstGeom prst="rect">
            <a:avLst/>
          </a:prstGeom>
        </p:spPr>
        <p:txBody>
          <a:bodyPr wrap="square">
            <a:spAutoFit/>
          </a:bodyPr>
          <a:lstStyle/>
          <a:p>
            <a:pPr algn="just">
              <a:lnSpc>
                <a:spcPct val="114000"/>
              </a:lnSpc>
            </a:pPr>
            <a:r>
              <a:rPr lang="tr-TR" sz="1200" b="1" dirty="0" smtClean="0">
                <a:effectLst>
                  <a:outerShdw blurRad="38100" dist="38100" dir="2700000" algn="tl">
                    <a:srgbClr val="000000">
                      <a:alpha val="43137"/>
                    </a:srgbClr>
                  </a:outerShdw>
                </a:effectLst>
              </a:rPr>
              <a:t>Kurullar</a:t>
            </a:r>
            <a:r>
              <a:rPr lang="tr-TR" sz="1200" b="1" dirty="0">
                <a:effectLst>
                  <a:outerShdw blurRad="38100" dist="38100" dir="2700000" algn="tl">
                    <a:srgbClr val="000000">
                      <a:alpha val="43137"/>
                    </a:srgbClr>
                  </a:outerShdw>
                </a:effectLst>
              </a:rPr>
              <a:t>, Komisyonlar ve </a:t>
            </a:r>
            <a:r>
              <a:rPr lang="tr-TR" sz="1200" b="1" dirty="0" smtClean="0">
                <a:effectLst>
                  <a:outerShdw blurRad="38100" dist="38100" dir="2700000" algn="tl">
                    <a:srgbClr val="000000">
                      <a:alpha val="43137"/>
                    </a:srgbClr>
                  </a:outerShdw>
                </a:effectLst>
              </a:rPr>
              <a:t>Görevleri (Şema 5)</a:t>
            </a:r>
            <a:endParaRPr lang="tr-TR" sz="1200" dirty="0">
              <a:effectLst>
                <a:outerShdw blurRad="38100" dist="38100" dir="2700000" algn="tl">
                  <a:srgbClr val="000000">
                    <a:alpha val="43137"/>
                  </a:srgbClr>
                </a:outerShdw>
              </a:effectLst>
            </a:endParaRPr>
          </a:p>
        </p:txBody>
      </p:sp>
      <p:sp>
        <p:nvSpPr>
          <p:cNvPr id="9" name="8 Slayt Numarası Yer Tutucusu"/>
          <p:cNvSpPr>
            <a:spLocks noGrp="1"/>
          </p:cNvSpPr>
          <p:nvPr>
            <p:ph type="sldNum" sz="quarter" idx="12"/>
          </p:nvPr>
        </p:nvSpPr>
        <p:spPr/>
        <p:txBody>
          <a:bodyPr/>
          <a:lstStyle/>
          <a:p>
            <a:r>
              <a:rPr lang="tr-TR" dirty="0" smtClean="0"/>
              <a:t>15</a:t>
            </a:r>
            <a:endParaRPr lang="tr-TR" dirty="0"/>
          </a:p>
        </p:txBody>
      </p:sp>
    </p:spTree>
    <p:extLst>
      <p:ext uri="{BB962C8B-B14F-4D97-AF65-F5344CB8AC3E}">
        <p14:creationId xmlns="" xmlns:p14="http://schemas.microsoft.com/office/powerpoint/2010/main" val="3643944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49808" y="283837"/>
            <a:ext cx="6160818" cy="8402300"/>
          </a:xfrm>
          <a:prstGeom prst="rect">
            <a:avLst/>
          </a:prstGeom>
        </p:spPr>
        <p:txBody>
          <a:bodyPr wrap="square">
            <a:spAutoFit/>
          </a:bodyPr>
          <a:lstStyle/>
          <a:p>
            <a:pPr algn="just"/>
            <a:r>
              <a:rPr lang="tr-TR" sz="1200" dirty="0">
                <a:solidFill>
                  <a:prstClr val="black"/>
                </a:solidFill>
                <a:cs typeface="Times New Roman" pitchFamily="18" charset="0"/>
              </a:rPr>
              <a:t>Okul yöneticilerimiz,  insan kaynaklarına ilişkin politika,  strateji ve planların oluşturulması ve bu sürece çalışanların katılımlarını onlar da içindeyken oluşturulan misyon ve vizyonun birer planlayıcısı olduklarını hissettirerek,  olayların içerisinde yer almalarını sağlayarak,  bilgi ve düşüncelerine saygı göstererek,  dinleyerek,  önemseyerek,  bize ait olma kavramını sürekli empoze ederek sağlarlar. Çalışanların,  mevcut ve gelecekteki yeterlilik gereksinimlerinin uygun hale getirilmesi amacıyla eğitim ve geliştirme planlarını,  tarafsız güvenilir ve herhangi bir baskı olmaması amacıyla gizli (isimsiz) olarak yapılan geri bildirimli anketler kullanırlar. </a:t>
            </a:r>
          </a:p>
          <a:p>
            <a:pPr algn="just"/>
            <a:r>
              <a:rPr lang="tr-TR" sz="1200" dirty="0">
                <a:solidFill>
                  <a:prstClr val="black"/>
                </a:solidFill>
                <a:cs typeface="Times New Roman" pitchFamily="18" charset="0"/>
              </a:rPr>
              <a:t>   Ayrıca anketlere tam katılımın olmasını sağlayarak var olabilecek sapmayı aza indirgerler. Geri bildirim alınacak birçok yol olmasına karşın,  bu yolların çoğunun güvenirlilikleri tarafsızlıkları da göz önünde bulundurularak uygulanırlar. Bunların başında dilek kutusu,  gözlemler ve müşteri memnuniyeti gelir.</a:t>
            </a:r>
          </a:p>
          <a:p>
            <a:pPr algn="just"/>
            <a:r>
              <a:rPr lang="tr-TR" sz="1200" dirty="0">
                <a:solidFill>
                  <a:prstClr val="black"/>
                </a:solidFill>
                <a:cs typeface="Times New Roman" pitchFamily="18" charset="0"/>
              </a:rPr>
              <a:t>   Okulumuzun insan kaynakları yönetime ilişkin temel politika ve stratejileri Milli Eğitim Bakanlığının politika ve stratejisine uyumlu olarak “çalışanların yönetimi süreci” kapsamında yürütülmektedir. İnsan kaynaklarına ilişkin politika ve stratejiler okulumuzun kilit süreçleri ile uyum içerisindedir. Okulumuzun kilit süreçleri Okul Gelişim Yönetim Ekibinde “eğitim-öğretim süreci”,  ”okul-veli ve öğrenci işbirliği süreci” olarak belirlenmiştir. </a:t>
            </a:r>
          </a:p>
          <a:p>
            <a:pPr algn="just"/>
            <a:r>
              <a:rPr lang="tr-TR" sz="1200" dirty="0">
                <a:solidFill>
                  <a:prstClr val="black"/>
                </a:solidFill>
                <a:cs typeface="Times New Roman" pitchFamily="18" charset="0"/>
              </a:rPr>
              <a:t>   Okulumuzda işe alma,  işten çıkarma ve ücretlendirme ile ilgili konular Milli Eğitim Bakanlığı kanun ve yönetmeliklerine uygun olarak yapılmaktadır. Bunun dışında destek personel alımı,  mesleki yetkinlikleri ve yapılan işin niteliğine uygunluğu dikkate alınarak,  belirtilen yasa ve yönetmelikleri kapsayan şartlarda okul idaresi ve Okul Aile Birliği tarafından yapılmaktadır. </a:t>
            </a:r>
          </a:p>
          <a:p>
            <a:pPr algn="just"/>
            <a:r>
              <a:rPr lang="tr-TR" sz="1200" dirty="0">
                <a:solidFill>
                  <a:prstClr val="black"/>
                </a:solidFill>
                <a:cs typeface="Times New Roman" pitchFamily="18" charset="0"/>
              </a:rPr>
              <a:t>   Kanun ve yönetmeliklerde belirtilen ders saati sayısına ve norm kadro esasına göre insan kaynakları planlaması yapılmaktadır. </a:t>
            </a:r>
          </a:p>
          <a:p>
            <a:pPr algn="just"/>
            <a:r>
              <a:rPr lang="tr-TR" sz="1200" dirty="0">
                <a:solidFill>
                  <a:prstClr val="black"/>
                </a:solidFill>
                <a:cs typeface="Times New Roman" pitchFamily="18" charset="0"/>
              </a:rPr>
              <a:t>   Çalışanın işten ayrılması (emekli olma, yer değiştirme) durumunda,  yerine atama Milli Eğitim Bakanlığı prosedürleri doğrultusunda yapılmaktadır. Çalışanların kısa süreli (rapor,  izin vb.) ayrılmaları durumunda ise dersin boş geçmemesi için gerekli planlama yapılmaktadır. Yönetici veya dersi boş olan öğretmenler derslere girmektedir.</a:t>
            </a:r>
          </a:p>
          <a:p>
            <a:pPr algn="just"/>
            <a:r>
              <a:rPr lang="tr-TR" sz="1200" dirty="0" smtClean="0">
                <a:solidFill>
                  <a:prstClr val="black"/>
                </a:solidFill>
                <a:cs typeface="Times New Roman" pitchFamily="18" charset="0"/>
              </a:rPr>
              <a:t>İş </a:t>
            </a:r>
            <a:r>
              <a:rPr lang="tr-TR" sz="1200" dirty="0">
                <a:solidFill>
                  <a:prstClr val="black"/>
                </a:solidFill>
                <a:cs typeface="Times New Roman" pitchFamily="18" charset="0"/>
              </a:rPr>
              <a:t>dağılımı yapılmadan önce çalışanların (yazılı veya sözel olarak) istekleri göz önüne alınarak ders planlamaları ve nöbet uygulamaları yapılmaktadır. Çeşitli görevlendirilmelerde ve görev dağılımında çalışanların uzmanlık alanları ve yetkinlikleri esas alınmaktadır. </a:t>
            </a:r>
          </a:p>
          <a:p>
            <a:pPr algn="just"/>
            <a:r>
              <a:rPr lang="tr-TR" sz="1200" dirty="0">
                <a:solidFill>
                  <a:prstClr val="black"/>
                </a:solidFill>
                <a:cs typeface="Times New Roman" pitchFamily="18" charset="0"/>
              </a:rPr>
              <a:t>   Çalışanların bilgi birikimi ve yeteneklerini artırmak,  performans gelişimlerini sağlamak amacıyla hizmet içi eğitimler planlanmakta ve uygulanmaktadır. </a:t>
            </a:r>
          </a:p>
          <a:p>
            <a:pPr algn="just"/>
            <a:r>
              <a:rPr lang="tr-TR" sz="1200" dirty="0">
                <a:solidFill>
                  <a:prstClr val="black"/>
                </a:solidFill>
                <a:cs typeface="Times New Roman" pitchFamily="18" charset="0"/>
              </a:rPr>
              <a:t>   İnsan kaynaklarına ilişkin politika ve stratejiler belirlenirken çalışanlar bu sürece dâhil edilmekte ve bu stratejiler her yıl Okul Gelişim Yönetim Ekibi tarafından güncellenmektedir.</a:t>
            </a:r>
          </a:p>
          <a:p>
            <a:pPr algn="just"/>
            <a:r>
              <a:rPr lang="tr-TR" sz="1200" dirty="0">
                <a:solidFill>
                  <a:prstClr val="black"/>
                </a:solidFill>
                <a:cs typeface="Times New Roman" pitchFamily="18" charset="0"/>
              </a:rPr>
              <a:t>   Kaliteli ve çağdaş eğitim politikamızın amacı evrensel düşüncelere sahip, yaratıcı,  demokratik, insan haklarına saygılı, yeniliklere açık, katılımcı ve çağdaş bireyler yetiştirmektir. </a:t>
            </a:r>
          </a:p>
          <a:p>
            <a:pPr algn="just"/>
            <a:r>
              <a:rPr lang="tr-TR" sz="1200" dirty="0">
                <a:solidFill>
                  <a:prstClr val="black"/>
                </a:solidFill>
                <a:cs typeface="Times New Roman" pitchFamily="18" charset="0"/>
              </a:rPr>
              <a:t>   Okul yöneticilerimiz, ilgili mevzuat ve kuruma özgü uygulamalar dâhilinde ödül sürecinin gerçekleştirilmesine ve geliştirilmesine; doğru zamanlama, tutarlılık, demokratik ve etik kurallar çerçevesinde katkıda bulunurlar. </a:t>
            </a:r>
          </a:p>
          <a:p>
            <a:pPr algn="just"/>
            <a:r>
              <a:rPr lang="tr-TR" sz="1200" dirty="0">
                <a:solidFill>
                  <a:prstClr val="black"/>
                </a:solidFill>
                <a:cs typeface="Times New Roman" pitchFamily="18" charset="0"/>
              </a:rPr>
              <a:t>   Çalışanların performanslarının değerlendirilmesi için maarif müfettişleri tarafından rehberlik ve denetimler yapılmakta, yapılan denetimler denetim raporlarıyla değerlendirilmektedir. Çalışanların daha iyi performans göstermelerini sağlamak için performans değerlendirme ve geliştirme sistemi oluşturulmuştur. Bu sistemle çalışanların yetkinlik bazı değerlendirilmesi yapılmakta, kuvvetli yönleri ve iyileştirmeye açık yönleri belirlenerek çalışanlarla birebir paylaşılması sağlanmaktadır.  </a:t>
            </a:r>
          </a:p>
          <a:p>
            <a:pPr algn="just"/>
            <a:r>
              <a:rPr lang="tr-TR" sz="1200" dirty="0">
                <a:solidFill>
                  <a:prstClr val="black"/>
                </a:solidFill>
                <a:cs typeface="Times New Roman" pitchFamily="18" charset="0"/>
              </a:rPr>
              <a:t>   </a:t>
            </a:r>
          </a:p>
        </p:txBody>
      </p:sp>
      <p:grpSp>
        <p:nvGrpSpPr>
          <p:cNvPr id="2" name="Grup 17"/>
          <p:cNvGrpSpPr/>
          <p:nvPr/>
        </p:nvGrpSpPr>
        <p:grpSpPr>
          <a:xfrm>
            <a:off x="390626" y="70476"/>
            <a:ext cx="6120000" cy="180000"/>
            <a:chOff x="542115" y="3383314"/>
            <a:chExt cx="5975601" cy="285751"/>
          </a:xfrm>
        </p:grpSpPr>
        <p:sp>
          <p:nvSpPr>
            <p:cNvPr id="19" name="Yuvarlatılmış Dikdörtgen 18"/>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İNSAN KAYNAKLAR</a:t>
              </a:r>
              <a:endParaRPr lang="tr-TR" sz="1200" b="1" dirty="0">
                <a:solidFill>
                  <a:prstClr val="white"/>
                </a:solidFill>
                <a:cs typeface="Arial" pitchFamily="34" charset="0"/>
              </a:endParaRPr>
            </a:p>
          </p:txBody>
        </p:sp>
        <p:sp>
          <p:nvSpPr>
            <p:cNvPr id="20" name="Yuvarlatılmış Dikdörtgen 19"/>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2.5.1.2.</a:t>
              </a:r>
              <a:endParaRPr lang="tr-TR" sz="1200" b="1" dirty="0">
                <a:solidFill>
                  <a:prstClr val="white"/>
                </a:solidFill>
                <a:effectLst>
                  <a:outerShdw blurRad="38100" dist="38100" dir="2700000" algn="tl">
                    <a:srgbClr val="000000">
                      <a:alpha val="43137"/>
                    </a:srgbClr>
                  </a:outerShdw>
                </a:effectLst>
              </a:endParaRPr>
            </a:p>
          </p:txBody>
        </p:sp>
      </p:grpSp>
      <p:sp>
        <p:nvSpPr>
          <p:cNvPr id="8" name="7 Slayt Numarası Yer Tutucusu"/>
          <p:cNvSpPr>
            <a:spLocks noGrp="1"/>
          </p:cNvSpPr>
          <p:nvPr>
            <p:ph type="sldNum" sz="quarter" idx="12"/>
          </p:nvPr>
        </p:nvSpPr>
        <p:spPr/>
        <p:txBody>
          <a:bodyPr/>
          <a:lstStyle/>
          <a:p>
            <a:r>
              <a:rPr lang="tr-TR" dirty="0" smtClean="0"/>
              <a:t>16</a:t>
            </a:r>
            <a:endParaRPr lang="tr-TR" dirty="0"/>
          </a:p>
        </p:txBody>
      </p:sp>
    </p:spTree>
    <p:extLst>
      <p:ext uri="{BB962C8B-B14F-4D97-AF65-F5344CB8AC3E}">
        <p14:creationId xmlns="" xmlns:p14="http://schemas.microsoft.com/office/powerpoint/2010/main" val="1518463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7"/>
          <p:cNvGrpSpPr/>
          <p:nvPr/>
        </p:nvGrpSpPr>
        <p:grpSpPr>
          <a:xfrm>
            <a:off x="364383" y="59552"/>
            <a:ext cx="6120000" cy="285751"/>
            <a:chOff x="825708" y="3383326"/>
            <a:chExt cx="5702821" cy="285751"/>
          </a:xfrm>
        </p:grpSpPr>
        <p:sp>
          <p:nvSpPr>
            <p:cNvPr id="9" name="Yuvarlatılmış Dikdörtgen 8"/>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OKUL NORM KADRO DURUMU</a:t>
              </a:r>
            </a:p>
          </p:txBody>
        </p:sp>
        <p:sp>
          <p:nvSpPr>
            <p:cNvPr id="10" name="Yuvarlatılmış Dikdörtgen 9"/>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2</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4" name="Tablo 3"/>
          <p:cNvGraphicFramePr>
            <a:graphicFrameLocks noGrp="1"/>
          </p:cNvGraphicFramePr>
          <p:nvPr>
            <p:extLst>
              <p:ext uri="{D42A27DB-BD31-4B8C-83A1-F6EECF244321}">
                <p14:modId xmlns="" xmlns:p14="http://schemas.microsoft.com/office/powerpoint/2010/main" val="2911598391"/>
              </p:ext>
            </p:extLst>
          </p:nvPr>
        </p:nvGraphicFramePr>
        <p:xfrm>
          <a:off x="364383" y="523197"/>
          <a:ext cx="6172201" cy="7640760"/>
        </p:xfrm>
        <a:graphic>
          <a:graphicData uri="http://schemas.openxmlformats.org/drawingml/2006/table">
            <a:tbl>
              <a:tblPr firstRow="1" firstCol="1" bandRow="1" bandCol="1"/>
              <a:tblGrid>
                <a:gridCol w="793058"/>
                <a:gridCol w="1908728"/>
                <a:gridCol w="694083"/>
                <a:gridCol w="694083"/>
                <a:gridCol w="694083"/>
                <a:gridCol w="694083"/>
                <a:gridCol w="694083"/>
              </a:tblGrid>
              <a:tr h="337720">
                <a:tc>
                  <a:txBody>
                    <a:bodyPr/>
                    <a:lstStyle/>
                    <a:p>
                      <a:pPr algn="l">
                        <a:spcAft>
                          <a:spcPts val="0"/>
                        </a:spcAft>
                      </a:pPr>
                      <a:r>
                        <a:rPr lang="tr-TR" sz="1200" dirty="0">
                          <a:effectLst/>
                          <a:latin typeface="Times New Roman"/>
                          <a:ea typeface="Times New Roman"/>
                          <a:cs typeface="Times New Roman"/>
                        </a:rPr>
                        <a:t>Sıra No</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tr-TR" sz="1200" dirty="0">
                          <a:effectLst/>
                          <a:latin typeface="Times New Roman"/>
                          <a:ea typeface="Times New Roman"/>
                          <a:cs typeface="Times New Roman"/>
                        </a:rPr>
                        <a:t>Unvan-Branşı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tr-TR" sz="1200" dirty="0">
                          <a:effectLst/>
                          <a:latin typeface="Times New Roman"/>
                          <a:ea typeface="Times New Roman"/>
                          <a:cs typeface="Times New Roman"/>
                        </a:rPr>
                        <a:t>Norm</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tr-TR" sz="1200" dirty="0">
                          <a:effectLst/>
                          <a:latin typeface="Times New Roman"/>
                          <a:ea typeface="Times New Roman"/>
                          <a:cs typeface="Times New Roman"/>
                        </a:rPr>
                        <a:t>Mevcut</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tr-TR" sz="1200" dirty="0">
                          <a:effectLst/>
                          <a:latin typeface="Times New Roman"/>
                          <a:ea typeface="Times New Roman"/>
                          <a:cs typeface="Times New Roman"/>
                        </a:rPr>
                        <a:t>İhtiyaç</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tr-TR" sz="1000" dirty="0">
                          <a:effectLst/>
                          <a:latin typeface="Times New Roman"/>
                          <a:ea typeface="Times New Roman"/>
                          <a:cs typeface="Times New Roman"/>
                        </a:rPr>
                        <a:t>Sözleşmeli</a:t>
                      </a:r>
                      <a:endParaRPr lang="tr-TR" sz="10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tr-TR" sz="1200">
                          <a:effectLst/>
                          <a:latin typeface="Times New Roman"/>
                          <a:ea typeface="Times New Roman"/>
                          <a:cs typeface="Times New Roman"/>
                        </a:rPr>
                        <a:t>Fazla</a:t>
                      </a:r>
                      <a:endParaRPr lang="tr-TR" sz="120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7720">
                <a:tc>
                  <a:txBody>
                    <a:bodyPr/>
                    <a:lstStyle/>
                    <a:p>
                      <a:pPr algn="l">
                        <a:spcAft>
                          <a:spcPts val="0"/>
                        </a:spcAft>
                      </a:pPr>
                      <a:r>
                        <a:rPr lang="tr-TR" sz="1200">
                          <a:effectLst/>
                          <a:latin typeface="Times New Roman"/>
                          <a:ea typeface="Times New Roman"/>
                          <a:cs typeface="Times New Roman"/>
                        </a:rPr>
                        <a:t>1</a:t>
                      </a:r>
                      <a:endParaRPr lang="tr-TR" sz="120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a:effectLst/>
                          <a:latin typeface="Times New Roman"/>
                          <a:ea typeface="Times New Roman"/>
                          <a:cs typeface="Times New Roman"/>
                        </a:rPr>
                        <a:t>Müdür</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a:effectLst/>
                          <a:latin typeface="Times New Roman"/>
                          <a:ea typeface="Times New Roman"/>
                          <a:cs typeface="Times New Roman"/>
                        </a:rPr>
                        <a:t>2</a:t>
                      </a:r>
                      <a:endParaRPr lang="tr-TR" sz="120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a:effectLst/>
                          <a:latin typeface="Times New Roman"/>
                          <a:ea typeface="Times New Roman"/>
                          <a:cs typeface="Times New Roman"/>
                        </a:rPr>
                        <a:t>Müdür Baş Yardımcısı</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a:effectLst/>
                          <a:latin typeface="Times New Roman"/>
                          <a:ea typeface="Times New Roman"/>
                          <a:cs typeface="Times New Roman"/>
                        </a:rPr>
                        <a:t>3</a:t>
                      </a:r>
                      <a:endParaRPr lang="tr-TR" sz="120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a:effectLst/>
                          <a:latin typeface="Times New Roman"/>
                          <a:ea typeface="Times New Roman"/>
                          <a:cs typeface="Times New Roman"/>
                        </a:rPr>
                        <a:t>Müdür Yardımcısı</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4</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Edebiyat Öğretmeni</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4</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4</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a:effectLst/>
                          <a:latin typeface="Times New Roman"/>
                          <a:ea typeface="Times New Roman"/>
                          <a:cs typeface="Times New Roman"/>
                        </a:rPr>
                        <a:t>5</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Öğretmenlik meslek</a:t>
                      </a:r>
                      <a:r>
                        <a:rPr lang="tr-TR" sz="1200" baseline="0" dirty="0" smtClean="0">
                          <a:effectLst/>
                          <a:latin typeface="Calibri"/>
                          <a:ea typeface="Times New Roman"/>
                          <a:cs typeface="Times New Roman"/>
                        </a:rPr>
                        <a:t> bilgisi</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a:effectLst/>
                          <a:latin typeface="Times New Roman"/>
                          <a:ea typeface="Times New Roman"/>
                          <a:cs typeface="Times New Roman"/>
                        </a:rPr>
                        <a:t>6</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Görsel sanatlar</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a:effectLst/>
                          <a:latin typeface="Times New Roman"/>
                          <a:ea typeface="Times New Roman"/>
                          <a:cs typeface="Times New Roman"/>
                        </a:rPr>
                        <a:t>7</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İngilizce</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4</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3</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a:effectLst/>
                          <a:latin typeface="Times New Roman"/>
                          <a:ea typeface="Times New Roman"/>
                          <a:cs typeface="Times New Roman"/>
                        </a:rPr>
                        <a:t>8</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Fizik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9</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Matematik</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5</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5</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Müzik</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Tarih</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Beden Eğitimi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13</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Biyoloji</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endParaRPr lang="tr-TR" sz="1200" dirty="0">
                        <a:effectLst/>
                        <a:latin typeface="Times New Roman"/>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14</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Coğrafya</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15</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Felsefe</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16</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Kimya</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1</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Times New Roman"/>
                          <a:ea typeface="Times New Roman"/>
                          <a:cs typeface="Times New Roman"/>
                        </a:rPr>
                        <a:t>17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Almanca</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1</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Calibri"/>
                          <a:ea typeface="Times New Roman"/>
                          <a:cs typeface="Times New Roman"/>
                        </a:rPr>
                        <a:t>18</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Din Kültürü</a:t>
                      </a:r>
                      <a:r>
                        <a:rPr lang="tr-TR" sz="1200" baseline="0" dirty="0" smtClean="0">
                          <a:effectLst/>
                          <a:latin typeface="Calibri"/>
                          <a:ea typeface="Times New Roman"/>
                          <a:cs typeface="Times New Roman"/>
                        </a:rPr>
                        <a:t> ve Ahlak Bilgisi</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Calibri"/>
                          <a:ea typeface="Times New Roman"/>
                          <a:cs typeface="Times New Roman"/>
                        </a:rPr>
                        <a:t>19</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Rehberlik</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a:txBody>
                    <a:bodyPr/>
                    <a:lstStyle/>
                    <a:p>
                      <a:pPr algn="l">
                        <a:spcAft>
                          <a:spcPts val="0"/>
                        </a:spcAft>
                      </a:pPr>
                      <a:r>
                        <a:rPr lang="tr-TR" sz="1200" dirty="0" smtClean="0">
                          <a:effectLst/>
                          <a:latin typeface="Calibri"/>
                          <a:ea typeface="Times New Roman"/>
                          <a:cs typeface="Times New Roman"/>
                        </a:rPr>
                        <a:t>20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tr-TR" sz="1200" dirty="0" smtClean="0">
                          <a:effectLst/>
                          <a:latin typeface="Calibri"/>
                          <a:ea typeface="Times New Roman"/>
                          <a:cs typeface="Times New Roman"/>
                        </a:rPr>
                        <a:t>Bilişim Teknolojileri</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0</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720">
                <a:tc gridSpan="2">
                  <a:txBody>
                    <a:bodyPr/>
                    <a:lstStyle/>
                    <a:p>
                      <a:pPr algn="ctr">
                        <a:spcAft>
                          <a:spcPts val="0"/>
                        </a:spcAft>
                      </a:pPr>
                      <a:endParaRPr lang="tr-TR" sz="1200" b="1" dirty="0" smtClean="0">
                        <a:effectLst/>
                        <a:latin typeface="Times New Roman"/>
                        <a:ea typeface="Times New Roman"/>
                        <a:cs typeface="Times New Roman"/>
                      </a:endParaRPr>
                    </a:p>
                    <a:p>
                      <a:pPr algn="ctr">
                        <a:spcAft>
                          <a:spcPts val="0"/>
                        </a:spcAft>
                      </a:pPr>
                      <a:r>
                        <a:rPr lang="tr-TR" sz="1200" b="1" dirty="0" smtClean="0">
                          <a:effectLst/>
                          <a:latin typeface="Times New Roman"/>
                          <a:ea typeface="Times New Roman"/>
                          <a:cs typeface="Times New Roman"/>
                        </a:rPr>
                        <a:t>TOPLAM</a:t>
                      </a:r>
                      <a:endParaRPr lang="tr-TR" sz="1200" b="1" dirty="0">
                        <a:effectLst/>
                        <a:latin typeface="Calibri"/>
                        <a:ea typeface="Times New Roman"/>
                        <a:cs typeface="Times New Roman"/>
                      </a:endParaRPr>
                    </a:p>
                    <a:p>
                      <a:pPr algn="l">
                        <a:spcAft>
                          <a:spcPts val="0"/>
                        </a:spcAft>
                      </a:pP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spcAft>
                          <a:spcPts val="0"/>
                        </a:spcAft>
                      </a:pP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37</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31</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Calibri"/>
                          <a:ea typeface="Times New Roman"/>
                          <a:cs typeface="Times New Roman"/>
                        </a:rPr>
                        <a:t>6</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2</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effectLst/>
                          <a:latin typeface="Times New Roman"/>
                          <a:ea typeface="Times New Roman"/>
                          <a:cs typeface="Times New Roman"/>
                        </a:rPr>
                        <a:t>0</a:t>
                      </a:r>
                      <a:r>
                        <a:rPr lang="tr-TR" sz="1200" dirty="0">
                          <a:effectLst/>
                          <a:latin typeface="Times New Roman"/>
                          <a:ea typeface="Times New Roman"/>
                          <a:cs typeface="Times New Roman"/>
                        </a:rPr>
                        <a:t> </a:t>
                      </a:r>
                      <a:endParaRPr lang="tr-TR" sz="1200" dirty="0">
                        <a:effectLst/>
                        <a:latin typeface="Calibri"/>
                        <a:ea typeface="Times New Roman"/>
                        <a:cs typeface="Times New Roman"/>
                      </a:endParaRPr>
                    </a:p>
                  </a:txBody>
                  <a:tcPr marL="67654" marR="67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Slayt Numarası Yer Tutucusu"/>
          <p:cNvSpPr>
            <a:spLocks noGrp="1"/>
          </p:cNvSpPr>
          <p:nvPr>
            <p:ph type="sldNum" sz="quarter" idx="12"/>
          </p:nvPr>
        </p:nvSpPr>
        <p:spPr/>
        <p:txBody>
          <a:bodyPr/>
          <a:lstStyle/>
          <a:p>
            <a:r>
              <a:rPr lang="tr-TR" dirty="0" smtClean="0"/>
              <a:t>17</a:t>
            </a:r>
            <a:endParaRPr lang="tr-TR" dirty="0"/>
          </a:p>
        </p:txBody>
      </p:sp>
    </p:spTree>
    <p:extLst>
      <p:ext uri="{BB962C8B-B14F-4D97-AF65-F5344CB8AC3E}">
        <p14:creationId xmlns="" xmlns:p14="http://schemas.microsoft.com/office/powerpoint/2010/main" val="612841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7"/>
          <p:cNvGrpSpPr/>
          <p:nvPr/>
        </p:nvGrpSpPr>
        <p:grpSpPr>
          <a:xfrm>
            <a:off x="364383" y="59552"/>
            <a:ext cx="6120000" cy="285751"/>
            <a:chOff x="825708" y="3383326"/>
            <a:chExt cx="5702821" cy="285751"/>
          </a:xfrm>
        </p:grpSpPr>
        <p:sp>
          <p:nvSpPr>
            <p:cNvPr id="9" name="Yuvarlatılmış Dikdörtgen 8"/>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OKUL PERSONEL </a:t>
              </a:r>
              <a:r>
                <a:rPr lang="tr-TR" sz="1400" b="1" dirty="0" smtClean="0">
                  <a:solidFill>
                    <a:prstClr val="white"/>
                  </a:solidFill>
                  <a:cs typeface="Arial" pitchFamily="34" charset="0"/>
                </a:rPr>
                <a:t>ANALİZİ</a:t>
              </a:r>
              <a:endParaRPr lang="tr-TR" sz="1400" b="1" dirty="0">
                <a:solidFill>
                  <a:prstClr val="white"/>
                </a:solidFill>
                <a:cs typeface="Arial" pitchFamily="34" charset="0"/>
              </a:endParaRPr>
            </a:p>
          </p:txBody>
        </p:sp>
        <p:sp>
          <p:nvSpPr>
            <p:cNvPr id="10" name="Yuvarlatılmış Dikdörtgen 9"/>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4</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sp>
        <p:nvSpPr>
          <p:cNvPr id="2" name="Dikdörtgen 1"/>
          <p:cNvSpPr/>
          <p:nvPr/>
        </p:nvSpPr>
        <p:spPr>
          <a:xfrm>
            <a:off x="364383" y="400735"/>
            <a:ext cx="6120000" cy="307777"/>
          </a:xfrm>
          <a:prstGeom prst="rect">
            <a:avLst/>
          </a:prstGeom>
        </p:spPr>
        <p:txBody>
          <a:bodyPr wrap="square">
            <a:spAutoFit/>
          </a:bodyPr>
          <a:lstStyle/>
          <a:p>
            <a:r>
              <a:rPr lang="tr-TR" sz="1400" b="1" dirty="0" smtClean="0">
                <a:latin typeface="Times New Roman"/>
                <a:ea typeface="Times New Roman"/>
              </a:rPr>
              <a:t>Kurumdaki </a:t>
            </a:r>
            <a:r>
              <a:rPr lang="tr-TR" sz="1400" b="1" dirty="0">
                <a:latin typeface="Times New Roman"/>
                <a:ea typeface="Times New Roman"/>
              </a:rPr>
              <a:t>Mevcut </a:t>
            </a:r>
            <a:r>
              <a:rPr lang="tr-TR" sz="1400" b="1" dirty="0" smtClean="0">
                <a:latin typeface="Times New Roman"/>
                <a:ea typeface="Times New Roman"/>
              </a:rPr>
              <a:t>Yöneticilerin Sayısı ve </a:t>
            </a:r>
            <a:r>
              <a:rPr lang="tr-TR" sz="1400" b="1" dirty="0"/>
              <a:t>Eğitim ve Hizmet Yılı </a:t>
            </a:r>
            <a:r>
              <a:rPr lang="tr-TR" sz="1400" b="1" dirty="0" smtClean="0"/>
              <a:t>Durumu</a:t>
            </a:r>
            <a:endParaRPr lang="tr-TR" sz="1400" dirty="0"/>
          </a:p>
        </p:txBody>
      </p:sp>
      <p:graphicFrame>
        <p:nvGraphicFramePr>
          <p:cNvPr id="4" name="Tablo 3"/>
          <p:cNvGraphicFramePr>
            <a:graphicFrameLocks noGrp="1"/>
          </p:cNvGraphicFramePr>
          <p:nvPr>
            <p:extLst>
              <p:ext uri="{D42A27DB-BD31-4B8C-83A1-F6EECF244321}">
                <p14:modId xmlns="" xmlns:p14="http://schemas.microsoft.com/office/powerpoint/2010/main" val="3545885470"/>
              </p:ext>
            </p:extLst>
          </p:nvPr>
        </p:nvGraphicFramePr>
        <p:xfrm>
          <a:off x="364383" y="708512"/>
          <a:ext cx="6120002" cy="1219200"/>
        </p:xfrm>
        <a:graphic>
          <a:graphicData uri="http://schemas.openxmlformats.org/drawingml/2006/table">
            <a:tbl>
              <a:tblPr>
                <a:tableStyleId>{5C22544A-7EE6-4342-B048-85BDC9FD1C3A}</a:tableStyleId>
              </a:tblPr>
              <a:tblGrid>
                <a:gridCol w="410317"/>
                <a:gridCol w="1338255"/>
                <a:gridCol w="874286"/>
                <a:gridCol w="874286"/>
                <a:gridCol w="874286"/>
                <a:gridCol w="874286"/>
                <a:gridCol w="874286"/>
              </a:tblGrid>
              <a:tr h="304800">
                <a:tc>
                  <a:txBody>
                    <a:bodyPr/>
                    <a:lstStyle/>
                    <a:p>
                      <a:pPr algn="l">
                        <a:spcAft>
                          <a:spcPts val="0"/>
                        </a:spcAft>
                      </a:pPr>
                      <a:r>
                        <a:rPr lang="tr-TR" sz="1100" dirty="0">
                          <a:effectLst/>
                        </a:rPr>
                        <a:t>Sıra</a:t>
                      </a:r>
                      <a:endParaRPr lang="tr-TR" sz="11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dirty="0">
                          <a:effectLst/>
                        </a:rPr>
                        <a:t>Görevi </a:t>
                      </a:r>
                      <a:endParaRPr lang="tr-TR" sz="1100" dirty="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Norm</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Mevcut</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Erkek </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Kadın </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Toplam </a:t>
                      </a:r>
                      <a:endParaRPr lang="tr-TR" sz="110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04800">
                <a:tc>
                  <a:txBody>
                    <a:bodyPr/>
                    <a:lstStyle/>
                    <a:p>
                      <a:pPr algn="l">
                        <a:spcAft>
                          <a:spcPts val="0"/>
                        </a:spcAft>
                      </a:pPr>
                      <a:r>
                        <a:rPr lang="tr-TR" sz="1100">
                          <a:effectLst/>
                        </a:rPr>
                        <a:t>1 </a:t>
                      </a:r>
                      <a:endParaRPr lang="tr-TR" sz="11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spcAft>
                          <a:spcPts val="0"/>
                        </a:spcAft>
                      </a:pPr>
                      <a:r>
                        <a:rPr lang="tr-TR" sz="1100" dirty="0">
                          <a:effectLst/>
                        </a:rPr>
                        <a:t>Müdür</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effectLst/>
                        </a:rPr>
                        <a:t>1</a:t>
                      </a:r>
                      <a:r>
                        <a:rPr lang="tr-TR" sz="1100" dirty="0">
                          <a:effectLst/>
                        </a:rPr>
                        <a:t> </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tcPr>
                </a:tc>
              </a:tr>
              <a:tr h="304800">
                <a:tc>
                  <a:txBody>
                    <a:bodyPr/>
                    <a:lstStyle/>
                    <a:p>
                      <a:pPr algn="l">
                        <a:spcAft>
                          <a:spcPts val="0"/>
                        </a:spcAft>
                      </a:pPr>
                      <a:r>
                        <a:rPr lang="tr-TR" sz="1100">
                          <a:effectLst/>
                        </a:rPr>
                        <a:t>2 </a:t>
                      </a:r>
                      <a:endParaRPr lang="tr-TR" sz="11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spcAft>
                          <a:spcPts val="0"/>
                        </a:spcAft>
                      </a:pPr>
                      <a:r>
                        <a:rPr lang="tr-TR" sz="1100">
                          <a:effectLst/>
                        </a:rPr>
                        <a:t>Müdür Baş. Yrd.</a:t>
                      </a:r>
                      <a:endParaRPr lang="tr-TR" sz="110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a:effectLst/>
                        </a:rPr>
                        <a:t> </a:t>
                      </a:r>
                      <a:r>
                        <a:rPr lang="tr-TR" sz="1100" dirty="0" smtClean="0">
                          <a:effectLst/>
                        </a:rPr>
                        <a:t>1</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endParaRPr lang="tr-TR" sz="1100" dirty="0">
                        <a:solidFill>
                          <a:srgbClr val="000000"/>
                        </a:solidFill>
                        <a:effectLst/>
                        <a:latin typeface="Calibri"/>
                        <a:ea typeface="Times New Roman"/>
                        <a:cs typeface="Calibri"/>
                      </a:endParaRPr>
                    </a:p>
                  </a:txBody>
                  <a:tcPr marL="68580" marR="68580" marT="0" marB="0"/>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tcPr>
                </a:tc>
              </a:tr>
              <a:tr h="304800">
                <a:tc>
                  <a:txBody>
                    <a:bodyPr/>
                    <a:lstStyle/>
                    <a:p>
                      <a:pPr algn="l">
                        <a:spcAft>
                          <a:spcPts val="0"/>
                        </a:spcAft>
                      </a:pPr>
                      <a:r>
                        <a:rPr lang="tr-TR" sz="1100">
                          <a:effectLst/>
                        </a:rPr>
                        <a:t>3 </a:t>
                      </a:r>
                      <a:endParaRPr lang="tr-TR" sz="11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a:effectLst/>
                        </a:rPr>
                        <a:t>Müdür Yrd.</a:t>
                      </a:r>
                      <a:endParaRPr lang="tr-TR" sz="110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a:effectLst/>
                        </a:rPr>
                        <a:t> </a:t>
                      </a:r>
                      <a:r>
                        <a:rPr lang="tr-TR" sz="1100" dirty="0" smtClean="0">
                          <a:effectLst/>
                        </a:rPr>
                        <a:t>3</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2</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2</a:t>
                      </a:r>
                      <a:endParaRPr lang="tr-TR" sz="11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6" name="Tablo 5"/>
          <p:cNvGraphicFramePr>
            <a:graphicFrameLocks noGrp="1"/>
          </p:cNvGraphicFramePr>
          <p:nvPr>
            <p:extLst>
              <p:ext uri="{D42A27DB-BD31-4B8C-83A1-F6EECF244321}">
                <p14:modId xmlns="" xmlns:p14="http://schemas.microsoft.com/office/powerpoint/2010/main" val="3217462108"/>
              </p:ext>
            </p:extLst>
          </p:nvPr>
        </p:nvGraphicFramePr>
        <p:xfrm>
          <a:off x="364383" y="1975644"/>
          <a:ext cx="6120003" cy="1148555"/>
        </p:xfrm>
        <a:graphic>
          <a:graphicData uri="http://schemas.openxmlformats.org/drawingml/2006/table">
            <a:tbl>
              <a:tblPr>
                <a:tableStyleId>{5C22544A-7EE6-4342-B048-85BDC9FD1C3A}</a:tableStyleId>
              </a:tblPr>
              <a:tblGrid>
                <a:gridCol w="1573327"/>
                <a:gridCol w="2273338"/>
                <a:gridCol w="2273338"/>
              </a:tblGrid>
              <a:tr h="198027">
                <a:tc>
                  <a:txBody>
                    <a:bodyPr/>
                    <a:lstStyle/>
                    <a:p>
                      <a:pPr algn="ctr">
                        <a:spcAft>
                          <a:spcPts val="0"/>
                        </a:spcAft>
                      </a:pPr>
                      <a:r>
                        <a:rPr lang="tr-TR" sz="1100" dirty="0">
                          <a:effectLst/>
                        </a:rPr>
                        <a:t>Eğitim Düzeyi</a:t>
                      </a:r>
                      <a:endParaRPr lang="tr-TR" sz="1100" dirty="0">
                        <a:solidFill>
                          <a:srgbClr val="000000"/>
                        </a:solidFill>
                        <a:effectLst/>
                        <a:latin typeface="Calibri"/>
                        <a:ea typeface="Times New Roman"/>
                        <a:cs typeface="Calibri"/>
                      </a:endParaRPr>
                    </a:p>
                  </a:txBody>
                  <a:tcPr marL="67177" marR="6717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67030">
                        <a:spcAft>
                          <a:spcPts val="0"/>
                        </a:spcAft>
                      </a:pPr>
                      <a:r>
                        <a:rPr lang="tr-TR" sz="1100">
                          <a:effectLst/>
                        </a:rPr>
                        <a:t>Kişi Sayısı </a:t>
                      </a:r>
                      <a:endParaRPr lang="tr-TR" sz="1100">
                        <a:solidFill>
                          <a:srgbClr val="000000"/>
                        </a:solidFill>
                        <a:effectLst/>
                        <a:latin typeface="Calibri"/>
                        <a:ea typeface="Times New Roman"/>
                        <a:cs typeface="Calibri"/>
                      </a:endParaRPr>
                    </a:p>
                  </a:txBody>
                  <a:tcPr marL="67177" marR="67177"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tr-TR" sz="1100" dirty="0" smtClean="0">
                          <a:effectLst/>
                        </a:rPr>
                        <a:t>Hizmet yılı</a:t>
                      </a: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7632">
                <a:tc>
                  <a:txBody>
                    <a:bodyPr/>
                    <a:lstStyle/>
                    <a:p>
                      <a:pPr>
                        <a:spcAft>
                          <a:spcPts val="0"/>
                        </a:spcAft>
                      </a:pPr>
                      <a:r>
                        <a:rPr lang="tr-TR" sz="1100">
                          <a:effectLst/>
                        </a:rPr>
                        <a:t>Ön lisans </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a:effectLst/>
                        </a:rPr>
                        <a:t>Lisans </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r>
                        <a:rPr lang="tr-TR" sz="1100" dirty="0" smtClean="0">
                          <a:solidFill>
                            <a:srgbClr val="000000"/>
                          </a:solidFill>
                          <a:effectLst/>
                          <a:latin typeface="Calibri"/>
                          <a:ea typeface="Times New Roman"/>
                          <a:cs typeface="Calibri"/>
                        </a:rPr>
                        <a:t>3</a:t>
                      </a: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dirty="0">
                          <a:effectLst/>
                        </a:rPr>
                        <a:t>Yüksek Lisans </a:t>
                      </a:r>
                      <a:endParaRPr lang="tr-TR" sz="1100" dirty="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dirty="0">
                          <a:effectLst/>
                        </a:rPr>
                        <a:t>Doktora</a:t>
                      </a:r>
                      <a:endParaRPr lang="tr-TR" sz="1100" dirty="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0"/>
                        </a:spcAft>
                      </a:pPr>
                      <a:endParaRPr lang="tr-TR" sz="1100">
                        <a:solidFill>
                          <a:srgbClr val="000000"/>
                        </a:solidFill>
                        <a:effectLst/>
                        <a:latin typeface="Calibri"/>
                        <a:ea typeface="Times New Roman"/>
                        <a:cs typeface="Calibri"/>
                      </a:endParaRPr>
                    </a:p>
                  </a:txBody>
                  <a:tcPr marL="67177" marR="67177" marT="0" marB="0">
                    <a:lnB w="12700" cap="flat" cmpd="sng" algn="ctr">
                      <a:solidFill>
                        <a:schemeClr val="tx1"/>
                      </a:solidFill>
                      <a:prstDash val="solid"/>
                      <a:round/>
                      <a:headEnd type="none" w="med" len="med"/>
                      <a:tailEnd type="none" w="med" len="med"/>
                    </a:lnB>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2" name="Tablo 11"/>
          <p:cNvGraphicFramePr>
            <a:graphicFrameLocks noGrp="1"/>
          </p:cNvGraphicFramePr>
          <p:nvPr>
            <p:extLst>
              <p:ext uri="{D42A27DB-BD31-4B8C-83A1-F6EECF244321}">
                <p14:modId xmlns="" xmlns:p14="http://schemas.microsoft.com/office/powerpoint/2010/main" val="4173936968"/>
              </p:ext>
            </p:extLst>
          </p:nvPr>
        </p:nvGraphicFramePr>
        <p:xfrm>
          <a:off x="337585" y="3591412"/>
          <a:ext cx="6198997" cy="609600"/>
        </p:xfrm>
        <a:graphic>
          <a:graphicData uri="http://schemas.openxmlformats.org/drawingml/2006/table">
            <a:tbl>
              <a:tblPr>
                <a:tableStyleId>{5C22544A-7EE6-4342-B048-85BDC9FD1C3A}</a:tableStyleId>
              </a:tblPr>
              <a:tblGrid>
                <a:gridCol w="1452942"/>
                <a:gridCol w="949211"/>
                <a:gridCol w="949211"/>
                <a:gridCol w="949211"/>
                <a:gridCol w="949211"/>
                <a:gridCol w="949211"/>
              </a:tblGrid>
              <a:tr h="304800">
                <a:tc>
                  <a:txBody>
                    <a:bodyPr/>
                    <a:lstStyle/>
                    <a:p>
                      <a:pPr algn="l">
                        <a:spcAft>
                          <a:spcPts val="0"/>
                        </a:spcAft>
                      </a:pPr>
                      <a:r>
                        <a:rPr lang="tr-TR" sz="1100" dirty="0">
                          <a:effectLst/>
                        </a:rPr>
                        <a:t>Görevi </a:t>
                      </a:r>
                      <a:endParaRPr lang="tr-TR" sz="11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Norm</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dirty="0">
                          <a:effectLst/>
                        </a:rPr>
                        <a:t>Mevcut</a:t>
                      </a:r>
                      <a:endParaRPr lang="tr-TR" sz="1100" dirty="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Erkek </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Kadın </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Toplam </a:t>
                      </a:r>
                      <a:endParaRPr lang="tr-TR" sz="110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04800">
                <a:tc>
                  <a:txBody>
                    <a:bodyPr/>
                    <a:lstStyle/>
                    <a:p>
                      <a:pPr algn="l">
                        <a:spcAft>
                          <a:spcPts val="0"/>
                        </a:spcAft>
                      </a:pPr>
                      <a:r>
                        <a:rPr lang="tr-TR" sz="1100" dirty="0" smtClean="0">
                          <a:solidFill>
                            <a:srgbClr val="000000"/>
                          </a:solidFill>
                          <a:effectLst/>
                          <a:latin typeface="Calibri"/>
                          <a:ea typeface="Times New Roman"/>
                          <a:cs typeface="Calibri"/>
                        </a:rPr>
                        <a:t>Öğretmen</a:t>
                      </a:r>
                      <a:endParaRPr lang="tr-TR" sz="11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effectLst/>
                        </a:rPr>
                        <a:t>33</a:t>
                      </a:r>
                      <a:r>
                        <a:rPr lang="tr-TR" sz="1100" dirty="0">
                          <a:effectLst/>
                        </a:rPr>
                        <a:t> </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28</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16</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12</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28</a:t>
                      </a:r>
                      <a:endParaRPr lang="tr-TR" sz="11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3" name="Tablo 12"/>
          <p:cNvGraphicFramePr>
            <a:graphicFrameLocks noGrp="1"/>
          </p:cNvGraphicFramePr>
          <p:nvPr>
            <p:extLst>
              <p:ext uri="{D42A27DB-BD31-4B8C-83A1-F6EECF244321}">
                <p14:modId xmlns="" xmlns:p14="http://schemas.microsoft.com/office/powerpoint/2010/main" val="2895830939"/>
              </p:ext>
            </p:extLst>
          </p:nvPr>
        </p:nvGraphicFramePr>
        <p:xfrm>
          <a:off x="337584" y="4274344"/>
          <a:ext cx="6198997" cy="1148555"/>
        </p:xfrm>
        <a:graphic>
          <a:graphicData uri="http://schemas.openxmlformats.org/drawingml/2006/table">
            <a:tbl>
              <a:tblPr>
                <a:tableStyleId>{5C22544A-7EE6-4342-B048-85BDC9FD1C3A}</a:tableStyleId>
              </a:tblPr>
              <a:tblGrid>
                <a:gridCol w="1593635"/>
                <a:gridCol w="2302681"/>
                <a:gridCol w="2302681"/>
              </a:tblGrid>
              <a:tr h="198027">
                <a:tc>
                  <a:txBody>
                    <a:bodyPr/>
                    <a:lstStyle/>
                    <a:p>
                      <a:pPr algn="ctr">
                        <a:spcAft>
                          <a:spcPts val="0"/>
                        </a:spcAft>
                      </a:pPr>
                      <a:r>
                        <a:rPr lang="tr-TR" sz="1100" dirty="0">
                          <a:effectLst/>
                        </a:rPr>
                        <a:t>Eğitim Düzeyi</a:t>
                      </a:r>
                      <a:endParaRPr lang="tr-TR" sz="1100" dirty="0">
                        <a:solidFill>
                          <a:srgbClr val="000000"/>
                        </a:solidFill>
                        <a:effectLst/>
                        <a:latin typeface="Calibri"/>
                        <a:ea typeface="Times New Roman"/>
                        <a:cs typeface="Calibri"/>
                      </a:endParaRPr>
                    </a:p>
                  </a:txBody>
                  <a:tcPr marL="67177" marR="6717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67030">
                        <a:spcAft>
                          <a:spcPts val="0"/>
                        </a:spcAft>
                      </a:pPr>
                      <a:r>
                        <a:rPr lang="tr-TR" sz="1100">
                          <a:effectLst/>
                        </a:rPr>
                        <a:t>Kişi Sayısı </a:t>
                      </a:r>
                      <a:endParaRPr lang="tr-TR" sz="1100">
                        <a:solidFill>
                          <a:srgbClr val="000000"/>
                        </a:solidFill>
                        <a:effectLst/>
                        <a:latin typeface="Calibri"/>
                        <a:ea typeface="Times New Roman"/>
                        <a:cs typeface="Calibri"/>
                      </a:endParaRPr>
                    </a:p>
                  </a:txBody>
                  <a:tcPr marL="67177" marR="67177"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tr-TR" sz="1100" dirty="0" smtClean="0">
                          <a:effectLst/>
                        </a:rPr>
                        <a:t>Hizmet yılı</a:t>
                      </a: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7632">
                <a:tc>
                  <a:txBody>
                    <a:bodyPr/>
                    <a:lstStyle/>
                    <a:p>
                      <a:pPr>
                        <a:spcAft>
                          <a:spcPts val="0"/>
                        </a:spcAft>
                      </a:pPr>
                      <a:r>
                        <a:rPr lang="tr-TR" sz="1100">
                          <a:effectLst/>
                        </a:rPr>
                        <a:t>Ön lisans </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a:effectLst/>
                        </a:rPr>
                        <a:t>Lisans </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r>
                        <a:rPr lang="tr-TR" sz="1100" dirty="0" smtClean="0">
                          <a:solidFill>
                            <a:srgbClr val="000000"/>
                          </a:solidFill>
                          <a:effectLst/>
                          <a:latin typeface="Calibri"/>
                          <a:ea typeface="Times New Roman"/>
                          <a:cs typeface="Calibri"/>
                        </a:rPr>
                        <a:t>26</a:t>
                      </a: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dirty="0">
                          <a:effectLst/>
                        </a:rPr>
                        <a:t>Yüksek Lisans </a:t>
                      </a:r>
                      <a:endParaRPr lang="tr-TR" sz="1100" dirty="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r>
                        <a:rPr lang="tr-TR" sz="1100" dirty="0" smtClean="0">
                          <a:solidFill>
                            <a:srgbClr val="000000"/>
                          </a:solidFill>
                          <a:effectLst/>
                          <a:latin typeface="Calibri"/>
                          <a:ea typeface="Times New Roman"/>
                          <a:cs typeface="Calibri"/>
                        </a:rPr>
                        <a:t>2</a:t>
                      </a: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a:effectLst/>
                        </a:rPr>
                        <a:t>Doktora</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B w="12700" cap="flat" cmpd="sng" algn="ctr">
                      <a:solidFill>
                        <a:schemeClr val="tx1"/>
                      </a:solidFill>
                      <a:prstDash val="solid"/>
                      <a:round/>
                      <a:headEnd type="none" w="med" len="med"/>
                      <a:tailEnd type="none" w="med" len="med"/>
                    </a:lnB>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6" name="Tablo 15"/>
          <p:cNvGraphicFramePr>
            <a:graphicFrameLocks noGrp="1"/>
          </p:cNvGraphicFramePr>
          <p:nvPr>
            <p:extLst>
              <p:ext uri="{D42A27DB-BD31-4B8C-83A1-F6EECF244321}">
                <p14:modId xmlns="" xmlns:p14="http://schemas.microsoft.com/office/powerpoint/2010/main" val="3806415094"/>
              </p:ext>
            </p:extLst>
          </p:nvPr>
        </p:nvGraphicFramePr>
        <p:xfrm>
          <a:off x="324884" y="5836335"/>
          <a:ext cx="6198997" cy="609600"/>
        </p:xfrm>
        <a:graphic>
          <a:graphicData uri="http://schemas.openxmlformats.org/drawingml/2006/table">
            <a:tbl>
              <a:tblPr>
                <a:tableStyleId>{5C22544A-7EE6-4342-B048-85BDC9FD1C3A}</a:tableStyleId>
              </a:tblPr>
              <a:tblGrid>
                <a:gridCol w="1452942"/>
                <a:gridCol w="949211"/>
                <a:gridCol w="949211"/>
                <a:gridCol w="949211"/>
                <a:gridCol w="949211"/>
                <a:gridCol w="949211"/>
              </a:tblGrid>
              <a:tr h="304800">
                <a:tc>
                  <a:txBody>
                    <a:bodyPr/>
                    <a:lstStyle/>
                    <a:p>
                      <a:pPr algn="l">
                        <a:spcAft>
                          <a:spcPts val="0"/>
                        </a:spcAft>
                      </a:pPr>
                      <a:r>
                        <a:rPr lang="tr-TR" sz="1100" dirty="0">
                          <a:effectLst/>
                        </a:rPr>
                        <a:t>Görevi </a:t>
                      </a:r>
                      <a:endParaRPr lang="tr-TR" sz="11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Norm</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Mevcut</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Erkek </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Kadın </a:t>
                      </a:r>
                      <a:endParaRPr lang="tr-TR" sz="110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tr-TR" sz="1100">
                          <a:effectLst/>
                        </a:rPr>
                        <a:t>Toplam </a:t>
                      </a:r>
                      <a:endParaRPr lang="tr-TR" sz="110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04800">
                <a:tc>
                  <a:txBody>
                    <a:bodyPr/>
                    <a:lstStyle/>
                    <a:p>
                      <a:pPr algn="l">
                        <a:spcAft>
                          <a:spcPts val="0"/>
                        </a:spcAft>
                      </a:pPr>
                      <a:r>
                        <a:rPr lang="tr-TR" sz="1100" dirty="0" smtClean="0">
                          <a:effectLst/>
                        </a:rPr>
                        <a:t>Hizmetli/Memur</a:t>
                      </a:r>
                      <a:endParaRPr lang="tr-TR" sz="11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effectLst/>
                        </a:rPr>
                        <a:t>2</a:t>
                      </a:r>
                      <a:r>
                        <a:rPr lang="tr-TR" sz="1100" dirty="0">
                          <a:effectLst/>
                        </a:rPr>
                        <a:t> </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2</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1</a:t>
                      </a:r>
                      <a:endParaRPr lang="tr-TR" sz="11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smtClean="0">
                          <a:solidFill>
                            <a:srgbClr val="000000"/>
                          </a:solidFill>
                          <a:effectLst/>
                          <a:latin typeface="Calibri"/>
                          <a:ea typeface="Times New Roman"/>
                          <a:cs typeface="Calibri"/>
                        </a:rPr>
                        <a:t>2</a:t>
                      </a:r>
                      <a:endParaRPr lang="tr-TR" sz="11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9" name="Tablo 18"/>
          <p:cNvGraphicFramePr>
            <a:graphicFrameLocks noGrp="1"/>
          </p:cNvGraphicFramePr>
          <p:nvPr>
            <p:extLst>
              <p:ext uri="{D42A27DB-BD31-4B8C-83A1-F6EECF244321}">
                <p14:modId xmlns="" xmlns:p14="http://schemas.microsoft.com/office/powerpoint/2010/main" val="157849610"/>
              </p:ext>
            </p:extLst>
          </p:nvPr>
        </p:nvGraphicFramePr>
        <p:xfrm>
          <a:off x="338286" y="6503880"/>
          <a:ext cx="6198297" cy="1148555"/>
        </p:xfrm>
        <a:graphic>
          <a:graphicData uri="http://schemas.openxmlformats.org/drawingml/2006/table">
            <a:tbl>
              <a:tblPr>
                <a:tableStyleId>{5C22544A-7EE6-4342-B048-85BDC9FD1C3A}</a:tableStyleId>
              </a:tblPr>
              <a:tblGrid>
                <a:gridCol w="1593455"/>
                <a:gridCol w="2302421"/>
                <a:gridCol w="2302421"/>
              </a:tblGrid>
              <a:tr h="198027">
                <a:tc>
                  <a:txBody>
                    <a:bodyPr/>
                    <a:lstStyle/>
                    <a:p>
                      <a:pPr algn="ctr">
                        <a:spcAft>
                          <a:spcPts val="0"/>
                        </a:spcAft>
                      </a:pPr>
                      <a:r>
                        <a:rPr lang="tr-TR" sz="1100" dirty="0">
                          <a:effectLst/>
                        </a:rPr>
                        <a:t>Eğitim Düzeyi</a:t>
                      </a:r>
                      <a:endParaRPr lang="tr-TR" sz="1100" dirty="0">
                        <a:solidFill>
                          <a:srgbClr val="000000"/>
                        </a:solidFill>
                        <a:effectLst/>
                        <a:latin typeface="Calibri"/>
                        <a:ea typeface="Times New Roman"/>
                        <a:cs typeface="Calibri"/>
                      </a:endParaRPr>
                    </a:p>
                  </a:txBody>
                  <a:tcPr marL="67177" marR="6717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67030">
                        <a:spcAft>
                          <a:spcPts val="0"/>
                        </a:spcAft>
                      </a:pPr>
                      <a:r>
                        <a:rPr lang="tr-TR" sz="1100">
                          <a:effectLst/>
                        </a:rPr>
                        <a:t>Kişi Sayısı </a:t>
                      </a:r>
                      <a:endParaRPr lang="tr-TR" sz="1100">
                        <a:solidFill>
                          <a:srgbClr val="000000"/>
                        </a:solidFill>
                        <a:effectLst/>
                        <a:latin typeface="Calibri"/>
                        <a:ea typeface="Times New Roman"/>
                        <a:cs typeface="Calibri"/>
                      </a:endParaRPr>
                    </a:p>
                  </a:txBody>
                  <a:tcPr marL="67177" marR="67177"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tr-TR" sz="1100" dirty="0" smtClean="0">
                          <a:effectLst/>
                        </a:rPr>
                        <a:t>Hizmet </a:t>
                      </a:r>
                      <a:r>
                        <a:rPr lang="tr-TR" sz="1100" dirty="0" err="1" smtClean="0">
                          <a:effectLst/>
                        </a:rPr>
                        <a:t>yIlı</a:t>
                      </a: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7632">
                <a:tc>
                  <a:txBody>
                    <a:bodyPr/>
                    <a:lstStyle/>
                    <a:p>
                      <a:pPr>
                        <a:spcAft>
                          <a:spcPts val="0"/>
                        </a:spcAft>
                      </a:pPr>
                      <a:r>
                        <a:rPr lang="tr-TR" sz="1100" dirty="0" smtClean="0">
                          <a:solidFill>
                            <a:schemeClr val="dk1"/>
                          </a:solidFill>
                          <a:effectLst/>
                          <a:latin typeface="+mn-lt"/>
                          <a:ea typeface="+mn-ea"/>
                          <a:cs typeface="+mn-cs"/>
                        </a:rPr>
                        <a:t>Lise</a:t>
                      </a:r>
                      <a:endParaRPr lang="tr-TR" sz="1100" dirty="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r>
                        <a:rPr lang="tr-TR" sz="1100" dirty="0" smtClean="0">
                          <a:solidFill>
                            <a:srgbClr val="000000"/>
                          </a:solidFill>
                          <a:effectLst/>
                          <a:latin typeface="Calibri"/>
                          <a:ea typeface="Times New Roman"/>
                          <a:cs typeface="Calibri"/>
                        </a:rPr>
                        <a:t>2</a:t>
                      </a: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a:effectLst/>
                        </a:rPr>
                        <a:t>Lisans </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dirty="0">
                          <a:effectLst/>
                        </a:rPr>
                        <a:t>Yüksek Lisans </a:t>
                      </a:r>
                      <a:endParaRPr lang="tr-TR" sz="1100" dirty="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tcPr>
                </a:tc>
              </a:tr>
              <a:tr h="237632">
                <a:tc>
                  <a:txBody>
                    <a:bodyPr/>
                    <a:lstStyle/>
                    <a:p>
                      <a:pPr>
                        <a:spcAft>
                          <a:spcPts val="0"/>
                        </a:spcAft>
                      </a:pPr>
                      <a:r>
                        <a:rPr lang="tr-TR" sz="1100">
                          <a:effectLst/>
                        </a:rPr>
                        <a:t>Doktora</a:t>
                      </a:r>
                      <a:endParaRPr lang="tr-TR" sz="1100">
                        <a:solidFill>
                          <a:srgbClr val="000000"/>
                        </a:solidFill>
                        <a:effectLst/>
                        <a:latin typeface="Calibri"/>
                        <a:ea typeface="Times New Roman"/>
                        <a:cs typeface="Calibri"/>
                      </a:endParaRPr>
                    </a:p>
                  </a:txBody>
                  <a:tcPr marL="67177" marR="67177"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0"/>
                        </a:spcAft>
                      </a:pPr>
                      <a:endParaRPr lang="tr-TR" sz="1100">
                        <a:solidFill>
                          <a:srgbClr val="000000"/>
                        </a:solidFill>
                        <a:effectLst/>
                        <a:latin typeface="Calibri"/>
                        <a:ea typeface="Times New Roman"/>
                        <a:cs typeface="Calibri"/>
                      </a:endParaRPr>
                    </a:p>
                  </a:txBody>
                  <a:tcPr marL="67177" marR="67177" marT="0" marB="0">
                    <a:lnB w="12700" cap="flat" cmpd="sng" algn="ctr">
                      <a:solidFill>
                        <a:schemeClr val="tx1"/>
                      </a:solidFill>
                      <a:prstDash val="solid"/>
                      <a:round/>
                      <a:headEnd type="none" w="med" len="med"/>
                      <a:tailEnd type="none" w="med" len="med"/>
                    </a:lnB>
                  </a:tcPr>
                </a:tc>
                <a:tc>
                  <a:txBody>
                    <a:bodyPr/>
                    <a:lstStyle/>
                    <a:p>
                      <a:pPr>
                        <a:spcAft>
                          <a:spcPts val="0"/>
                        </a:spcAft>
                      </a:pPr>
                      <a:endParaRPr lang="tr-TR" sz="1100" dirty="0">
                        <a:solidFill>
                          <a:srgbClr val="000000"/>
                        </a:solidFill>
                        <a:effectLst/>
                        <a:latin typeface="Calibri"/>
                        <a:ea typeface="Times New Roman"/>
                        <a:cs typeface="Calibri"/>
                      </a:endParaRPr>
                    </a:p>
                  </a:txBody>
                  <a:tcPr marL="67177" marR="67177"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1" name="Dikdörtgen 20"/>
          <p:cNvSpPr/>
          <p:nvPr/>
        </p:nvSpPr>
        <p:spPr>
          <a:xfrm>
            <a:off x="364386" y="3242558"/>
            <a:ext cx="6493614" cy="307777"/>
          </a:xfrm>
          <a:prstGeom prst="rect">
            <a:avLst/>
          </a:prstGeom>
        </p:spPr>
        <p:txBody>
          <a:bodyPr wrap="square">
            <a:spAutoFit/>
          </a:bodyPr>
          <a:lstStyle/>
          <a:p>
            <a:r>
              <a:rPr lang="tr-TR" sz="1400" b="1" dirty="0" smtClean="0">
                <a:latin typeface="Times New Roman"/>
                <a:ea typeface="Times New Roman"/>
              </a:rPr>
              <a:t>Kurumdaki </a:t>
            </a:r>
            <a:r>
              <a:rPr lang="tr-TR" sz="1400" b="1" dirty="0">
                <a:latin typeface="Times New Roman"/>
                <a:ea typeface="Times New Roman"/>
              </a:rPr>
              <a:t>Mevcut </a:t>
            </a:r>
            <a:r>
              <a:rPr lang="tr-TR" sz="1400" b="1" dirty="0" smtClean="0">
                <a:latin typeface="Times New Roman"/>
                <a:ea typeface="Times New Roman"/>
              </a:rPr>
              <a:t>Öğretmenlerin Sayısı ve </a:t>
            </a:r>
            <a:r>
              <a:rPr lang="tr-TR" sz="1400" b="1" dirty="0"/>
              <a:t>Eğitim ve Hizmet Yılı </a:t>
            </a:r>
            <a:r>
              <a:rPr lang="tr-TR" sz="1400" b="1" dirty="0" smtClean="0"/>
              <a:t>Durumu TABLO5</a:t>
            </a:r>
            <a:endParaRPr lang="tr-TR" sz="1400" dirty="0"/>
          </a:p>
        </p:txBody>
      </p:sp>
      <p:sp>
        <p:nvSpPr>
          <p:cNvPr id="22" name="Dikdörtgen 21"/>
          <p:cNvSpPr/>
          <p:nvPr/>
        </p:nvSpPr>
        <p:spPr>
          <a:xfrm>
            <a:off x="299380" y="5528558"/>
            <a:ext cx="6558620" cy="307777"/>
          </a:xfrm>
          <a:prstGeom prst="rect">
            <a:avLst/>
          </a:prstGeom>
        </p:spPr>
        <p:txBody>
          <a:bodyPr wrap="square">
            <a:spAutoFit/>
          </a:bodyPr>
          <a:lstStyle/>
          <a:p>
            <a:r>
              <a:rPr lang="tr-TR" sz="1400" b="1" dirty="0" smtClean="0">
                <a:latin typeface="Times New Roman"/>
                <a:ea typeface="Times New Roman"/>
              </a:rPr>
              <a:t>Kurumdaki </a:t>
            </a:r>
            <a:r>
              <a:rPr lang="tr-TR" sz="1400" b="1" dirty="0">
                <a:latin typeface="Times New Roman"/>
                <a:ea typeface="Times New Roman"/>
              </a:rPr>
              <a:t>Mevcut Hizmetli/Memur</a:t>
            </a:r>
            <a:r>
              <a:rPr lang="tr-TR" sz="1400" b="1" dirty="0" smtClean="0">
                <a:latin typeface="Times New Roman"/>
                <a:ea typeface="Times New Roman"/>
              </a:rPr>
              <a:t> Sayısı ve </a:t>
            </a:r>
            <a:r>
              <a:rPr lang="tr-TR" sz="1400" b="1" dirty="0"/>
              <a:t>Eğitim ve Hizmet Yılı </a:t>
            </a:r>
            <a:r>
              <a:rPr lang="tr-TR" sz="1400" b="1" dirty="0" smtClean="0"/>
              <a:t>Durumu TABLO 6</a:t>
            </a:r>
            <a:endParaRPr lang="tr-TR" sz="1400" dirty="0"/>
          </a:p>
        </p:txBody>
      </p:sp>
      <p:graphicFrame>
        <p:nvGraphicFramePr>
          <p:cNvPr id="23" name="Tablo 22"/>
          <p:cNvGraphicFramePr>
            <a:graphicFrameLocks noGrp="1"/>
          </p:cNvGraphicFramePr>
          <p:nvPr>
            <p:extLst>
              <p:ext uri="{D42A27DB-BD31-4B8C-83A1-F6EECF244321}">
                <p14:modId xmlns="" xmlns:p14="http://schemas.microsoft.com/office/powerpoint/2010/main" val="2102631561"/>
              </p:ext>
            </p:extLst>
          </p:nvPr>
        </p:nvGraphicFramePr>
        <p:xfrm>
          <a:off x="364385" y="8154035"/>
          <a:ext cx="6172197" cy="841248"/>
        </p:xfrm>
        <a:graphic>
          <a:graphicData uri="http://schemas.openxmlformats.org/drawingml/2006/table">
            <a:tbl>
              <a:tblPr firstRow="1" firstCol="1" lastRow="1" lastCol="1" bandRow="1" bandCol="1">
                <a:tableStyleId>{5C22544A-7EE6-4342-B048-85BDC9FD1C3A}</a:tableStyleId>
              </a:tblPr>
              <a:tblGrid>
                <a:gridCol w="1541937"/>
                <a:gridCol w="1543420"/>
                <a:gridCol w="1543420"/>
                <a:gridCol w="1543420"/>
              </a:tblGrid>
              <a:tr h="167640">
                <a:tc>
                  <a:txBody>
                    <a:bodyPr/>
                    <a:lstStyle/>
                    <a:p>
                      <a:pPr algn="ctr">
                        <a:lnSpc>
                          <a:spcPct val="115000"/>
                        </a:lnSpc>
                        <a:spcAft>
                          <a:spcPts val="1000"/>
                        </a:spcAft>
                      </a:pPr>
                      <a:r>
                        <a:rPr lang="tr-TR" sz="1200" dirty="0">
                          <a:solidFill>
                            <a:schemeClr val="tx1"/>
                          </a:solidFill>
                          <a:effectLst/>
                        </a:rPr>
                        <a:t>Yaş Düzeyleri</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15000"/>
                        </a:lnSpc>
                        <a:spcAft>
                          <a:spcPts val="1000"/>
                        </a:spcAft>
                      </a:pPr>
                      <a:r>
                        <a:rPr lang="tr-TR" sz="1200" dirty="0" smtClean="0">
                          <a:solidFill>
                            <a:schemeClr val="tx1"/>
                          </a:solidFill>
                          <a:effectLst/>
                        </a:rPr>
                        <a:t>Yönetici Kişi </a:t>
                      </a:r>
                      <a:r>
                        <a:rPr lang="tr-TR" sz="1200" dirty="0">
                          <a:solidFill>
                            <a:schemeClr val="tx1"/>
                          </a:solidFill>
                          <a:effectLst/>
                        </a:rPr>
                        <a:t>Sayısı</a:t>
                      </a:r>
                      <a:endParaRPr lang="tr-TR" sz="1100" dirty="0">
                        <a:solidFill>
                          <a:schemeClr val="tx1"/>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15000"/>
                        </a:lnSpc>
                        <a:spcAft>
                          <a:spcPts val="1000"/>
                        </a:spcAft>
                      </a:pPr>
                      <a:r>
                        <a:rPr lang="tr-TR" sz="1200" dirty="0" smtClean="0">
                          <a:solidFill>
                            <a:schemeClr val="tx1"/>
                          </a:solidFill>
                          <a:effectLst/>
                        </a:rPr>
                        <a:t>Öğretmen Kişi Sayısı</a:t>
                      </a:r>
                      <a:endParaRPr lang="tr-TR" sz="1100" dirty="0">
                        <a:solidFill>
                          <a:schemeClr val="tx1"/>
                        </a:solidFill>
                        <a:effectLst/>
                        <a:latin typeface="+mn-lt"/>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tr-TR" sz="1100" dirty="0" err="1" smtClean="0">
                          <a:solidFill>
                            <a:schemeClr val="tx1"/>
                          </a:solidFill>
                          <a:effectLst/>
                        </a:rPr>
                        <a:t>Hiz</a:t>
                      </a:r>
                      <a:r>
                        <a:rPr lang="tr-TR" sz="1100" dirty="0" smtClean="0">
                          <a:solidFill>
                            <a:schemeClr val="tx1"/>
                          </a:solidFill>
                          <a:effectLst/>
                        </a:rPr>
                        <a:t>./Memur Kişi Sayısı</a:t>
                      </a:r>
                      <a:endParaRPr lang="tr-TR" sz="1050" dirty="0" smtClean="0">
                        <a:solidFill>
                          <a:schemeClr val="tx1"/>
                        </a:solidFill>
                        <a:effectLst/>
                        <a:latin typeface="+mn-lt"/>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167640">
                <a:tc>
                  <a:txBody>
                    <a:bodyPr/>
                    <a:lstStyle/>
                    <a:p>
                      <a:pPr algn="ctr">
                        <a:lnSpc>
                          <a:spcPct val="115000"/>
                        </a:lnSpc>
                        <a:spcAft>
                          <a:spcPts val="1000"/>
                        </a:spcAft>
                      </a:pPr>
                      <a:r>
                        <a:rPr lang="tr-TR" sz="1200">
                          <a:solidFill>
                            <a:schemeClr val="tx1"/>
                          </a:solidFill>
                          <a:effectLst/>
                        </a:rPr>
                        <a:t>20-30</a:t>
                      </a:r>
                      <a:endParaRPr lang="tr-TR" sz="110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lnSpc>
                          <a:spcPct val="115000"/>
                        </a:lnSpc>
                        <a:spcAft>
                          <a:spcPts val="1000"/>
                        </a:spcAft>
                      </a:pPr>
                      <a:endParaRPr lang="tr-TR" sz="11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1000"/>
                        </a:spcAft>
                      </a:pPr>
                      <a:endParaRPr lang="tr-TR" sz="11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a:t>
                      </a:r>
                      <a:endParaRPr lang="tr-TR" sz="110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1">
                        <a:lumMod val="20000"/>
                        <a:lumOff val="80000"/>
                      </a:schemeClr>
                    </a:solidFill>
                  </a:tcPr>
                </a:tc>
              </a:tr>
              <a:tr h="179705">
                <a:tc>
                  <a:txBody>
                    <a:bodyPr/>
                    <a:lstStyle/>
                    <a:p>
                      <a:pPr algn="ctr">
                        <a:lnSpc>
                          <a:spcPct val="115000"/>
                        </a:lnSpc>
                        <a:spcAft>
                          <a:spcPts val="1000"/>
                        </a:spcAft>
                      </a:pPr>
                      <a:r>
                        <a:rPr lang="tr-TR" sz="1200">
                          <a:solidFill>
                            <a:schemeClr val="tx1"/>
                          </a:solidFill>
                          <a:effectLst/>
                        </a:rPr>
                        <a:t>30-40</a:t>
                      </a:r>
                      <a:endParaRPr lang="tr-TR" sz="110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lnSpc>
                          <a:spcPct val="115000"/>
                        </a:lnSpc>
                        <a:spcAft>
                          <a:spcPts val="1000"/>
                        </a:spcAft>
                      </a:pPr>
                      <a:endParaRPr lang="tr-TR" sz="11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1000"/>
                        </a:spcAft>
                      </a:pPr>
                      <a:r>
                        <a:rPr lang="tr-TR" sz="1100" smtClean="0">
                          <a:solidFill>
                            <a:schemeClr val="tx1"/>
                          </a:solidFill>
                          <a:effectLst/>
                          <a:latin typeface="Calibri"/>
                          <a:ea typeface="Calibri"/>
                          <a:cs typeface="Times New Roman"/>
                        </a:rPr>
                        <a:t>15</a:t>
                      </a:r>
                      <a:endParaRPr lang="tr-TR" sz="11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1000"/>
                        </a:spcAft>
                      </a:pPr>
                      <a:endParaRPr lang="tr-TR" sz="110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1">
                        <a:lumMod val="20000"/>
                        <a:lumOff val="80000"/>
                      </a:schemeClr>
                    </a:solidFill>
                  </a:tcPr>
                </a:tc>
              </a:tr>
              <a:tr h="179705">
                <a:tc>
                  <a:txBody>
                    <a:bodyPr/>
                    <a:lstStyle/>
                    <a:p>
                      <a:pPr algn="ctr">
                        <a:lnSpc>
                          <a:spcPct val="115000"/>
                        </a:lnSpc>
                        <a:spcAft>
                          <a:spcPts val="1000"/>
                        </a:spcAft>
                      </a:pPr>
                      <a:r>
                        <a:rPr lang="tr-TR" sz="1200">
                          <a:solidFill>
                            <a:schemeClr val="tx1"/>
                          </a:solidFill>
                          <a:effectLst/>
                        </a:rPr>
                        <a:t>40+...</a:t>
                      </a:r>
                      <a:endParaRPr lang="tr-TR" sz="110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4</a:t>
                      </a:r>
                      <a:endParaRPr lang="tr-TR" sz="110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13</a:t>
                      </a:r>
                      <a:endParaRPr lang="tr-TR" sz="110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a:t>
                      </a:r>
                      <a:endParaRPr lang="tr-TR" sz="110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4" name="Dikdörtgen 23"/>
          <p:cNvSpPr/>
          <p:nvPr/>
        </p:nvSpPr>
        <p:spPr>
          <a:xfrm>
            <a:off x="299380" y="7826404"/>
            <a:ext cx="6120000" cy="307777"/>
          </a:xfrm>
          <a:prstGeom prst="rect">
            <a:avLst/>
          </a:prstGeom>
        </p:spPr>
        <p:txBody>
          <a:bodyPr wrap="square">
            <a:spAutoFit/>
          </a:bodyPr>
          <a:lstStyle/>
          <a:p>
            <a:r>
              <a:rPr lang="tr-TR" sz="1400" b="1" dirty="0" smtClean="0">
                <a:latin typeface="Times New Roman"/>
                <a:ea typeface="Times New Roman"/>
              </a:rPr>
              <a:t>Kurumdaki </a:t>
            </a:r>
            <a:r>
              <a:rPr lang="tr-TR" sz="1400" b="1" dirty="0">
                <a:latin typeface="Times New Roman"/>
                <a:ea typeface="Times New Roman"/>
              </a:rPr>
              <a:t>Mevcut </a:t>
            </a:r>
            <a:r>
              <a:rPr lang="tr-TR" sz="1400" b="1" dirty="0" smtClean="0">
                <a:latin typeface="Times New Roman"/>
                <a:ea typeface="Times New Roman"/>
              </a:rPr>
              <a:t>Personelin Yaş Dağılımı </a:t>
            </a:r>
            <a:r>
              <a:rPr lang="tr-TR" sz="1400" b="1" dirty="0" smtClean="0"/>
              <a:t>TABLO 7</a:t>
            </a:r>
            <a:endParaRPr lang="tr-TR" sz="1400" dirty="0"/>
          </a:p>
        </p:txBody>
      </p:sp>
      <p:sp>
        <p:nvSpPr>
          <p:cNvPr id="18" name="17 Slayt Numarası Yer Tutucusu"/>
          <p:cNvSpPr>
            <a:spLocks noGrp="1"/>
          </p:cNvSpPr>
          <p:nvPr>
            <p:ph type="sldNum" sz="quarter" idx="12"/>
          </p:nvPr>
        </p:nvSpPr>
        <p:spPr/>
        <p:txBody>
          <a:bodyPr/>
          <a:lstStyle/>
          <a:p>
            <a:r>
              <a:rPr lang="tr-TR" dirty="0" smtClean="0"/>
              <a:t>18</a:t>
            </a:r>
            <a:endParaRPr lang="tr-TR" dirty="0"/>
          </a:p>
        </p:txBody>
      </p:sp>
    </p:spTree>
    <p:extLst>
      <p:ext uri="{BB962C8B-B14F-4D97-AF65-F5344CB8AC3E}">
        <p14:creationId xmlns="" xmlns:p14="http://schemas.microsoft.com/office/powerpoint/2010/main" val="1816167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727" r="2488" b="5451"/>
          <a:stretch/>
        </p:blipFill>
        <p:spPr bwMode="auto">
          <a:xfrm>
            <a:off x="451881" y="551543"/>
            <a:ext cx="5902291" cy="7939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8" name="Yuvarlatılmış Dikdörtgen 37"/>
          <p:cNvSpPr>
            <a:spLocks noChangeArrowheads="1"/>
          </p:cNvSpPr>
          <p:nvPr/>
        </p:nvSpPr>
        <p:spPr bwMode="auto">
          <a:xfrm>
            <a:off x="343027" y="86688"/>
            <a:ext cx="6120000" cy="284400"/>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schemeClr val="bg1"/>
                </a:solidFill>
                <a:cs typeface="Arial" pitchFamily="34" charset="0"/>
              </a:rPr>
              <a:t>ÇUBUK İLÇE HARİTASI</a:t>
            </a:r>
          </a:p>
        </p:txBody>
      </p:sp>
      <p:sp>
        <p:nvSpPr>
          <p:cNvPr id="42" name="Dikdörtgen 41"/>
          <p:cNvSpPr/>
          <p:nvPr/>
        </p:nvSpPr>
        <p:spPr>
          <a:xfrm>
            <a:off x="195831" y="684035"/>
            <a:ext cx="59539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rot="16200000">
            <a:off x="-1566940" y="5432783"/>
            <a:ext cx="3426046" cy="300082"/>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rPr>
              <a:t>ÇUBUK HARİTASI</a:t>
            </a:r>
            <a:endParaRPr lang="tr-TR"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Dikdörtgen 9"/>
          <p:cNvSpPr/>
          <p:nvPr/>
        </p:nvSpPr>
        <p:spPr>
          <a:xfrm rot="16200000">
            <a:off x="-319698" y="7611588"/>
            <a:ext cx="931564" cy="300082"/>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6</a:t>
            </a:r>
            <a:endParaRPr lang="tr-TR"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700493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7"/>
          <p:cNvGrpSpPr/>
          <p:nvPr/>
        </p:nvGrpSpPr>
        <p:grpSpPr>
          <a:xfrm>
            <a:off x="364383" y="59552"/>
            <a:ext cx="6120000" cy="285751"/>
            <a:chOff x="825708" y="3383326"/>
            <a:chExt cx="5702821" cy="285751"/>
          </a:xfrm>
        </p:grpSpPr>
        <p:sp>
          <p:nvSpPr>
            <p:cNvPr id="9" name="Yuvarlatılmış Dikdörtgen 8"/>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BRANŞLARA GÖRE ÖĞRETMEN SAYILARI</a:t>
              </a:r>
            </a:p>
          </p:txBody>
        </p:sp>
        <p:sp>
          <p:nvSpPr>
            <p:cNvPr id="10" name="Yuvarlatılmış Dikdörtgen 9"/>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8</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3" name="Tablo 2"/>
          <p:cNvGraphicFramePr>
            <a:graphicFrameLocks noGrp="1"/>
          </p:cNvGraphicFramePr>
          <p:nvPr>
            <p:extLst>
              <p:ext uri="{D42A27DB-BD31-4B8C-83A1-F6EECF244321}">
                <p14:modId xmlns="" xmlns:p14="http://schemas.microsoft.com/office/powerpoint/2010/main" val="1925839779"/>
              </p:ext>
            </p:extLst>
          </p:nvPr>
        </p:nvGraphicFramePr>
        <p:xfrm>
          <a:off x="411754" y="555396"/>
          <a:ext cx="5903536" cy="3220385"/>
        </p:xfrm>
        <a:graphic>
          <a:graphicData uri="http://schemas.openxmlformats.org/drawingml/2006/table">
            <a:tbl>
              <a:tblPr/>
              <a:tblGrid>
                <a:gridCol w="4290875"/>
                <a:gridCol w="1612661"/>
              </a:tblGrid>
              <a:tr h="222963">
                <a:tc>
                  <a:txBody>
                    <a:bodyPr/>
                    <a:lstStyle/>
                    <a:p>
                      <a:pPr algn="l" fontAlgn="ctr"/>
                      <a:r>
                        <a:rPr lang="tr-TR" sz="1000" b="1" i="0" u="none" strike="noStrike" dirty="0">
                          <a:solidFill>
                            <a:srgbClr val="000000"/>
                          </a:solidFill>
                          <a:effectLst/>
                          <a:latin typeface="Calibri"/>
                        </a:rPr>
                        <a:t>BRANŞI</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ctr"/>
                      <a:r>
                        <a:rPr lang="tr-TR" sz="1000" b="1" i="0" u="none" strike="noStrike" dirty="0">
                          <a:solidFill>
                            <a:srgbClr val="000000"/>
                          </a:solidFill>
                          <a:effectLst/>
                          <a:latin typeface="Calibri"/>
                        </a:rPr>
                        <a:t>ÖĞRETMEN SAYISI</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52667">
                <a:tc>
                  <a:txBody>
                    <a:bodyPr/>
                    <a:lstStyle/>
                    <a:p>
                      <a:pPr algn="l" fontAlgn="ctr"/>
                      <a:r>
                        <a:rPr lang="tr-TR" sz="1000" b="0" i="0" u="none" strike="noStrike" dirty="0">
                          <a:solidFill>
                            <a:srgbClr val="000000"/>
                          </a:solidFill>
                          <a:effectLst/>
                          <a:latin typeface="Calibri"/>
                        </a:rPr>
                        <a:t>Beden Eğitimi</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Bilişim Teknolojileri</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2667">
                <a:tc>
                  <a:txBody>
                    <a:bodyPr/>
                    <a:lstStyle/>
                    <a:p>
                      <a:pPr algn="l" fontAlgn="ctr"/>
                      <a:r>
                        <a:rPr lang="tr-TR" sz="1000" b="0" i="0" u="none" strike="noStrike" dirty="0">
                          <a:solidFill>
                            <a:srgbClr val="000000"/>
                          </a:solidFill>
                          <a:effectLst/>
                          <a:latin typeface="Calibri"/>
                        </a:rPr>
                        <a:t>Coğrafya</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Din Kült. ve </a:t>
                      </a:r>
                      <a:r>
                        <a:rPr lang="tr-TR" sz="1000" b="0" i="0" u="none" strike="noStrike" dirty="0" err="1">
                          <a:solidFill>
                            <a:srgbClr val="000000"/>
                          </a:solidFill>
                          <a:effectLst/>
                          <a:latin typeface="Calibri"/>
                        </a:rPr>
                        <a:t>Ahl.Bil</a:t>
                      </a:r>
                      <a:r>
                        <a:rPr lang="tr-TR" sz="1000" b="0" i="0" u="none" strike="noStrike" dirty="0">
                          <a:solidFill>
                            <a:srgbClr val="000000"/>
                          </a:solidFill>
                          <a:effectLst/>
                          <a:latin typeface="Calibri"/>
                        </a:rPr>
                        <a:t>.</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2</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smtClean="0">
                          <a:solidFill>
                            <a:srgbClr val="000000"/>
                          </a:solidFill>
                          <a:effectLst/>
                          <a:latin typeface="Calibri"/>
                        </a:rPr>
                        <a:t>Fizik</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2</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Görsel Sanatlar</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2667">
                <a:tc>
                  <a:txBody>
                    <a:bodyPr/>
                    <a:lstStyle/>
                    <a:p>
                      <a:pPr algn="l" fontAlgn="ctr"/>
                      <a:r>
                        <a:rPr lang="tr-TR" sz="1000" b="0" i="0" u="none" strike="noStrike" dirty="0" smtClean="0">
                          <a:solidFill>
                            <a:srgbClr val="000000"/>
                          </a:solidFill>
                          <a:effectLst/>
                          <a:latin typeface="Calibri"/>
                        </a:rPr>
                        <a:t>Biyoloji</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tr-TR" sz="1000" b="0" i="0" u="none" strike="noStrike" dirty="0" smtClean="0">
                          <a:solidFill>
                            <a:srgbClr val="000000"/>
                          </a:solidFill>
                          <a:effectLst/>
                          <a:latin typeface="Calibri"/>
                        </a:rPr>
                        <a:t>2</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2667">
                <a:tc>
                  <a:txBody>
                    <a:bodyPr/>
                    <a:lstStyle/>
                    <a:p>
                      <a:pPr algn="l" fontAlgn="ctr"/>
                      <a:r>
                        <a:rPr lang="tr-TR" sz="1000" b="0" i="0" u="none" strike="noStrike" dirty="0">
                          <a:solidFill>
                            <a:srgbClr val="000000"/>
                          </a:solidFill>
                          <a:effectLst/>
                          <a:latin typeface="Calibri"/>
                        </a:rPr>
                        <a:t>İngilizce</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3</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Matematik</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tr-TR" sz="1000" b="0" i="0" u="none" strike="noStrike" dirty="0" smtClean="0">
                          <a:solidFill>
                            <a:srgbClr val="000000"/>
                          </a:solidFill>
                          <a:effectLst/>
                          <a:latin typeface="Calibri"/>
                        </a:rPr>
                        <a:t>5</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2667">
                <a:tc>
                  <a:txBody>
                    <a:bodyPr/>
                    <a:lstStyle/>
                    <a:p>
                      <a:pPr algn="l" fontAlgn="ctr"/>
                      <a:r>
                        <a:rPr lang="tr-TR" sz="1000" b="0" i="0" u="none" strike="noStrike" dirty="0">
                          <a:solidFill>
                            <a:srgbClr val="000000"/>
                          </a:solidFill>
                          <a:effectLst/>
                          <a:latin typeface="Calibri"/>
                        </a:rPr>
                        <a:t>Müzik</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2667">
                <a:tc>
                  <a:txBody>
                    <a:bodyPr/>
                    <a:lstStyle/>
                    <a:p>
                      <a:pPr algn="l" fontAlgn="ctr"/>
                      <a:r>
                        <a:rPr lang="tr-TR" sz="1000" b="0" i="0" u="none" strike="noStrike" dirty="0" smtClean="0">
                          <a:solidFill>
                            <a:srgbClr val="000000"/>
                          </a:solidFill>
                          <a:effectLst/>
                          <a:latin typeface="Calibri"/>
                        </a:rPr>
                        <a:t>Kimya</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smtClean="0">
                          <a:solidFill>
                            <a:srgbClr val="000000"/>
                          </a:solidFill>
                          <a:effectLst/>
                          <a:latin typeface="Calibri"/>
                        </a:rPr>
                        <a:t>Felsefe</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Rehberlik</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Tarih</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a:solidFill>
                            <a:srgbClr val="000000"/>
                          </a:solidFill>
                          <a:effectLst/>
                          <a:latin typeface="Calibri"/>
                        </a:rPr>
                        <a:t>Türk Dili ve Edebiyatı</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4</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r>
                        <a:rPr lang="tr-TR" sz="1000" b="0" i="0" u="none" strike="noStrike" dirty="0" smtClean="0">
                          <a:solidFill>
                            <a:srgbClr val="000000"/>
                          </a:solidFill>
                          <a:effectLst/>
                          <a:latin typeface="Calibri"/>
                        </a:rPr>
                        <a:t>Öğretmenlik</a:t>
                      </a:r>
                      <a:r>
                        <a:rPr lang="tr-TR" sz="1000" b="0" i="0" u="none" strike="noStrike" baseline="0" dirty="0" smtClean="0">
                          <a:solidFill>
                            <a:srgbClr val="000000"/>
                          </a:solidFill>
                          <a:effectLst/>
                          <a:latin typeface="Calibri"/>
                        </a:rPr>
                        <a:t> Meslek Bilgisi</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2667">
                <a:tc>
                  <a:txBody>
                    <a:bodyPr/>
                    <a:lstStyle/>
                    <a:p>
                      <a:pPr algn="l" fontAlgn="ct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52667">
                <a:tc>
                  <a:txBody>
                    <a:bodyPr/>
                    <a:lstStyle/>
                    <a:p>
                      <a:pPr algn="l" fontAlgn="ct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endParaRPr lang="tr-TR" sz="1000" b="0" i="0" u="none" strike="noStrike" dirty="0">
                        <a:solidFill>
                          <a:srgbClr val="000000"/>
                        </a:solidFill>
                        <a:effectLst/>
                        <a:latin typeface="Calibri"/>
                      </a:endParaRP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72700">
                <a:tc>
                  <a:txBody>
                    <a:bodyPr/>
                    <a:lstStyle/>
                    <a:p>
                      <a:pPr algn="ctr" fontAlgn="ctr"/>
                      <a:r>
                        <a:rPr lang="tr-TR" sz="1000" b="0" i="0" u="none" strike="noStrike" dirty="0">
                          <a:solidFill>
                            <a:srgbClr val="000000"/>
                          </a:solidFill>
                          <a:effectLst/>
                          <a:latin typeface="Calibri"/>
                        </a:rPr>
                        <a:t>TOPLAM</a:t>
                      </a:r>
                    </a:p>
                  </a:txBody>
                  <a:tcPr marL="4529" marR="4529" marT="45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b"/>
                      <a:r>
                        <a:rPr lang="tr-TR" sz="1000" b="0" i="0" u="none" strike="noStrike" dirty="0" smtClean="0">
                          <a:solidFill>
                            <a:srgbClr val="000000"/>
                          </a:solidFill>
                          <a:effectLst/>
                          <a:latin typeface="Calibri"/>
                        </a:rPr>
                        <a:t>28</a:t>
                      </a:r>
                      <a:endParaRPr lang="tr-TR" sz="1000" b="0" i="0" u="none" strike="noStrike" dirty="0">
                        <a:solidFill>
                          <a:srgbClr val="000000"/>
                        </a:solidFill>
                        <a:effectLst/>
                        <a:latin typeface="Calibri"/>
                      </a:endParaRPr>
                    </a:p>
                  </a:txBody>
                  <a:tcPr marL="4529" marR="4529" marT="452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grpSp>
        <p:nvGrpSpPr>
          <p:cNvPr id="4" name="Grup 5"/>
          <p:cNvGrpSpPr/>
          <p:nvPr/>
        </p:nvGrpSpPr>
        <p:grpSpPr>
          <a:xfrm>
            <a:off x="255436" y="4352152"/>
            <a:ext cx="6120000" cy="285751"/>
            <a:chOff x="825708" y="3383326"/>
            <a:chExt cx="5702821" cy="285751"/>
          </a:xfrm>
        </p:grpSpPr>
        <p:sp>
          <p:nvSpPr>
            <p:cNvPr id="7" name="Yuvarlatılmış Dikdörtgen 6"/>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GÖREVLERE GÖRE PERSONEL SAYILARI</a:t>
              </a:r>
            </a:p>
          </p:txBody>
        </p:sp>
        <p:sp>
          <p:nvSpPr>
            <p:cNvPr id="11" name="Yuvarlatılmış Dikdörtgen 10"/>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9</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12" name="Tablo 11"/>
          <p:cNvGraphicFramePr>
            <a:graphicFrameLocks noGrp="1"/>
          </p:cNvGraphicFramePr>
          <p:nvPr>
            <p:extLst>
              <p:ext uri="{D42A27DB-BD31-4B8C-83A1-F6EECF244321}">
                <p14:modId xmlns="" xmlns:p14="http://schemas.microsoft.com/office/powerpoint/2010/main" val="1421829762"/>
              </p:ext>
            </p:extLst>
          </p:nvPr>
        </p:nvGraphicFramePr>
        <p:xfrm>
          <a:off x="458635" y="4865915"/>
          <a:ext cx="5916801" cy="2755693"/>
        </p:xfrm>
        <a:graphic>
          <a:graphicData uri="http://schemas.openxmlformats.org/drawingml/2006/table">
            <a:tbl>
              <a:tblPr/>
              <a:tblGrid>
                <a:gridCol w="4827518"/>
                <a:gridCol w="1089283"/>
              </a:tblGrid>
              <a:tr h="242465">
                <a:tc>
                  <a:txBody>
                    <a:bodyPr/>
                    <a:lstStyle/>
                    <a:p>
                      <a:pPr algn="l" fontAlgn="ctr"/>
                      <a:r>
                        <a:rPr lang="tr-TR" sz="1000" b="1" i="0" u="none" strike="noStrike" dirty="0">
                          <a:solidFill>
                            <a:srgbClr val="000000"/>
                          </a:solidFill>
                          <a:effectLst/>
                          <a:latin typeface="Calibri"/>
                        </a:rPr>
                        <a:t>GÖREV</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ctr"/>
                      <a:r>
                        <a:rPr lang="tr-TR" sz="1000" b="1" i="0" u="none" strike="noStrike" dirty="0">
                          <a:solidFill>
                            <a:srgbClr val="000000"/>
                          </a:solidFill>
                          <a:effectLst/>
                          <a:latin typeface="Calibri"/>
                        </a:rPr>
                        <a:t>SAYISI</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64058">
                <a:tc>
                  <a:txBody>
                    <a:bodyPr/>
                    <a:lstStyle/>
                    <a:p>
                      <a:pPr algn="l" fontAlgn="ctr"/>
                      <a:r>
                        <a:rPr lang="tr-TR" sz="1000" b="0" i="0" u="none" strike="noStrike" dirty="0">
                          <a:solidFill>
                            <a:srgbClr val="000000"/>
                          </a:solidFill>
                          <a:effectLst/>
                          <a:latin typeface="Calibri"/>
                        </a:rPr>
                        <a:t>Geçici Personel(657 S.K. 4/C)</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3</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r>
                        <a:rPr lang="tr-TR" sz="1000" b="0" i="0" u="none" strike="noStrike" dirty="0">
                          <a:solidFill>
                            <a:srgbClr val="000000"/>
                          </a:solidFill>
                          <a:effectLst/>
                          <a:latin typeface="Calibri"/>
                        </a:rPr>
                        <a:t>Hizmetli</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tr-TR" sz="1000" b="0" i="0" u="none" strike="noStrike" dirty="0" smtClean="0">
                          <a:solidFill>
                            <a:srgbClr val="000000"/>
                          </a:solidFill>
                          <a:effectLst/>
                          <a:latin typeface="Calibri"/>
                        </a:rPr>
                        <a:t>2</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64058">
                <a:tc>
                  <a:txBody>
                    <a:bodyPr/>
                    <a:lstStyle/>
                    <a:p>
                      <a:pPr algn="l" fontAlgn="ctr"/>
                      <a:r>
                        <a:rPr lang="tr-TR" sz="1000" b="0" i="0" u="none" strike="noStrike" dirty="0">
                          <a:solidFill>
                            <a:srgbClr val="000000"/>
                          </a:solidFill>
                          <a:effectLst/>
                          <a:latin typeface="Calibri"/>
                        </a:rPr>
                        <a:t>Kaloriferci</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0</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r>
                        <a:rPr lang="tr-TR" sz="1000" b="0" i="0" u="none" strike="noStrike" dirty="0">
                          <a:solidFill>
                            <a:srgbClr val="000000"/>
                          </a:solidFill>
                          <a:effectLst/>
                          <a:latin typeface="Calibri"/>
                        </a:rPr>
                        <a:t>Memur</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64058">
                <a:tc>
                  <a:txBody>
                    <a:bodyPr/>
                    <a:lstStyle/>
                    <a:p>
                      <a:pPr algn="l" fontAlgn="ctr"/>
                      <a:r>
                        <a:rPr lang="tr-TR" sz="1000" b="0" i="0" u="none" strike="noStrike" dirty="0">
                          <a:solidFill>
                            <a:srgbClr val="000000"/>
                          </a:solidFill>
                          <a:effectLst/>
                          <a:latin typeface="Calibri"/>
                        </a:rPr>
                        <a:t>Müdür</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r>
                        <a:rPr lang="tr-TR" sz="1000" b="0" i="0" u="none" strike="noStrike" dirty="0">
                          <a:solidFill>
                            <a:srgbClr val="000000"/>
                          </a:solidFill>
                          <a:effectLst/>
                          <a:latin typeface="Calibri"/>
                        </a:rPr>
                        <a:t>Müdür Başyardımcısı</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tr-TR" sz="1000" b="0" i="0" u="none" strike="noStrike" dirty="0" smtClean="0">
                          <a:solidFill>
                            <a:srgbClr val="000000"/>
                          </a:solidFill>
                          <a:effectLst/>
                          <a:latin typeface="Calibri"/>
                        </a:rPr>
                        <a:t>1</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64058">
                <a:tc>
                  <a:txBody>
                    <a:bodyPr/>
                    <a:lstStyle/>
                    <a:p>
                      <a:pPr algn="l" fontAlgn="ctr"/>
                      <a:r>
                        <a:rPr lang="tr-TR" sz="1000" b="0" i="0" u="none" strike="noStrike" dirty="0">
                          <a:solidFill>
                            <a:srgbClr val="000000"/>
                          </a:solidFill>
                          <a:effectLst/>
                          <a:latin typeface="Calibri"/>
                        </a:rPr>
                        <a:t>Müdür Yardımcısı</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2</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r>
                        <a:rPr lang="tr-TR" sz="1000" b="0" i="0" u="none" strike="noStrike" dirty="0">
                          <a:solidFill>
                            <a:srgbClr val="000000"/>
                          </a:solidFill>
                          <a:effectLst/>
                          <a:latin typeface="Calibri"/>
                        </a:rPr>
                        <a:t>Öğretmen</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tr-TR" sz="1000" b="0" i="0" u="none" strike="noStrike" dirty="0" smtClean="0">
                          <a:solidFill>
                            <a:srgbClr val="000000"/>
                          </a:solidFill>
                          <a:effectLst/>
                          <a:latin typeface="Calibri"/>
                        </a:rPr>
                        <a:t>28</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64058">
                <a:tc>
                  <a:txBody>
                    <a:bodyPr/>
                    <a:lstStyle/>
                    <a:p>
                      <a:pPr algn="l" fontAlgn="ctr"/>
                      <a:r>
                        <a:rPr lang="tr-TR" sz="1000" b="0" i="0" u="none" strike="noStrike" dirty="0">
                          <a:solidFill>
                            <a:srgbClr val="000000"/>
                          </a:solidFill>
                          <a:effectLst/>
                          <a:latin typeface="Calibri"/>
                        </a:rPr>
                        <a:t>Sayman(Döner Sermaye)</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0</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r>
                        <a:rPr lang="tr-TR" sz="1000" b="0" i="0" u="none" strike="noStrike" dirty="0">
                          <a:solidFill>
                            <a:srgbClr val="000000"/>
                          </a:solidFill>
                          <a:effectLst/>
                          <a:latin typeface="Calibri"/>
                        </a:rPr>
                        <a:t>Sürekli İşçi</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tr-TR" sz="1000" b="0" i="0" u="none" strike="noStrike" dirty="0" smtClean="0">
                          <a:solidFill>
                            <a:srgbClr val="000000"/>
                          </a:solidFill>
                          <a:effectLst/>
                          <a:latin typeface="Calibri"/>
                        </a:rPr>
                        <a:t>0</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64058">
                <a:tc>
                  <a:txBody>
                    <a:bodyPr/>
                    <a:lstStyle/>
                    <a:p>
                      <a:pPr algn="l" fontAlgn="ctr"/>
                      <a:r>
                        <a:rPr lang="tr-TR" sz="1000" b="0" i="0" u="none" strike="noStrike" dirty="0">
                          <a:solidFill>
                            <a:srgbClr val="000000"/>
                          </a:solidFill>
                          <a:effectLst/>
                          <a:latin typeface="Calibri"/>
                        </a:rPr>
                        <a:t>Teknisyen(THS)</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Calibri"/>
                        </a:rPr>
                        <a:t>0</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r>
                        <a:rPr lang="tr-TR" sz="1000" b="0" i="0" u="none" strike="noStrike" dirty="0">
                          <a:solidFill>
                            <a:srgbClr val="000000"/>
                          </a:solidFill>
                          <a:effectLst/>
                          <a:latin typeface="Calibri"/>
                        </a:rPr>
                        <a:t>Veri Hazırlama ve Kontrol İşletmeni</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tr-TR" sz="1000" b="0" i="0" u="none" strike="noStrike" dirty="0" smtClean="0">
                          <a:solidFill>
                            <a:srgbClr val="000000"/>
                          </a:solidFill>
                          <a:effectLst/>
                          <a:latin typeface="Calibri"/>
                        </a:rPr>
                        <a:t>0</a:t>
                      </a: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64058">
                <a:tc>
                  <a:txBody>
                    <a:bodyPr/>
                    <a:lstStyle/>
                    <a:p>
                      <a:pPr algn="l" fontAlgn="ct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4058">
                <a:tc>
                  <a:txBody>
                    <a:bodyPr/>
                    <a:lstStyle/>
                    <a:p>
                      <a:pPr algn="l" fontAlgn="ct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endParaRPr lang="tr-TR" sz="1000" b="0"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16416">
                <a:tc>
                  <a:txBody>
                    <a:bodyPr/>
                    <a:lstStyle/>
                    <a:p>
                      <a:pPr algn="ctr" fontAlgn="b"/>
                      <a:r>
                        <a:rPr lang="tr-TR" sz="1000" b="1" i="0" u="none" strike="noStrike" dirty="0">
                          <a:solidFill>
                            <a:srgbClr val="000000"/>
                          </a:solidFill>
                          <a:effectLst/>
                          <a:latin typeface="Calibri"/>
                        </a:rPr>
                        <a:t>TOPLAM</a:t>
                      </a: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b"/>
                      <a:r>
                        <a:rPr lang="tr-TR" sz="1000" b="1" i="0" u="none" strike="noStrike" dirty="0" smtClean="0">
                          <a:solidFill>
                            <a:srgbClr val="000000"/>
                          </a:solidFill>
                          <a:effectLst/>
                          <a:latin typeface="Calibri"/>
                        </a:rPr>
                        <a:t>38</a:t>
                      </a:r>
                      <a:endParaRPr lang="tr-TR" sz="1000" b="1" i="0" u="none" strike="noStrike" dirty="0">
                        <a:solidFill>
                          <a:srgbClr val="000000"/>
                        </a:solidFill>
                        <a:effectLst/>
                        <a:latin typeface="Calibri"/>
                      </a:endParaRPr>
                    </a:p>
                  </a:txBody>
                  <a:tcPr marL="7431" marR="7431" marT="74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
        <p:nvSpPr>
          <p:cNvPr id="14" name="13 Slayt Numarası Yer Tutucusu"/>
          <p:cNvSpPr>
            <a:spLocks noGrp="1"/>
          </p:cNvSpPr>
          <p:nvPr>
            <p:ph type="sldNum" sz="quarter" idx="12"/>
          </p:nvPr>
        </p:nvSpPr>
        <p:spPr/>
        <p:txBody>
          <a:bodyPr/>
          <a:lstStyle/>
          <a:p>
            <a:r>
              <a:rPr lang="tr-TR" dirty="0" smtClean="0"/>
              <a:t>19</a:t>
            </a:r>
            <a:endParaRPr lang="tr-TR" dirty="0"/>
          </a:p>
        </p:txBody>
      </p:sp>
    </p:spTree>
    <p:extLst>
      <p:ext uri="{BB962C8B-B14F-4D97-AF65-F5344CB8AC3E}">
        <p14:creationId xmlns="" xmlns:p14="http://schemas.microsoft.com/office/powerpoint/2010/main" val="2337269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5"/>
          <p:cNvGrpSpPr/>
          <p:nvPr/>
        </p:nvGrpSpPr>
        <p:grpSpPr>
          <a:xfrm>
            <a:off x="390626" y="86558"/>
            <a:ext cx="6120000" cy="180000"/>
            <a:chOff x="542115" y="3383314"/>
            <a:chExt cx="5975601" cy="285751"/>
          </a:xfrm>
        </p:grpSpPr>
        <p:sp>
          <p:nvSpPr>
            <p:cNvPr id="27" name="Yuvarlatılmış Dikdörtgen 2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TEKNOLOJİK KAYNAKLAR</a:t>
              </a:r>
              <a:endParaRPr lang="tr-TR" sz="1200" b="1" dirty="0">
                <a:solidFill>
                  <a:prstClr val="white"/>
                </a:solidFill>
                <a:cs typeface="Arial" pitchFamily="34" charset="0"/>
              </a:endParaRPr>
            </a:p>
          </p:txBody>
        </p:sp>
        <p:sp>
          <p:nvSpPr>
            <p:cNvPr id="28" name="Yuvarlatılmış Dikdörtgen 27"/>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2.5.1.3.</a:t>
              </a:r>
              <a:endParaRPr lang="tr-TR" sz="1200" b="1" dirty="0">
                <a:solidFill>
                  <a:prstClr val="white"/>
                </a:solidFill>
                <a:effectLst>
                  <a:outerShdw blurRad="38100" dist="38100" dir="2700000" algn="tl">
                    <a:srgbClr val="000000">
                      <a:alpha val="43137"/>
                    </a:srgbClr>
                  </a:outerShdw>
                </a:effectLst>
              </a:endParaRPr>
            </a:p>
          </p:txBody>
        </p:sp>
      </p:grpSp>
      <p:sp>
        <p:nvSpPr>
          <p:cNvPr id="2" name="Dikdörtgen 1"/>
          <p:cNvSpPr/>
          <p:nvPr/>
        </p:nvSpPr>
        <p:spPr>
          <a:xfrm>
            <a:off x="403305" y="426214"/>
            <a:ext cx="6251495" cy="8894743"/>
          </a:xfrm>
          <a:prstGeom prst="rect">
            <a:avLst/>
          </a:prstGeom>
        </p:spPr>
        <p:txBody>
          <a:bodyPr wrap="square">
            <a:spAutoFit/>
          </a:bodyPr>
          <a:lstStyle/>
          <a:p>
            <a:pPr algn="just"/>
            <a:r>
              <a:rPr lang="tr-TR" sz="1100" dirty="0">
                <a:latin typeface="Times New Roman"/>
                <a:ea typeface="Times New Roman"/>
                <a:cs typeface="Times New Roman"/>
              </a:rPr>
              <a:t>Okulumuzda bilgiyi üretmek için eğitim teknolojilerinden yoğun olarak yararlanılmaktadır. Okulumuz eğitimde kalıcı öğrenmenin amacı ile ‘‘Bilimin ışığında, değişmeye ve gelişmeye açık olmak’’ ilkesinden, “Eğitim-öğretimde teknolojik alt yapının iyileştirilmesi ve yaygınlaştırılması” stratejisinden hareketle, teknolojiyi en üst düzeyde kullanmaktadır. Bu amaçla gerekli bütçe oluşturulmaktadır. </a:t>
            </a:r>
            <a:endParaRPr lang="tr-TR" sz="1100" dirty="0">
              <a:ea typeface="Times New Roman"/>
              <a:cs typeface="Times New Roman"/>
            </a:endParaRPr>
          </a:p>
          <a:p>
            <a:pPr algn="just"/>
            <a:r>
              <a:rPr lang="tr-TR" sz="1100" dirty="0">
                <a:solidFill>
                  <a:srgbClr val="000000"/>
                </a:solidFill>
                <a:latin typeface="Times New Roman"/>
                <a:ea typeface="Times New Roman"/>
              </a:rPr>
              <a:t>   Teknolojinin önemi ve çağdaş eğitim anlayışımızdan hareketle öğretmenlerimiz, ders ortamında bilgisayar, projeksiyon makinesi, fotoğraf makinesi, mikroskop, fotokopi makinesi, internet ve baskı makinesi vb. araç-gereçleri ihtiyaç duyduklarında kullanmaktadırlar. Okulumuz </a:t>
            </a:r>
            <a:r>
              <a:rPr lang="tr-TR" sz="1100" dirty="0" err="1" smtClean="0">
                <a:solidFill>
                  <a:srgbClr val="000000"/>
                </a:solidFill>
                <a:latin typeface="Times New Roman"/>
                <a:ea typeface="Times New Roman"/>
              </a:rPr>
              <a:t>TTNet</a:t>
            </a:r>
            <a:r>
              <a:rPr lang="tr-TR" sz="1100" dirty="0" smtClean="0">
                <a:solidFill>
                  <a:srgbClr val="000000"/>
                </a:solidFill>
                <a:latin typeface="Times New Roman"/>
                <a:ea typeface="Times New Roman"/>
              </a:rPr>
              <a:t> </a:t>
            </a:r>
            <a:r>
              <a:rPr lang="tr-TR" sz="1100" dirty="0">
                <a:solidFill>
                  <a:srgbClr val="000000"/>
                </a:solidFill>
                <a:latin typeface="Times New Roman"/>
                <a:ea typeface="Times New Roman"/>
              </a:rPr>
              <a:t>internet ile internete bağlanmaktadır. İnternet okulumuzdaki tüm bilgisayarlara ulaşmaktadır. İdarecilerimizin odalarında, Öğretmenler   odasında, Çok Amaçlı salonumuzda ve tüm sınıflarımızda bilgisayar kullanılmaktadır. </a:t>
            </a:r>
            <a:r>
              <a:rPr lang="tr-TR" sz="1100" dirty="0" smtClean="0">
                <a:solidFill>
                  <a:srgbClr val="000000"/>
                </a:solidFill>
                <a:latin typeface="Times New Roman"/>
                <a:ea typeface="Times New Roman"/>
                <a:cs typeface="Tahoma"/>
              </a:rPr>
              <a:t>Okulumuzda </a:t>
            </a:r>
            <a:r>
              <a:rPr lang="tr-TR" sz="1100" dirty="0">
                <a:solidFill>
                  <a:srgbClr val="000000"/>
                </a:solidFill>
                <a:latin typeface="Times New Roman"/>
                <a:ea typeface="Times New Roman"/>
                <a:cs typeface="Tahoma"/>
              </a:rPr>
              <a:t>öğrenciye soru çözme, konu öğrenme, deney yapma ve uygulanan ölçme değerlendirme sınavlarındaki eksikliklerini görme ve telafi etme imkânı sağlanmaktadır. Sınıf seviyelerine uygun konu anlatımları görsel ve işitsel içerikli cd vb. araçlar her sınıf düzeyinde kullanılmaktadır. Ayrıca okulumuzda bir bilişim teknolojileri sınıfı bulunmaktadır. Okulumuzda günün şartlarına ve ekonomik koşullarına uygun olmayan araç-gereçler yenileri ile değiştirilmektedir. Açığa çıkan kullanım fazlası araçlar imkânları olmayan okullara hibe edilmektedir. Okulumuz bilgi ve bilgi birikimi kavramlarını önemseyerek öğrenci ve çalışanlarla ilgili gerekli bilgileri düzenli ve sistemli bir biçimde dosyalamaktadır.</a:t>
            </a:r>
            <a:endParaRPr lang="tr-TR" sz="1100" dirty="0">
              <a:solidFill>
                <a:srgbClr val="000000"/>
              </a:solidFill>
              <a:latin typeface="Tahoma"/>
              <a:ea typeface="Times New Roman"/>
            </a:endParaRPr>
          </a:p>
          <a:p>
            <a:pPr algn="just"/>
            <a:r>
              <a:rPr lang="tr-TR" sz="1100" dirty="0">
                <a:latin typeface="Times New Roman"/>
                <a:ea typeface="Times New Roman"/>
                <a:cs typeface="Times New Roman"/>
              </a:rPr>
              <a:t>   Üst yönetimden gelen ve okul içerisinde gerekli olan bilgiler paydaşlara yazılı imza sirküleriyle, e-mail, SMS ve sözlü olarak duyurulmaktadır. </a:t>
            </a:r>
            <a:endParaRPr lang="tr-TR" sz="1100" dirty="0">
              <a:ea typeface="Times New Roman"/>
              <a:cs typeface="Times New Roman"/>
            </a:endParaRPr>
          </a:p>
          <a:p>
            <a:pPr algn="just"/>
            <a:r>
              <a:rPr lang="tr-TR" sz="1100" dirty="0">
                <a:latin typeface="Times New Roman"/>
                <a:ea typeface="Times New Roman"/>
                <a:cs typeface="Times New Roman"/>
              </a:rPr>
              <a:t>   Okulumuza kayıt olan öğrenciler için hazırlanan öğrenci bilgi formları dosyalanarak e-okul yönetim bilgi sistemine kaydedilmektedir. Bu sisteme okul idaresi yetkilileri kendi görev tanımları içinde ulaşabilmekte ve bilgiler güncellenmektedir. Bu bilgilerin kaybolmaması için arşivlenmesi ve yedeklenmesi yapılmaktadır. </a:t>
            </a:r>
            <a:endParaRPr lang="tr-TR" sz="1100" dirty="0">
              <a:ea typeface="Times New Roman"/>
              <a:cs typeface="Times New Roman"/>
            </a:endParaRPr>
          </a:p>
          <a:p>
            <a:pPr algn="just"/>
            <a:r>
              <a:rPr lang="tr-TR" sz="1100" dirty="0">
                <a:latin typeface="Times New Roman"/>
                <a:ea typeface="Times New Roman"/>
                <a:cs typeface="Times New Roman"/>
              </a:rPr>
              <a:t>       Okulumuzda çalışanlarla ilgili bilgiler yasal mevzuat doğrultusunda üst kurumdan gelen atama, özlük dosyaları teslim alınarak personel ile ilgili kademe, terfi işlemleri bilgi-işlem merkezinde işlenmektedir. Öğretmen özlük dosyalarında tüm bilgiler arşivlenmekte ve yedeklenmektedir.  </a:t>
            </a:r>
            <a:endParaRPr lang="tr-TR" sz="1100" dirty="0">
              <a:ea typeface="Times New Roman"/>
              <a:cs typeface="Times New Roman"/>
            </a:endParaRPr>
          </a:p>
          <a:p>
            <a:pPr algn="just"/>
            <a:r>
              <a:rPr lang="tr-TR" sz="1100" dirty="0">
                <a:latin typeface="Times New Roman"/>
                <a:ea typeface="Times New Roman"/>
                <a:cs typeface="Times New Roman"/>
              </a:rPr>
              <a:t>   Ayrıca kurumumuzda tüm paydaşlara ait gizlilik içeren yazı ve işlemler Okul Müdürü tarafından özel olarak arşivlenmektedir. Öğrenciyi ilgilendiren not ve davranış notu çizelgeleri, yazılı kâğıtları arşive alınarak belli periyotlarla saklanmaktadır. Bu bilgiler; öğretmenlerin yaptığı planlar aracılığı ile şube, zümre ve çeşitli toplantılarla öğretmen, veli ve öğrencilerle paylaşılmaktadır. </a:t>
            </a:r>
            <a:endParaRPr lang="tr-TR" sz="1100" dirty="0">
              <a:ea typeface="Times New Roman"/>
              <a:cs typeface="Times New Roman"/>
            </a:endParaRPr>
          </a:p>
          <a:p>
            <a:pPr algn="just"/>
            <a:r>
              <a:rPr lang="tr-TR" sz="1100" dirty="0">
                <a:latin typeface="Times New Roman"/>
                <a:ea typeface="Times New Roman"/>
                <a:cs typeface="Times New Roman"/>
              </a:rPr>
              <a:t>   Öğrenci ve velinin bilgiye ulaşımı; duyuru panoları, anons, birebir görüşmeler, web sayfası, e-okul veli bilgilendirme sistemi, </a:t>
            </a:r>
            <a:r>
              <a:rPr lang="tr-TR" sz="1100" dirty="0" smtClean="0">
                <a:latin typeface="Times New Roman"/>
                <a:ea typeface="Times New Roman"/>
                <a:cs typeface="Times New Roman"/>
              </a:rPr>
              <a:t>ve toplantılar </a:t>
            </a:r>
            <a:r>
              <a:rPr lang="tr-TR" sz="1100" dirty="0">
                <a:latin typeface="Times New Roman"/>
                <a:ea typeface="Times New Roman"/>
                <a:cs typeface="Times New Roman"/>
              </a:rPr>
              <a:t>ile sağlanmaktadır. Çalışanların bilgiye erişimi ise birebir görüşmeler, internet, </a:t>
            </a:r>
            <a:r>
              <a:rPr lang="tr-TR" sz="1100" dirty="0" smtClean="0">
                <a:latin typeface="Times New Roman"/>
                <a:ea typeface="Times New Roman"/>
                <a:cs typeface="Times New Roman"/>
              </a:rPr>
              <a:t>duyurular</a:t>
            </a:r>
            <a:r>
              <a:rPr lang="tr-TR" sz="1100" dirty="0">
                <a:latin typeface="Times New Roman"/>
                <a:ea typeface="Times New Roman"/>
                <a:cs typeface="Times New Roman"/>
              </a:rPr>
              <a:t>,  panolar ve dosyalar ile gerçekleştirilmektedir. Okulumuzda Müdür ve Müdür yardımcıları arasındaki iç iletişim bilgi işlem merkezinde oluşturulan kurum net aracılığı ile sağlanmaktadır. İdareciler, kendi alanlarını ilgilendiren öğrenci bilgilerini e-okul yönetim bilgi sistemine aktarmakta ve kullandıkları şifre ile bu bilgilere ulaşmaktadır.  . Okulumuzda bilginin geçerliliği sürekli güncellenerek yapılmaktadır. Bilgiler güncelliğini yitirdiğinde kamu ve Milli Eğitim Bakanlığı yönetmeliklerine uygun olarak arşivlenmektedir. Ayrıca okulumuzda defterler ve </a:t>
            </a:r>
            <a:r>
              <a:rPr lang="tr-TR" sz="1100" dirty="0" err="1">
                <a:latin typeface="Times New Roman"/>
                <a:ea typeface="Times New Roman"/>
                <a:cs typeface="Times New Roman"/>
              </a:rPr>
              <a:t>desimal</a:t>
            </a:r>
            <a:r>
              <a:rPr lang="tr-TR" sz="1100" dirty="0">
                <a:latin typeface="Times New Roman"/>
                <a:ea typeface="Times New Roman"/>
                <a:cs typeface="Times New Roman"/>
              </a:rPr>
              <a:t> dosya sistemi, mevzuata uygun olarak tutulmaktadır.</a:t>
            </a:r>
            <a:endParaRPr lang="tr-TR" sz="1100" dirty="0">
              <a:ea typeface="Times New Roman"/>
              <a:cs typeface="Times New Roman"/>
            </a:endParaRPr>
          </a:p>
          <a:p>
            <a:pPr algn="just"/>
            <a:r>
              <a:rPr lang="tr-TR" sz="1100" dirty="0">
                <a:latin typeface="Times New Roman"/>
                <a:ea typeface="Times New Roman"/>
                <a:cs typeface="Times New Roman"/>
              </a:rPr>
              <a:t>   Evraklar, </a:t>
            </a:r>
            <a:r>
              <a:rPr lang="tr-TR" sz="1100" dirty="0" err="1">
                <a:latin typeface="Times New Roman"/>
                <a:ea typeface="Times New Roman"/>
                <a:cs typeface="Times New Roman"/>
              </a:rPr>
              <a:t>desimal</a:t>
            </a:r>
            <a:r>
              <a:rPr lang="tr-TR" sz="1100" dirty="0">
                <a:latin typeface="Times New Roman"/>
                <a:ea typeface="Times New Roman"/>
                <a:cs typeface="Times New Roman"/>
              </a:rPr>
              <a:t> dosya sistemine uygun olarak numaralandırılmakta, gelen ve giden evrak defterine ve kurum net programına kaydedilmektedir. Liderlerimiz, okulumuz çalışanlarının bilgi birikimlerini artırmak için basını ve eğitim-öğretimle ilgili seminerleri sürekli izlemektedir. </a:t>
            </a:r>
            <a:endParaRPr lang="tr-TR" sz="1100" dirty="0">
              <a:ea typeface="Times New Roman"/>
              <a:cs typeface="Times New Roman"/>
            </a:endParaRPr>
          </a:p>
          <a:p>
            <a:pPr algn="just"/>
            <a:r>
              <a:rPr lang="tr-TR" sz="1100" dirty="0">
                <a:latin typeface="Times New Roman"/>
                <a:ea typeface="Times New Roman"/>
                <a:cs typeface="Times New Roman"/>
              </a:rPr>
              <a:t>   Okul yöneticilerimiz okulun var olan teknolojik donanımının amaçlara yönelik kullanımını,  var olan teknolojik donanımlarını başlangıçta ortaya konulan çalışma planlarına göre sınıflandırır ve zaman çizelgesi oluşturarak sağlarlar.</a:t>
            </a:r>
            <a:endParaRPr lang="tr-TR" sz="1100" dirty="0">
              <a:ea typeface="Times New Roman"/>
              <a:cs typeface="Times New Roman"/>
            </a:endParaRPr>
          </a:p>
          <a:p>
            <a:pPr algn="just"/>
            <a:r>
              <a:rPr lang="tr-TR" sz="1100" dirty="0">
                <a:latin typeface="Times New Roman"/>
                <a:ea typeface="Times New Roman"/>
                <a:cs typeface="Times New Roman"/>
              </a:rPr>
              <a:t>       Okulumuz binasının dış etkenlerden korunması amacıyla bakım,  onarım ihtiyaçları gerektiğinde yapılmaktadır. Okulumuzda araç ve gereçlerin oluşturduğu tehlikeyi önlemek amacıyla bu araç-gereçler uygun şekilde yerleştirilmektedir. Bina ve derslikte bulunan araçların periyodik bakımları yapılmaktadır.  </a:t>
            </a:r>
            <a:endParaRPr lang="tr-TR" sz="1100" dirty="0" smtClean="0">
              <a:latin typeface="Times New Roman"/>
              <a:ea typeface="Times New Roman"/>
              <a:cs typeface="Times New Roman"/>
            </a:endParaRPr>
          </a:p>
          <a:p>
            <a:pPr algn="just"/>
            <a:r>
              <a:rPr lang="tr-TR" sz="1100" dirty="0">
                <a:latin typeface="Times New Roman"/>
                <a:ea typeface="Times New Roman"/>
                <a:cs typeface="Times New Roman"/>
              </a:rPr>
              <a:t>Bunun dışında binanın elektrik sistemi, kalorifer kazanı, baca ve çatıların bakımı periyodik olarak yapılmaktadır. Okulumuzda bulunan yangın köşesindeki yangın tüplerinin ve malzemelerinin bakım ve onarımları talimatlarına uygun olarak yapılmaktadır.</a:t>
            </a:r>
          </a:p>
          <a:p>
            <a:pPr algn="just"/>
            <a:endParaRPr lang="tr-TR" sz="1100" dirty="0">
              <a:ea typeface="Times New Roman"/>
              <a:cs typeface="Times New Roman"/>
            </a:endParaRPr>
          </a:p>
          <a:p>
            <a:pPr algn="just"/>
            <a:r>
              <a:rPr lang="tr-TR" sz="1100" dirty="0">
                <a:latin typeface="Times New Roman"/>
                <a:ea typeface="Times New Roman"/>
                <a:cs typeface="Times New Roman"/>
              </a:rPr>
              <a:t>  </a:t>
            </a:r>
            <a:endParaRPr lang="tr-TR" sz="1100" dirty="0"/>
          </a:p>
        </p:txBody>
      </p:sp>
      <p:sp>
        <p:nvSpPr>
          <p:cNvPr id="7" name="6 Slayt Numarası Yer Tutucusu"/>
          <p:cNvSpPr>
            <a:spLocks noGrp="1"/>
          </p:cNvSpPr>
          <p:nvPr>
            <p:ph type="sldNum" sz="quarter" idx="12"/>
          </p:nvPr>
        </p:nvSpPr>
        <p:spPr/>
        <p:txBody>
          <a:bodyPr/>
          <a:lstStyle/>
          <a:p>
            <a:r>
              <a:rPr lang="tr-TR" dirty="0" smtClean="0"/>
              <a:t>20</a:t>
            </a:r>
            <a:endParaRPr lang="tr-TR" dirty="0"/>
          </a:p>
        </p:txBody>
      </p:sp>
    </p:spTree>
    <p:extLst>
      <p:ext uri="{BB962C8B-B14F-4D97-AF65-F5344CB8AC3E}">
        <p14:creationId xmlns="" xmlns:p14="http://schemas.microsoft.com/office/powerpoint/2010/main" val="96502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0626" y="8498383"/>
            <a:ext cx="5887498" cy="4720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200" dirty="0" smtClean="0"/>
              <a:t>Kurumumuzun Teknolojik alt yapısı ve Teknolojiyi kullanma düzeyleri paydaşlara yapılan anketlerle belirlenmiş olup </a:t>
            </a:r>
            <a:r>
              <a:rPr lang="tr-TR" sz="1200" dirty="0"/>
              <a:t>Ekler Kısmında </a:t>
            </a:r>
            <a:r>
              <a:rPr lang="tr-TR" sz="1200" dirty="0" smtClean="0"/>
              <a:t>belirtilmiştir.</a:t>
            </a:r>
            <a:endParaRPr lang="tr-TR" sz="1200" dirty="0"/>
          </a:p>
        </p:txBody>
      </p:sp>
      <p:sp>
        <p:nvSpPr>
          <p:cNvPr id="2" name="Dikdörtgen 1"/>
          <p:cNvSpPr/>
          <p:nvPr/>
        </p:nvSpPr>
        <p:spPr>
          <a:xfrm>
            <a:off x="403305" y="299214"/>
            <a:ext cx="6251495" cy="2800767"/>
          </a:xfrm>
          <a:prstGeom prst="rect">
            <a:avLst/>
          </a:prstGeom>
        </p:spPr>
        <p:txBody>
          <a:bodyPr wrap="square">
            <a:spAutoFit/>
          </a:bodyPr>
          <a:lstStyle/>
          <a:p>
            <a:pPr algn="just"/>
            <a:r>
              <a:rPr lang="tr-TR" sz="1100" dirty="0" smtClean="0">
                <a:latin typeface="Times New Roman"/>
                <a:ea typeface="Times New Roman"/>
                <a:cs typeface="Times New Roman"/>
              </a:rPr>
              <a:t>Ayrıca </a:t>
            </a:r>
            <a:r>
              <a:rPr lang="tr-TR" sz="1100" dirty="0">
                <a:latin typeface="Times New Roman"/>
                <a:ea typeface="Times New Roman"/>
                <a:cs typeface="Times New Roman"/>
              </a:rPr>
              <a:t>bina ve donanımların yangın, doğal afet, sabotaj ve teröre karşı sigortası yapılmaktadır. </a:t>
            </a:r>
          </a:p>
          <a:p>
            <a:pPr algn="just"/>
            <a:r>
              <a:rPr lang="tr-TR" sz="1100" dirty="0">
                <a:latin typeface="Times New Roman"/>
                <a:ea typeface="Times New Roman"/>
                <a:cs typeface="Times New Roman"/>
              </a:rPr>
              <a:t>Okul yöneticilerimiz okulu eğitimi ve toplumu etkileyecek teknolojik gelişmeleri ihtiyaçlar doğrultusunda belirler ve imkânlar doğrultusunda karşılarlar. Hedefe yakınlık derecesine göre de öncelik sırasına koyarak değerlendirirler. Sürekli takip ettikleri gelişmeleri kendilerinde bulunan teknoloji ile karşılaştırır ve zamanında eskiyen teknoloji ürünlerini kullanılmaz hale gelmeden önce değiştirirler.</a:t>
            </a:r>
          </a:p>
          <a:p>
            <a:pPr algn="just"/>
            <a:r>
              <a:rPr lang="tr-TR" sz="1100" dirty="0">
                <a:latin typeface="Times New Roman"/>
                <a:ea typeface="Times New Roman"/>
                <a:cs typeface="Times New Roman"/>
              </a:rPr>
              <a:t>   Okulumuzda atıkların azaltılmasına yönelik bilinçli kullanım için gerekli eğitimler verilmektedir.   Okulumuzda olumsuz küresel kirlenmeye etki eden ürün kullanılmamaktadır. Toplanan pil, pet şişe, kâğıt ve kutular ilgili birimlere gönderilmektedir. Ayrıca Görsel Sanatlar ve Fen ve Teknoloji derslerinde, atık maddelerden proje geliştirmede yararlanılmaktadır. </a:t>
            </a:r>
          </a:p>
          <a:p>
            <a:pPr algn="just"/>
            <a:r>
              <a:rPr lang="tr-TR" sz="1100" dirty="0">
                <a:latin typeface="Times New Roman"/>
                <a:ea typeface="Times New Roman"/>
                <a:cs typeface="Times New Roman"/>
              </a:rPr>
              <a:t>   </a:t>
            </a:r>
            <a:r>
              <a:rPr lang="tr-TR" sz="1100" dirty="0" smtClean="0">
                <a:latin typeface="Times New Roman"/>
                <a:ea typeface="Times New Roman"/>
                <a:cs typeface="Times New Roman"/>
              </a:rPr>
              <a:t>   </a:t>
            </a:r>
            <a:r>
              <a:rPr lang="tr-TR" sz="1100" dirty="0">
                <a:latin typeface="Times New Roman"/>
                <a:ea typeface="Times New Roman"/>
                <a:cs typeface="Times New Roman"/>
              </a:rPr>
              <a:t>Okulumuzda bulunan yangın köşelerindeki, yangın tüplerinin ve malzemelerin bakım ve onarımları talimatlarına uygun olarak yapılmaktadır. </a:t>
            </a:r>
          </a:p>
          <a:p>
            <a:pPr algn="just"/>
            <a:r>
              <a:rPr lang="tr-TR" sz="1100" dirty="0">
                <a:latin typeface="Times New Roman"/>
                <a:ea typeface="Times New Roman"/>
                <a:cs typeface="Times New Roman"/>
              </a:rPr>
              <a:t>   Okulumuzda toplum sağlığını ilgilendiren, çalışanlara ve öğrencilerimize zarar verebilecek zararlı ve atık maddeler kullanılmamaktadır. Kalorifer ile ilgili bakımlar periyodik olarak zamanında yapılmakta, Konya Büyükşehir Belediyesine baca temizliği, su depolarının bakımı ve dezenfektesi yaptırılmaktadır. Sınıflarda beyaz tahta kullanılmakta, çöpler kapalı çöp kutularında biriktirilmekte ve Meram Belediyesi tarafından her gün düzenli olarak alınmaktadır. </a:t>
            </a:r>
          </a:p>
        </p:txBody>
      </p:sp>
      <p:graphicFrame>
        <p:nvGraphicFramePr>
          <p:cNvPr id="4" name="Tablo 3"/>
          <p:cNvGraphicFramePr>
            <a:graphicFrameLocks noGrp="1"/>
          </p:cNvGraphicFramePr>
          <p:nvPr>
            <p:extLst>
              <p:ext uri="{D42A27DB-BD31-4B8C-83A1-F6EECF244321}">
                <p14:modId xmlns="" xmlns:p14="http://schemas.microsoft.com/office/powerpoint/2010/main" val="1452597210"/>
              </p:ext>
            </p:extLst>
          </p:nvPr>
        </p:nvGraphicFramePr>
        <p:xfrm>
          <a:off x="442952" y="4002088"/>
          <a:ext cx="6172200" cy="4218640"/>
        </p:xfrm>
        <a:graphic>
          <a:graphicData uri="http://schemas.openxmlformats.org/drawingml/2006/table">
            <a:tbl>
              <a:tblPr>
                <a:tableStyleId>{5C22544A-7EE6-4342-B048-85BDC9FD1C3A}</a:tableStyleId>
              </a:tblPr>
              <a:tblGrid>
                <a:gridCol w="1322881"/>
                <a:gridCol w="1587208"/>
                <a:gridCol w="3262111"/>
              </a:tblGrid>
              <a:tr h="516843">
                <a:tc gridSpan="3">
                  <a:txBody>
                    <a:bodyPr/>
                    <a:lstStyle/>
                    <a:p>
                      <a:pPr marL="69850" algn="ctr">
                        <a:spcAft>
                          <a:spcPts val="0"/>
                        </a:spcAft>
                      </a:pPr>
                      <a:r>
                        <a:rPr lang="tr-TR" sz="1100" b="1" kern="1200" dirty="0" smtClean="0">
                          <a:solidFill>
                            <a:schemeClr val="dk1"/>
                          </a:solidFill>
                          <a:effectLst/>
                          <a:latin typeface="+mn-lt"/>
                          <a:ea typeface="+mn-ea"/>
                          <a:cs typeface="+mn-cs"/>
                        </a:rPr>
                        <a:t>OKULUN TEKNOLOJİK ALTYAPISI</a:t>
                      </a:r>
                      <a:r>
                        <a:rPr lang="tr-TR" sz="1100" b="1" dirty="0">
                          <a:effectLst/>
                          <a:latin typeface="+mn-lt"/>
                        </a:rPr>
                        <a:t> </a:t>
                      </a:r>
                      <a:r>
                        <a:rPr lang="tr-TR" sz="1100" b="1" dirty="0" smtClean="0">
                          <a:effectLst/>
                          <a:latin typeface="+mn-lt"/>
                        </a:rPr>
                        <a:t> TABLO 10</a:t>
                      </a:r>
                      <a:endParaRPr lang="tr-TR" sz="1100" b="1" dirty="0">
                        <a:effectLst/>
                        <a:latin typeface="+mn-lt"/>
                      </a:endParaRPr>
                    </a:p>
                  </a:txBody>
                  <a:tcPr marL="43536" marR="43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tr-TR"/>
                    </a:p>
                  </a:txBody>
                  <a:tcPr/>
                </a:tc>
                <a:tc hMerge="1">
                  <a:txBody>
                    <a:bodyPr/>
                    <a:lstStyle/>
                    <a:p>
                      <a:endParaRPr lang="tr-TR"/>
                    </a:p>
                  </a:txBody>
                  <a:tcPr/>
                </a:tc>
              </a:tr>
              <a:tr h="306047">
                <a:tc>
                  <a:txBody>
                    <a:bodyPr/>
                    <a:lstStyle/>
                    <a:p>
                      <a:pPr>
                        <a:spcAft>
                          <a:spcPts val="0"/>
                        </a:spcAft>
                      </a:pPr>
                      <a:r>
                        <a:rPr lang="tr-TR" sz="1100">
                          <a:effectLst/>
                          <a:latin typeface="+mn-lt"/>
                        </a:rPr>
                        <a:t>Donanım Türü</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a:effectLst/>
                          <a:latin typeface="+mn-lt"/>
                        </a:rPr>
                        <a:t>Mevcut</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a:effectLst/>
                          <a:latin typeface="+mn-lt"/>
                        </a:rPr>
                        <a:t>İhtiyaç</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Bilgisayar</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24</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2</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Projeksiyon</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0</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1</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Faks</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1</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0</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Tarayıcı</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3</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0</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Fotokopi makinesi</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2</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0</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Dizüstü bilgisayar</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1</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0</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Lazer yazıcı</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smtClean="0">
                          <a:effectLst/>
                          <a:latin typeface="+mn-lt"/>
                          <a:ea typeface="Times New Roman"/>
                        </a:rPr>
                        <a:t>6</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ea typeface="Times New Roman"/>
                        </a:rPr>
                        <a:t>0</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Nokta vuruşlu yazıcı</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a:effectLst/>
                          <a:latin typeface="+mn-lt"/>
                        </a:rPr>
                        <a:t> </a:t>
                      </a:r>
                      <a:r>
                        <a:rPr lang="tr-TR" sz="1100" dirty="0" smtClean="0">
                          <a:effectLst/>
                          <a:latin typeface="+mn-lt"/>
                        </a:rPr>
                        <a:t>0</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rPr>
                        <a:t>0</a:t>
                      </a:r>
                      <a:r>
                        <a:rPr lang="tr-TR" sz="1100" dirty="0">
                          <a:effectLst/>
                          <a:latin typeface="+mn-lt"/>
                        </a:rPr>
                        <a:t> </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Mürekkep püskürtmeli</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a:effectLst/>
                          <a:latin typeface="+mn-lt"/>
                        </a:rPr>
                        <a:t> </a:t>
                      </a:r>
                      <a:r>
                        <a:rPr lang="tr-TR" sz="1100" dirty="0" smtClean="0">
                          <a:effectLst/>
                          <a:latin typeface="+mn-lt"/>
                        </a:rPr>
                        <a:t>0</a:t>
                      </a:r>
                      <a:endParaRPr lang="tr-TR" sz="1100" dirty="0">
                        <a:effectLst/>
                        <a:latin typeface="+mn-lt"/>
                        <a:ea typeface="Times New Roman"/>
                      </a:endParaRPr>
                    </a:p>
                  </a:txBody>
                  <a:tcPr marL="43536" marR="43536" marT="0" marB="0" anchor="ctr"/>
                </a:tc>
                <a:tc>
                  <a:txBody>
                    <a:bodyPr/>
                    <a:lstStyle/>
                    <a:p>
                      <a:pPr algn="ctr">
                        <a:spcAft>
                          <a:spcPts val="0"/>
                        </a:spcAft>
                      </a:pPr>
                      <a:r>
                        <a:rPr lang="tr-TR" sz="1100" dirty="0" smtClean="0">
                          <a:effectLst/>
                          <a:latin typeface="+mn-lt"/>
                        </a:rPr>
                        <a:t>0</a:t>
                      </a:r>
                      <a:r>
                        <a:rPr lang="tr-TR" sz="1100" dirty="0">
                          <a:effectLst/>
                          <a:latin typeface="+mn-lt"/>
                        </a:rPr>
                        <a:t> </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Akıllı Tahta</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tr-TR" sz="1100" dirty="0">
                          <a:effectLst/>
                          <a:latin typeface="+mn-lt"/>
                        </a:rPr>
                        <a:t> </a:t>
                      </a:r>
                      <a:r>
                        <a:rPr lang="tr-TR" sz="1100" dirty="0" smtClean="0">
                          <a:effectLst/>
                          <a:latin typeface="+mn-lt"/>
                        </a:rPr>
                        <a:t>24</a:t>
                      </a:r>
                      <a:endParaRPr lang="tr-TR" sz="1100" dirty="0">
                        <a:effectLst/>
                        <a:latin typeface="+mn-lt"/>
                        <a:ea typeface="Times New Roman"/>
                      </a:endParaRPr>
                    </a:p>
                  </a:txBody>
                  <a:tcPr marL="43536" marR="43536" marT="0" marB="0" anchor="ctr"/>
                </a:tc>
                <a:tc>
                  <a:txBody>
                    <a:bodyPr/>
                    <a:lstStyle/>
                    <a:p>
                      <a:pPr algn="ctr">
                        <a:spcAft>
                          <a:spcPts val="0"/>
                        </a:spcAft>
                      </a:pPr>
                      <a:r>
                        <a:rPr lang="tr-TR" sz="1100" smtClean="0">
                          <a:effectLst/>
                          <a:latin typeface="+mn-lt"/>
                        </a:rPr>
                        <a:t>0</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tcPr>
                </a:tc>
              </a:tr>
              <a:tr h="306047">
                <a:tc>
                  <a:txBody>
                    <a:bodyPr/>
                    <a:lstStyle/>
                    <a:p>
                      <a:pPr>
                        <a:spcAft>
                          <a:spcPts val="0"/>
                        </a:spcAft>
                      </a:pPr>
                      <a:r>
                        <a:rPr lang="tr-TR" sz="1100">
                          <a:effectLst/>
                          <a:latin typeface="+mn-lt"/>
                        </a:rPr>
                        <a:t> </a:t>
                      </a:r>
                      <a:endParaRPr lang="tr-TR" sz="1100">
                        <a:effectLst/>
                        <a:latin typeface="+mn-lt"/>
                        <a:ea typeface="Times New Roman"/>
                      </a:endParaRPr>
                    </a:p>
                  </a:txBody>
                  <a:tcPr marL="43536" marR="4353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a:effectLst/>
                          <a:latin typeface="+mn-lt"/>
                        </a:rPr>
                        <a:t> </a:t>
                      </a:r>
                      <a:endParaRPr lang="tr-TR" sz="1100" dirty="0">
                        <a:effectLst/>
                        <a:latin typeface="+mn-lt"/>
                        <a:ea typeface="Times New Roman"/>
                      </a:endParaRPr>
                    </a:p>
                  </a:txBody>
                  <a:tcPr marL="43536" marR="43536"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dirty="0">
                          <a:effectLst/>
                          <a:latin typeface="+mn-lt"/>
                        </a:rPr>
                        <a:t> </a:t>
                      </a:r>
                      <a:endParaRPr lang="tr-TR" sz="1100" dirty="0">
                        <a:effectLst/>
                        <a:latin typeface="+mn-lt"/>
                        <a:ea typeface="Times New Roman"/>
                      </a:endParaRPr>
                    </a:p>
                  </a:txBody>
                  <a:tcPr marL="43536" marR="4353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6 Slayt Numarası Yer Tutucusu"/>
          <p:cNvSpPr>
            <a:spLocks noGrp="1"/>
          </p:cNvSpPr>
          <p:nvPr>
            <p:ph type="sldNum" sz="quarter" idx="12"/>
          </p:nvPr>
        </p:nvSpPr>
        <p:spPr/>
        <p:txBody>
          <a:bodyPr/>
          <a:lstStyle/>
          <a:p>
            <a:r>
              <a:rPr lang="tr-TR" dirty="0" smtClean="0"/>
              <a:t>21</a:t>
            </a:r>
            <a:endParaRPr lang="tr-TR" dirty="0"/>
          </a:p>
        </p:txBody>
      </p:sp>
    </p:spTree>
    <p:extLst>
      <p:ext uri="{BB962C8B-B14F-4D97-AF65-F5344CB8AC3E}">
        <p14:creationId xmlns="" xmlns:p14="http://schemas.microsoft.com/office/powerpoint/2010/main" val="853737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3"/>
          <p:cNvGrpSpPr/>
          <p:nvPr/>
        </p:nvGrpSpPr>
        <p:grpSpPr>
          <a:xfrm>
            <a:off x="390626" y="83176"/>
            <a:ext cx="6120000" cy="180000"/>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EĞİTİMİN FİNANSMANI (MALİ KAYNAKLAR)</a:t>
              </a:r>
              <a:endParaRPr lang="tr-TR" sz="1200" b="1" dirty="0">
                <a:solidFill>
                  <a:prstClr val="white"/>
                </a:solidFill>
                <a:cs typeface="Arial" pitchFamily="34" charset="0"/>
              </a:endParaRP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2.5.1.4.</a:t>
              </a:r>
              <a:endParaRPr lang="tr-TR" sz="1200" b="1" dirty="0">
                <a:solidFill>
                  <a:prstClr val="white"/>
                </a:solidFill>
                <a:effectLst>
                  <a:outerShdw blurRad="38100" dist="38100" dir="2700000" algn="tl">
                    <a:srgbClr val="000000">
                      <a:alpha val="43137"/>
                    </a:srgbClr>
                  </a:outerShdw>
                </a:effectLst>
              </a:endParaRPr>
            </a:p>
          </p:txBody>
        </p:sp>
      </p:grpSp>
      <p:sp>
        <p:nvSpPr>
          <p:cNvPr id="3" name="Dikdörtgen 2"/>
          <p:cNvSpPr/>
          <p:nvPr/>
        </p:nvSpPr>
        <p:spPr>
          <a:xfrm>
            <a:off x="390626" y="424180"/>
            <a:ext cx="6120000" cy="3046988"/>
          </a:xfrm>
          <a:prstGeom prst="rect">
            <a:avLst/>
          </a:prstGeom>
        </p:spPr>
        <p:txBody>
          <a:bodyPr wrap="square">
            <a:spAutoFit/>
          </a:bodyPr>
          <a:lstStyle/>
          <a:p>
            <a:pPr algn="just"/>
            <a:r>
              <a:rPr lang="tr-TR" sz="1200" dirty="0"/>
              <a:t>Okulumuzda finansal ve fiziksel kaynakların yönetimi süreci kapsamında finansal kaynaklar yönetilmektedir. Okulumuzda finans kaynaklar yıllık bütçe planına göre oluşturulmaktadır. Giderlerle ilgili düzenlemeler Okul Aile Birliği ve komisyonlar tarafından yapılmaktadır. Okulumuz kar amacı gütmeyen bir kuruluştur. Yıllık bütçe gelirleri Okul Aile Birliğine yapılan veli bağışları, kantin, tiyatro, gezi, kermes, anasınıfı aidatlarından oluşmaktadır. Okulumuz bütçesi oluşturulurken çalışanlar bilgilendirilmektedir. Toplantılarda bireysel ve grup olarak belirlenen ihtiyaçlar okulumuz finansal kaynaklarından sağlanmaktadır. </a:t>
            </a:r>
          </a:p>
          <a:p>
            <a:pPr algn="just"/>
            <a:r>
              <a:rPr lang="tr-TR" sz="1200" dirty="0" smtClean="0"/>
              <a:t>Finansal </a:t>
            </a:r>
            <a:r>
              <a:rPr lang="tr-TR" sz="1200" dirty="0"/>
              <a:t>risklerinin oluşumuna yönelik tasarruf tedbirleri alınmakta, ortaya çıkabilecek bütçe açığı çalışanlara duyurulmakta ve alınan kararlar doğrultusunda Okul Aile Birliği ile işbirliğine gidilerek kaynak sağlanmaktadır. Eğitim-öğretim kalitemizin ve kurum kültürümüzün istendik davranışa yönelik gelişimini sağlamak için öğrenci, veli ve işbirliği yapılan kuruluşlarla sinerji yaratılarak birlikte çalışmalar yapılmaktadır. İşbirliği yapılan kuruluşlarla çeşitli toplantılar ve birebir görüşmelerle bilgilendirmeler yapılmaktadır. Süreç iyileştirme ekiplerine bu kuruluşların temsilcilerinin de katılımları sağlanmaktadır. </a:t>
            </a:r>
          </a:p>
          <a:p>
            <a:pPr algn="just"/>
            <a:r>
              <a:rPr lang="tr-TR" sz="1200" dirty="0"/>
              <a:t>   Diğer iş birliklerimiz ile Okul Aile Birliği çalışanları, Okul Gelişim Yönetim Ekibi ve toplantılarda birlikte olunarak bilgi birikimi </a:t>
            </a:r>
            <a:r>
              <a:rPr lang="tr-TR" sz="1200" dirty="0" smtClean="0"/>
              <a:t>aktarılmaktadır</a:t>
            </a:r>
            <a:endParaRPr lang="tr-TR" sz="1200" dirty="0"/>
          </a:p>
        </p:txBody>
      </p:sp>
      <p:sp>
        <p:nvSpPr>
          <p:cNvPr id="4" name="Dikdörtgen 3"/>
          <p:cNvSpPr/>
          <p:nvPr/>
        </p:nvSpPr>
        <p:spPr>
          <a:xfrm>
            <a:off x="413641" y="6056491"/>
            <a:ext cx="3036985" cy="410882"/>
          </a:xfrm>
          <a:prstGeom prst="rect">
            <a:avLst/>
          </a:prstGeom>
        </p:spPr>
        <p:txBody>
          <a:bodyPr wrap="none">
            <a:spAutoFit/>
          </a:bodyPr>
          <a:lstStyle/>
          <a:p>
            <a:pPr>
              <a:lnSpc>
                <a:spcPct val="115000"/>
              </a:lnSpc>
              <a:spcAft>
                <a:spcPts val="1000"/>
              </a:spcAft>
            </a:pPr>
            <a:r>
              <a:rPr lang="tr-TR" dirty="0">
                <a:latin typeface="Times New Roman"/>
                <a:ea typeface="Calibri"/>
                <a:cs typeface="Times New Roman"/>
              </a:rPr>
              <a:t>Okul/Kurum Kaynak Tablosu</a:t>
            </a:r>
            <a:r>
              <a:rPr lang="tr-TR" dirty="0">
                <a:ea typeface="Calibri"/>
                <a:cs typeface="Times New Roman"/>
              </a:rPr>
              <a:t>: </a:t>
            </a:r>
            <a:endParaRPr lang="tr-TR" sz="1600" dirty="0">
              <a:ea typeface="Calibri"/>
              <a:cs typeface="Times New Roman"/>
            </a:endParaRPr>
          </a:p>
        </p:txBody>
      </p:sp>
      <p:graphicFrame>
        <p:nvGraphicFramePr>
          <p:cNvPr id="7" name="Tablo 6"/>
          <p:cNvGraphicFramePr>
            <a:graphicFrameLocks noGrp="1"/>
          </p:cNvGraphicFramePr>
          <p:nvPr>
            <p:extLst>
              <p:ext uri="{D42A27DB-BD31-4B8C-83A1-F6EECF244321}">
                <p14:modId xmlns="" xmlns:p14="http://schemas.microsoft.com/office/powerpoint/2010/main" val="4095457400"/>
              </p:ext>
            </p:extLst>
          </p:nvPr>
        </p:nvGraphicFramePr>
        <p:xfrm>
          <a:off x="413641" y="6467373"/>
          <a:ext cx="6096985" cy="2422623"/>
        </p:xfrm>
        <a:graphic>
          <a:graphicData uri="http://schemas.openxmlformats.org/drawingml/2006/table">
            <a:tbl>
              <a:tblPr firstRow="1" firstCol="1" bandRow="1">
                <a:tableStyleId>{5C22544A-7EE6-4342-B048-85BDC9FD1C3A}</a:tableStyleId>
              </a:tblPr>
              <a:tblGrid>
                <a:gridCol w="6096985"/>
              </a:tblGrid>
              <a:tr h="266674">
                <a:tc>
                  <a:txBody>
                    <a:bodyPr/>
                    <a:lstStyle/>
                    <a:p>
                      <a:pPr algn="ctr">
                        <a:lnSpc>
                          <a:spcPct val="115000"/>
                        </a:lnSpc>
                        <a:spcBef>
                          <a:spcPts val="600"/>
                        </a:spcBef>
                        <a:spcAft>
                          <a:spcPts val="600"/>
                        </a:spcAft>
                      </a:pPr>
                      <a:r>
                        <a:rPr lang="tr-TR" sz="1200" dirty="0">
                          <a:solidFill>
                            <a:schemeClr val="tx1"/>
                          </a:solidFill>
                          <a:effectLst/>
                        </a:rPr>
                        <a:t>Kaynaklar</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266674">
                <a:tc>
                  <a:txBody>
                    <a:bodyPr/>
                    <a:lstStyle/>
                    <a:p>
                      <a:pPr>
                        <a:lnSpc>
                          <a:spcPct val="115000"/>
                        </a:lnSpc>
                        <a:spcBef>
                          <a:spcPts val="600"/>
                        </a:spcBef>
                        <a:spcAft>
                          <a:spcPts val="0"/>
                        </a:spcAft>
                      </a:pPr>
                      <a:r>
                        <a:rPr lang="tr-TR" sz="1200" dirty="0">
                          <a:solidFill>
                            <a:schemeClr val="tx1"/>
                          </a:solidFill>
                          <a:effectLst/>
                        </a:rPr>
                        <a:t>Genel Bütçe </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74193">
                <a:tc>
                  <a:txBody>
                    <a:bodyPr/>
                    <a:lstStyle/>
                    <a:p>
                      <a:pPr>
                        <a:lnSpc>
                          <a:spcPct val="115000"/>
                        </a:lnSpc>
                        <a:spcBef>
                          <a:spcPts val="600"/>
                        </a:spcBef>
                        <a:spcAft>
                          <a:spcPts val="0"/>
                        </a:spcAft>
                      </a:pPr>
                      <a:r>
                        <a:rPr lang="tr-TR" sz="1200" dirty="0">
                          <a:solidFill>
                            <a:schemeClr val="tx1"/>
                          </a:solidFill>
                          <a:effectLst/>
                        </a:rPr>
                        <a:t>Okul Aile Birliği </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66674">
                <a:tc>
                  <a:txBody>
                    <a:bodyPr/>
                    <a:lstStyle/>
                    <a:p>
                      <a:pPr>
                        <a:lnSpc>
                          <a:spcPct val="115000"/>
                        </a:lnSpc>
                        <a:spcBef>
                          <a:spcPts val="600"/>
                        </a:spcBef>
                        <a:spcAft>
                          <a:spcPts val="0"/>
                        </a:spcAft>
                      </a:pPr>
                      <a:r>
                        <a:rPr lang="tr-TR" sz="1200">
                          <a:solidFill>
                            <a:schemeClr val="tx1"/>
                          </a:solidFill>
                          <a:effectLst/>
                        </a:rPr>
                        <a:t>Kira Gelirleri </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66674">
                <a:tc>
                  <a:txBody>
                    <a:bodyPr/>
                    <a:lstStyle/>
                    <a:p>
                      <a:pPr>
                        <a:lnSpc>
                          <a:spcPct val="115000"/>
                        </a:lnSpc>
                        <a:spcBef>
                          <a:spcPts val="600"/>
                        </a:spcBef>
                        <a:spcAft>
                          <a:spcPts val="0"/>
                        </a:spcAft>
                      </a:pPr>
                      <a:r>
                        <a:rPr lang="tr-TR" sz="1200" dirty="0">
                          <a:solidFill>
                            <a:schemeClr val="tx1"/>
                          </a:solidFill>
                          <a:effectLst/>
                        </a:rPr>
                        <a:t>Döner Sermaye </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66674">
                <a:tc>
                  <a:txBody>
                    <a:bodyPr/>
                    <a:lstStyle/>
                    <a:p>
                      <a:pPr>
                        <a:lnSpc>
                          <a:spcPct val="115000"/>
                        </a:lnSpc>
                        <a:spcBef>
                          <a:spcPts val="600"/>
                        </a:spcBef>
                        <a:spcAft>
                          <a:spcPts val="0"/>
                        </a:spcAft>
                      </a:pPr>
                      <a:r>
                        <a:rPr lang="tr-TR" sz="1200">
                          <a:solidFill>
                            <a:schemeClr val="tx1"/>
                          </a:solidFill>
                          <a:effectLst/>
                        </a:rPr>
                        <a:t>Vakıf ve Dernekler </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74193">
                <a:tc>
                  <a:txBody>
                    <a:bodyPr/>
                    <a:lstStyle/>
                    <a:p>
                      <a:pPr>
                        <a:lnSpc>
                          <a:spcPct val="115000"/>
                        </a:lnSpc>
                        <a:spcBef>
                          <a:spcPts val="600"/>
                        </a:spcBef>
                        <a:spcAft>
                          <a:spcPts val="0"/>
                        </a:spcAft>
                      </a:pPr>
                      <a:r>
                        <a:rPr lang="tr-TR" sz="1200">
                          <a:solidFill>
                            <a:schemeClr val="tx1"/>
                          </a:solidFill>
                          <a:effectLst/>
                        </a:rPr>
                        <a:t>Dış Kaynak/Projeler </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66674">
                <a:tc>
                  <a:txBody>
                    <a:bodyPr/>
                    <a:lstStyle/>
                    <a:p>
                      <a:pPr>
                        <a:lnSpc>
                          <a:spcPct val="115000"/>
                        </a:lnSpc>
                        <a:spcBef>
                          <a:spcPts val="600"/>
                        </a:spcBef>
                        <a:spcAft>
                          <a:spcPts val="0"/>
                        </a:spcAft>
                      </a:pPr>
                      <a:r>
                        <a:rPr lang="tr-TR" sz="1200">
                          <a:solidFill>
                            <a:schemeClr val="tx1"/>
                          </a:solidFill>
                          <a:effectLst/>
                        </a:rPr>
                        <a:t>Diğer </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74193">
                <a:tc>
                  <a:txBody>
                    <a:bodyPr/>
                    <a:lstStyle/>
                    <a:p>
                      <a:pPr>
                        <a:lnSpc>
                          <a:spcPct val="115000"/>
                        </a:lnSpc>
                        <a:spcBef>
                          <a:spcPts val="600"/>
                        </a:spcBef>
                        <a:spcAft>
                          <a:spcPts val="0"/>
                        </a:spcAft>
                      </a:pPr>
                      <a:r>
                        <a:rPr lang="tr-TR" sz="1200" dirty="0">
                          <a:solidFill>
                            <a:schemeClr val="tx1"/>
                          </a:solidFill>
                          <a:effectLst/>
                        </a:rPr>
                        <a:t>TOPLAM </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1" name="Tablo 10"/>
          <p:cNvGraphicFramePr>
            <a:graphicFrameLocks noGrp="1"/>
          </p:cNvGraphicFramePr>
          <p:nvPr>
            <p:extLst>
              <p:ext uri="{D42A27DB-BD31-4B8C-83A1-F6EECF244321}">
                <p14:modId xmlns="" xmlns:p14="http://schemas.microsoft.com/office/powerpoint/2010/main" val="3183866127"/>
              </p:ext>
            </p:extLst>
          </p:nvPr>
        </p:nvGraphicFramePr>
        <p:xfrm>
          <a:off x="390626" y="3948113"/>
          <a:ext cx="6119999" cy="665480"/>
        </p:xfrm>
        <a:graphic>
          <a:graphicData uri="http://schemas.openxmlformats.org/drawingml/2006/table">
            <a:tbl>
              <a:tblPr>
                <a:tableStyleId>{5C22544A-7EE6-4342-B048-85BDC9FD1C3A}</a:tableStyleId>
              </a:tblPr>
              <a:tblGrid>
                <a:gridCol w="1826514"/>
                <a:gridCol w="2117501"/>
                <a:gridCol w="2175984"/>
              </a:tblGrid>
              <a:tr h="259715">
                <a:tc>
                  <a:txBody>
                    <a:bodyPr/>
                    <a:lstStyle/>
                    <a:p>
                      <a:pPr>
                        <a:spcAft>
                          <a:spcPts val="0"/>
                        </a:spcAft>
                      </a:pPr>
                      <a:r>
                        <a:rPr lang="tr-TR" sz="1000" dirty="0">
                          <a:effectLst/>
                        </a:rPr>
                        <a:t>Toplam Alan (m</a:t>
                      </a:r>
                      <a:r>
                        <a:rPr lang="tr-TR" sz="1000" baseline="30000" dirty="0">
                          <a:effectLst/>
                        </a:rPr>
                        <a:t>2</a:t>
                      </a:r>
                      <a:r>
                        <a:rPr lang="tr-TR" sz="1000" dirty="0">
                          <a:effectLst/>
                        </a:rPr>
                        <a:t>) </a:t>
                      </a:r>
                      <a:endParaRPr lang="tr-TR"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spcAft>
                          <a:spcPts val="0"/>
                        </a:spcAft>
                      </a:pPr>
                      <a:r>
                        <a:rPr lang="tr-TR" sz="1000" dirty="0">
                          <a:effectLst/>
                        </a:rPr>
                        <a:t>Bina Alanı (m</a:t>
                      </a:r>
                      <a:r>
                        <a:rPr lang="tr-TR" sz="1000" baseline="30000" dirty="0">
                          <a:effectLst/>
                        </a:rPr>
                        <a:t>2</a:t>
                      </a:r>
                      <a:r>
                        <a:rPr lang="tr-TR" sz="1000" dirty="0">
                          <a:effectLst/>
                        </a:rPr>
                        <a:t>) </a:t>
                      </a:r>
                      <a:endParaRPr lang="tr-TR" sz="1200" dirty="0">
                        <a:solidFill>
                          <a:srgbClr val="000000"/>
                        </a:solidFill>
                        <a:effectLst/>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spcAft>
                          <a:spcPts val="0"/>
                        </a:spcAft>
                      </a:pPr>
                      <a:r>
                        <a:rPr lang="tr-TR" sz="1000" dirty="0">
                          <a:effectLst/>
                        </a:rPr>
                        <a:t>Bahçe alanı (m</a:t>
                      </a:r>
                      <a:r>
                        <a:rPr lang="tr-TR" sz="1000" baseline="30000" dirty="0">
                          <a:effectLst/>
                        </a:rPr>
                        <a:t>2</a:t>
                      </a:r>
                      <a:r>
                        <a:rPr lang="tr-TR" sz="1000" dirty="0">
                          <a:effectLst/>
                        </a:rPr>
                        <a:t>) </a:t>
                      </a:r>
                      <a:endParaRPr lang="tr-TR" sz="12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405765">
                <a:tc>
                  <a:txBody>
                    <a:bodyPr/>
                    <a:lstStyle/>
                    <a:p>
                      <a:pPr>
                        <a:spcAft>
                          <a:spcPts val="0"/>
                        </a:spcAft>
                      </a:pPr>
                      <a:r>
                        <a:rPr lang="tr-TR" sz="1000" dirty="0" smtClean="0">
                          <a:effectLst/>
                        </a:rPr>
                        <a:t> 14000m</a:t>
                      </a:r>
                      <a:r>
                        <a:rPr lang="tr-TR" sz="1000" baseline="30000" dirty="0" smtClean="0">
                          <a:effectLst/>
                        </a:rPr>
                        <a:t>2</a:t>
                      </a:r>
                      <a:r>
                        <a:rPr lang="tr-TR" sz="1000" dirty="0" smtClean="0">
                          <a:effectLst/>
                        </a:rPr>
                        <a:t> </a:t>
                      </a:r>
                      <a:endParaRPr lang="tr-TR"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effectLst/>
                        </a:rPr>
                        <a:t>735 </a:t>
                      </a:r>
                      <a:r>
                        <a:rPr lang="tr-TR" sz="1000" dirty="0">
                          <a:effectLst/>
                        </a:rPr>
                        <a:t>m</a:t>
                      </a:r>
                      <a:r>
                        <a:rPr lang="tr-TR" sz="1000" baseline="30000" dirty="0">
                          <a:effectLst/>
                        </a:rPr>
                        <a:t>2 </a:t>
                      </a:r>
                      <a:endParaRPr lang="tr-TR" sz="1200" dirty="0">
                        <a:solidFill>
                          <a:srgbClr val="000000"/>
                        </a:solidFill>
                        <a:effectLst/>
                        <a:latin typeface="Calibri"/>
                        <a:ea typeface="Times New Roman"/>
                        <a:cs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effectLst/>
                        </a:rPr>
                        <a:t>10000 </a:t>
                      </a:r>
                      <a:r>
                        <a:rPr lang="tr-TR" sz="1000" dirty="0">
                          <a:effectLst/>
                        </a:rPr>
                        <a:t>m</a:t>
                      </a:r>
                      <a:r>
                        <a:rPr lang="tr-TR" sz="1000" baseline="30000" dirty="0">
                          <a:effectLst/>
                        </a:rPr>
                        <a:t>2 </a:t>
                      </a:r>
                      <a:endParaRPr lang="tr-TR" sz="1200" dirty="0">
                        <a:solidFill>
                          <a:srgbClr val="000000"/>
                        </a:solidFill>
                        <a:effectLst/>
                        <a:latin typeface="Calibri"/>
                        <a:ea typeface="Times New Roman"/>
                        <a:cs typeface="Calibri"/>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6" name="Dikdörtgen 25"/>
          <p:cNvSpPr/>
          <p:nvPr/>
        </p:nvSpPr>
        <p:spPr>
          <a:xfrm>
            <a:off x="390626" y="3565525"/>
            <a:ext cx="1307474" cy="324384"/>
          </a:xfrm>
          <a:prstGeom prst="rect">
            <a:avLst/>
          </a:prstGeom>
        </p:spPr>
        <p:txBody>
          <a:bodyPr wrap="none">
            <a:spAutoFit/>
          </a:bodyPr>
          <a:lstStyle/>
          <a:p>
            <a:pPr>
              <a:lnSpc>
                <a:spcPct val="115000"/>
              </a:lnSpc>
              <a:spcAft>
                <a:spcPts val="1000"/>
              </a:spcAft>
            </a:pPr>
            <a:r>
              <a:rPr lang="tr-TR" sz="1400" b="1" dirty="0" smtClean="0">
                <a:latin typeface="Times New Roman"/>
                <a:ea typeface="Calibri"/>
                <a:cs typeface="Times New Roman"/>
              </a:rPr>
              <a:t>Yerleşim Alanı</a:t>
            </a:r>
            <a:endParaRPr lang="tr-TR" sz="1400" b="1" dirty="0">
              <a:ea typeface="Calibri"/>
              <a:cs typeface="Times New Roman"/>
            </a:endParaRPr>
          </a:p>
        </p:txBody>
      </p:sp>
      <p:graphicFrame>
        <p:nvGraphicFramePr>
          <p:cNvPr id="17" name="Tablo 16"/>
          <p:cNvGraphicFramePr>
            <a:graphicFrameLocks noGrp="1"/>
          </p:cNvGraphicFramePr>
          <p:nvPr>
            <p:extLst>
              <p:ext uri="{D42A27DB-BD31-4B8C-83A1-F6EECF244321}">
                <p14:modId xmlns="" xmlns:p14="http://schemas.microsoft.com/office/powerpoint/2010/main" val="592846015"/>
              </p:ext>
            </p:extLst>
          </p:nvPr>
        </p:nvGraphicFramePr>
        <p:xfrm>
          <a:off x="430882" y="4985602"/>
          <a:ext cx="6079743" cy="863600"/>
        </p:xfrm>
        <a:graphic>
          <a:graphicData uri="http://schemas.openxmlformats.org/drawingml/2006/table">
            <a:tbl>
              <a:tblPr>
                <a:tableStyleId>{5C22544A-7EE6-4342-B048-85BDC9FD1C3A}</a:tableStyleId>
              </a:tblPr>
              <a:tblGrid>
                <a:gridCol w="1985414"/>
                <a:gridCol w="2112399"/>
                <a:gridCol w="1981930"/>
              </a:tblGrid>
              <a:tr h="215900">
                <a:tc>
                  <a:txBody>
                    <a:bodyPr/>
                    <a:lstStyle/>
                    <a:p>
                      <a:pPr>
                        <a:spcAft>
                          <a:spcPts val="0"/>
                        </a:spcAft>
                      </a:pPr>
                      <a:r>
                        <a:rPr lang="tr-TR" sz="1000" dirty="0">
                          <a:effectLst/>
                        </a:rPr>
                        <a:t>Tesisin adı </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spcAft>
                          <a:spcPts val="0"/>
                        </a:spcAft>
                      </a:pPr>
                      <a:r>
                        <a:rPr lang="tr-TR" sz="1000" dirty="0">
                          <a:effectLst/>
                        </a:rPr>
                        <a:t>Kapasitesi (Kişi Sayısı) </a:t>
                      </a:r>
                      <a:endParaRPr lang="tr-TR" sz="1200" dirty="0">
                        <a:solidFill>
                          <a:srgbClr val="000000"/>
                        </a:solidFill>
                        <a:effectLst/>
                        <a:latin typeface="Calibri"/>
                        <a:ea typeface="Times New Roman"/>
                        <a:cs typeface="Calibri"/>
                      </a:endParaRPr>
                    </a:p>
                  </a:txBody>
                  <a:tcPr marL="68580" marR="68580" marT="0" marB="0" anchor="ctr">
                    <a:solidFill>
                      <a:schemeClr val="bg1">
                        <a:lumMod val="85000"/>
                      </a:schemeClr>
                    </a:solidFill>
                  </a:tcPr>
                </a:tc>
                <a:tc>
                  <a:txBody>
                    <a:bodyPr/>
                    <a:lstStyle/>
                    <a:p>
                      <a:pPr>
                        <a:spcAft>
                          <a:spcPts val="0"/>
                        </a:spcAft>
                      </a:pPr>
                      <a:r>
                        <a:rPr lang="tr-TR" sz="1000" dirty="0">
                          <a:effectLst/>
                        </a:rPr>
                        <a:t>Alanı (m</a:t>
                      </a:r>
                      <a:r>
                        <a:rPr lang="tr-TR" sz="650" dirty="0">
                          <a:effectLst/>
                        </a:rPr>
                        <a:t>2</a:t>
                      </a:r>
                      <a:r>
                        <a:rPr lang="tr-TR" sz="1000" dirty="0">
                          <a:effectLst/>
                        </a:rPr>
                        <a:t>) </a:t>
                      </a:r>
                      <a:endParaRPr lang="tr-TR" sz="1200" dirty="0">
                        <a:solidFill>
                          <a:srgbClr val="000000"/>
                        </a:solidFill>
                        <a:effectLst/>
                        <a:latin typeface="Calibri"/>
                        <a:ea typeface="Times New Roman"/>
                        <a:cs typeface="Calibri"/>
                      </a:endParaRPr>
                    </a:p>
                  </a:txBody>
                  <a:tcPr marL="68580" marR="68580" marT="0" marB="0" anchor="ctr">
                    <a:lnR w="12700" cap="flat" cmpd="sng" algn="ctr">
                      <a:solidFill>
                        <a:schemeClr val="tx1"/>
                      </a:solidFill>
                      <a:prstDash val="solid"/>
                      <a:round/>
                      <a:headEnd type="none" w="med" len="med"/>
                      <a:tailEnd type="none" w="med" len="med"/>
                    </a:lnR>
                    <a:solidFill>
                      <a:schemeClr val="bg1">
                        <a:lumMod val="85000"/>
                      </a:schemeClr>
                    </a:solidFill>
                  </a:tcPr>
                </a:tc>
              </a:tr>
              <a:tr h="215900">
                <a:tc>
                  <a:txBody>
                    <a:bodyPr/>
                    <a:lstStyle/>
                    <a:p>
                      <a:pPr>
                        <a:spcAft>
                          <a:spcPts val="0"/>
                        </a:spcAft>
                      </a:pPr>
                      <a:r>
                        <a:rPr lang="tr-TR" sz="1000">
                          <a:effectLst/>
                        </a:rPr>
                        <a:t>Kantin </a:t>
                      </a:r>
                      <a:endParaRPr lang="tr-TR"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000" dirty="0">
                          <a:effectLst/>
                        </a:rPr>
                        <a:t> </a:t>
                      </a:r>
                      <a:r>
                        <a:rPr lang="tr-TR" sz="1000" dirty="0" smtClean="0">
                          <a:effectLst/>
                        </a:rPr>
                        <a:t>50</a:t>
                      </a:r>
                      <a:endParaRPr lang="tr-TR" sz="1200" dirty="0">
                        <a:solidFill>
                          <a:srgbClr val="000000"/>
                        </a:solidFill>
                        <a:effectLst/>
                        <a:latin typeface="Calibri"/>
                        <a:ea typeface="Times New Roman"/>
                        <a:cs typeface="Calibri"/>
                      </a:endParaRPr>
                    </a:p>
                  </a:txBody>
                  <a:tcPr marL="68580" marR="68580" marT="0" marB="0" anchor="ctr"/>
                </a:tc>
                <a:tc>
                  <a:txBody>
                    <a:bodyPr/>
                    <a:lstStyle/>
                    <a:p>
                      <a:pPr>
                        <a:spcAft>
                          <a:spcPts val="0"/>
                        </a:spcAft>
                      </a:pPr>
                      <a:r>
                        <a:rPr lang="tr-TR" sz="1000" dirty="0" smtClean="0">
                          <a:effectLst/>
                        </a:rPr>
                        <a:t>69 </a:t>
                      </a:r>
                      <a:r>
                        <a:rPr lang="tr-TR" sz="1000" dirty="0">
                          <a:effectLst/>
                        </a:rPr>
                        <a:t>m</a:t>
                      </a:r>
                      <a:r>
                        <a:rPr lang="tr-TR" sz="1000" baseline="30000" dirty="0">
                          <a:effectLst/>
                        </a:rPr>
                        <a:t>2</a:t>
                      </a:r>
                      <a:r>
                        <a:rPr lang="tr-TR" sz="1000" dirty="0">
                          <a:effectLst/>
                        </a:rPr>
                        <a:t> </a:t>
                      </a:r>
                      <a:endParaRPr lang="tr-TR" sz="1200" dirty="0">
                        <a:solidFill>
                          <a:srgbClr val="000000"/>
                        </a:solidFill>
                        <a:effectLst/>
                        <a:latin typeface="Calibri"/>
                        <a:ea typeface="Times New Roman"/>
                        <a:cs typeface="Calibri"/>
                      </a:endParaRPr>
                    </a:p>
                  </a:txBody>
                  <a:tcPr marL="68580" marR="68580" marT="0" marB="0" anchor="ctr">
                    <a:lnR w="12700" cap="flat" cmpd="sng" algn="ctr">
                      <a:solidFill>
                        <a:schemeClr val="tx1"/>
                      </a:solidFill>
                      <a:prstDash val="solid"/>
                      <a:round/>
                      <a:headEnd type="none" w="med" len="med"/>
                      <a:tailEnd type="none" w="med" len="med"/>
                    </a:lnR>
                  </a:tcPr>
                </a:tc>
              </a:tr>
              <a:tr h="215900">
                <a:tc>
                  <a:txBody>
                    <a:bodyPr/>
                    <a:lstStyle/>
                    <a:p>
                      <a:pPr>
                        <a:spcAft>
                          <a:spcPts val="0"/>
                        </a:spcAft>
                      </a:pPr>
                      <a:r>
                        <a:rPr lang="tr-TR" sz="1000">
                          <a:effectLst/>
                        </a:rPr>
                        <a:t>Toplantı Salonu</a:t>
                      </a:r>
                      <a:endParaRPr lang="tr-TR"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200" dirty="0" smtClean="0">
                          <a:solidFill>
                            <a:srgbClr val="000000"/>
                          </a:solidFill>
                          <a:effectLst/>
                          <a:latin typeface="Calibri"/>
                          <a:ea typeface="Times New Roman"/>
                          <a:cs typeface="Calibri"/>
                        </a:rPr>
                        <a:t>100</a:t>
                      </a:r>
                      <a:endParaRPr lang="tr-TR" sz="1200" dirty="0">
                        <a:solidFill>
                          <a:srgbClr val="000000"/>
                        </a:solidFill>
                        <a:effectLst/>
                        <a:latin typeface="Calibri"/>
                        <a:ea typeface="Times New Roman"/>
                        <a:cs typeface="Calibri"/>
                      </a:endParaRPr>
                    </a:p>
                  </a:txBody>
                  <a:tcPr marL="68580" marR="68580" marT="0" marB="0" anchor="ctr"/>
                </a:tc>
                <a:tc>
                  <a:txBody>
                    <a:bodyPr/>
                    <a:lstStyle/>
                    <a:p>
                      <a:pPr>
                        <a:spcAft>
                          <a:spcPts val="0"/>
                        </a:spcAft>
                      </a:pPr>
                      <a:r>
                        <a:rPr lang="tr-TR" sz="1000" dirty="0" smtClean="0">
                          <a:effectLst/>
                        </a:rPr>
                        <a:t>100 </a:t>
                      </a:r>
                      <a:r>
                        <a:rPr lang="tr-TR" sz="1000" dirty="0">
                          <a:effectLst/>
                        </a:rPr>
                        <a:t>m</a:t>
                      </a:r>
                      <a:r>
                        <a:rPr lang="tr-TR" sz="1000" baseline="30000" dirty="0">
                          <a:effectLst/>
                        </a:rPr>
                        <a:t>2 </a:t>
                      </a:r>
                      <a:endParaRPr lang="tr-TR" sz="1200" dirty="0">
                        <a:solidFill>
                          <a:srgbClr val="000000"/>
                        </a:solidFill>
                        <a:effectLst/>
                        <a:latin typeface="Calibri"/>
                        <a:ea typeface="Times New Roman"/>
                        <a:cs typeface="Calibri"/>
                      </a:endParaRPr>
                    </a:p>
                  </a:txBody>
                  <a:tcPr marL="68580" marR="68580" marT="0" marB="0" anchor="ctr">
                    <a:lnR w="12700" cap="flat" cmpd="sng" algn="ctr">
                      <a:solidFill>
                        <a:schemeClr val="tx1"/>
                      </a:solidFill>
                      <a:prstDash val="solid"/>
                      <a:round/>
                      <a:headEnd type="none" w="med" len="med"/>
                      <a:tailEnd type="none" w="med" len="med"/>
                    </a:lnR>
                  </a:tcPr>
                </a:tc>
              </a:tr>
              <a:tr h="215900">
                <a:tc>
                  <a:txBody>
                    <a:bodyPr/>
                    <a:lstStyle/>
                    <a:p>
                      <a:pPr>
                        <a:spcAft>
                          <a:spcPts val="0"/>
                        </a:spcAft>
                      </a:pPr>
                      <a:r>
                        <a:rPr lang="tr-TR" sz="1000">
                          <a:effectLst/>
                        </a:rPr>
                        <a:t>Seminer Salonu</a:t>
                      </a:r>
                      <a:endParaRPr lang="tr-TR"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solidFill>
                            <a:schemeClr val="dk1"/>
                          </a:solidFill>
                          <a:effectLst/>
                          <a:latin typeface="+mn-lt"/>
                          <a:ea typeface="+mn-ea"/>
                          <a:cs typeface="+mn-cs"/>
                        </a:rPr>
                        <a:t>Yok</a:t>
                      </a:r>
                      <a:endParaRPr lang="tr-TR" sz="1200" dirty="0">
                        <a:solidFill>
                          <a:srgbClr val="000000"/>
                        </a:solidFill>
                        <a:effectLst/>
                        <a:latin typeface="Calibri"/>
                        <a:ea typeface="Times New Roman"/>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a:effectLst/>
                        </a:rPr>
                        <a:t>….. m</a:t>
                      </a:r>
                      <a:r>
                        <a:rPr lang="tr-TR" sz="1000" baseline="30000" dirty="0">
                          <a:effectLst/>
                        </a:rPr>
                        <a:t>2 </a:t>
                      </a:r>
                      <a:endParaRPr lang="tr-TR" sz="1200" dirty="0">
                        <a:solidFill>
                          <a:srgbClr val="000000"/>
                        </a:solidFill>
                        <a:effectLst/>
                        <a:latin typeface="Calibri"/>
                        <a:ea typeface="Times New Roman"/>
                        <a:cs typeface="Calibri"/>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8" name="Dikdörtgen 27"/>
          <p:cNvSpPr/>
          <p:nvPr/>
        </p:nvSpPr>
        <p:spPr>
          <a:xfrm>
            <a:off x="430882" y="4661218"/>
            <a:ext cx="1296893" cy="324384"/>
          </a:xfrm>
          <a:prstGeom prst="rect">
            <a:avLst/>
          </a:prstGeom>
        </p:spPr>
        <p:txBody>
          <a:bodyPr wrap="none">
            <a:spAutoFit/>
          </a:bodyPr>
          <a:lstStyle/>
          <a:p>
            <a:pPr>
              <a:lnSpc>
                <a:spcPct val="115000"/>
              </a:lnSpc>
              <a:spcAft>
                <a:spcPts val="1000"/>
              </a:spcAft>
            </a:pPr>
            <a:r>
              <a:rPr lang="tr-TR" sz="1400" b="1" dirty="0" smtClean="0">
                <a:latin typeface="Times New Roman"/>
                <a:ea typeface="Calibri"/>
                <a:cs typeface="Times New Roman"/>
              </a:rPr>
              <a:t>Sosyal Alanlar</a:t>
            </a:r>
            <a:endParaRPr lang="tr-TR" sz="1400" b="1" dirty="0">
              <a:ea typeface="Calibri"/>
              <a:cs typeface="Times New Roman"/>
            </a:endParaRPr>
          </a:p>
        </p:txBody>
      </p:sp>
      <p:sp>
        <p:nvSpPr>
          <p:cNvPr id="13" name="12 Slayt Numarası Yer Tutucusu"/>
          <p:cNvSpPr>
            <a:spLocks noGrp="1"/>
          </p:cNvSpPr>
          <p:nvPr>
            <p:ph type="sldNum" sz="quarter" idx="12"/>
          </p:nvPr>
        </p:nvSpPr>
        <p:spPr/>
        <p:txBody>
          <a:bodyPr/>
          <a:lstStyle/>
          <a:p>
            <a:r>
              <a:rPr lang="tr-TR" dirty="0" smtClean="0"/>
              <a:t>22</a:t>
            </a:r>
            <a:endParaRPr lang="tr-TR" dirty="0"/>
          </a:p>
        </p:txBody>
      </p:sp>
    </p:spTree>
    <p:extLst>
      <p:ext uri="{BB962C8B-B14F-4D97-AF65-F5344CB8AC3E}">
        <p14:creationId xmlns="" xmlns:p14="http://schemas.microsoft.com/office/powerpoint/2010/main" val="220776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1"/>
          <p:cNvGrpSpPr/>
          <p:nvPr/>
        </p:nvGrpSpPr>
        <p:grpSpPr>
          <a:xfrm>
            <a:off x="390626" y="95876"/>
            <a:ext cx="6120000" cy="180000"/>
            <a:chOff x="542115" y="3383314"/>
            <a:chExt cx="5975601" cy="285751"/>
          </a:xfrm>
        </p:grpSpPr>
        <p:sp>
          <p:nvSpPr>
            <p:cNvPr id="23" name="Yuvarlatılmış Dikdörtgen 22"/>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KURUM KÜLTÜRÜ</a:t>
              </a:r>
              <a:endParaRPr lang="tr-TR" sz="1200" b="1" dirty="0">
                <a:solidFill>
                  <a:prstClr val="white"/>
                </a:solidFill>
                <a:cs typeface="Arial" pitchFamily="34" charset="0"/>
              </a:endParaRPr>
            </a:p>
          </p:txBody>
        </p:sp>
        <p:sp>
          <p:nvSpPr>
            <p:cNvPr id="24" name="Yuvarlatılmış Dikdörtgen 23"/>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2.5.1.5.</a:t>
              </a:r>
              <a:endParaRPr lang="tr-TR" sz="1200" b="1" dirty="0">
                <a:solidFill>
                  <a:prstClr val="white"/>
                </a:solidFill>
                <a:effectLst>
                  <a:outerShdw blurRad="38100" dist="38100" dir="2700000" algn="tl">
                    <a:srgbClr val="000000">
                      <a:alpha val="43137"/>
                    </a:srgbClr>
                  </a:outerShdw>
                </a:effectLst>
              </a:endParaRPr>
            </a:p>
          </p:txBody>
        </p:sp>
      </p:grpSp>
      <p:sp>
        <p:nvSpPr>
          <p:cNvPr id="2" name="Dikdörtgen 1"/>
          <p:cNvSpPr/>
          <p:nvPr/>
        </p:nvSpPr>
        <p:spPr>
          <a:xfrm>
            <a:off x="2501901" y="307616"/>
            <a:ext cx="4008726" cy="1323439"/>
          </a:xfrm>
          <a:prstGeom prst="rect">
            <a:avLst/>
          </a:prstGeom>
        </p:spPr>
        <p:txBody>
          <a:bodyPr wrap="square">
            <a:spAutoFit/>
          </a:bodyPr>
          <a:lstStyle/>
          <a:p>
            <a:pPr algn="just">
              <a:lnSpc>
                <a:spcPts val="1600"/>
              </a:lnSpc>
            </a:pPr>
            <a:r>
              <a:rPr lang="tr-TR" sz="1000" dirty="0" smtClean="0">
                <a:latin typeface="Tahoma"/>
                <a:ea typeface="Times New Roman"/>
              </a:rPr>
              <a:t>Meliha </a:t>
            </a:r>
            <a:r>
              <a:rPr lang="tr-TR" sz="1000" dirty="0" err="1" smtClean="0">
                <a:latin typeface="Tahoma"/>
                <a:ea typeface="Times New Roman"/>
              </a:rPr>
              <a:t>Hasanali</a:t>
            </a:r>
            <a:r>
              <a:rPr lang="tr-TR" sz="1000" dirty="0" smtClean="0">
                <a:latin typeface="Tahoma"/>
                <a:ea typeface="Times New Roman"/>
              </a:rPr>
              <a:t> Bostan Çubuk Fen Lisesi</a:t>
            </a:r>
            <a:r>
              <a:rPr lang="tr-TR" sz="1000" dirty="0" smtClean="0">
                <a:solidFill>
                  <a:srgbClr val="000000"/>
                </a:solidFill>
              </a:rPr>
              <a:t> </a:t>
            </a:r>
            <a:r>
              <a:rPr lang="tr-TR" sz="1100" dirty="0" smtClean="0">
                <a:cs typeface="Times New Roman" pitchFamily="18" charset="0"/>
              </a:rPr>
              <a:t>mevzuata</a:t>
            </a:r>
            <a:r>
              <a:rPr lang="tr-TR" sz="1100" dirty="0">
                <a:cs typeface="Times New Roman" pitchFamily="18" charset="0"/>
              </a:rPr>
              <a:t>, kurumsal hafızaya, mesleki değerler ile kurumsal ilkelere göre hizmetlerini yürütmektedir. Müdürlüğümüzün işleyişinde geçmişten gelen bilgi ve deneyimlerin yazılı belgeler, talimatlar, genelgeler, denetim sonuçları gibi basılı ve elektronik ortamlardaki kaynaklardan yararlanılmaktadır</a:t>
            </a:r>
            <a:r>
              <a:rPr lang="tr-TR" sz="1100" dirty="0" smtClean="0">
                <a:cs typeface="Times New Roman" pitchFamily="18" charset="0"/>
              </a:rPr>
              <a:t>.</a:t>
            </a:r>
          </a:p>
        </p:txBody>
      </p:sp>
      <p:pic>
        <p:nvPicPr>
          <p:cNvPr id="26" name="Picture 2" descr="E:\SUNUM-HİKAYE\KurumKulturuSemineri\resim\mucizevi-topluluk-karincalar.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815" r="5232" b="15616"/>
          <a:stretch/>
        </p:blipFill>
        <p:spPr bwMode="auto">
          <a:xfrm>
            <a:off x="558800" y="523517"/>
            <a:ext cx="1943100" cy="153388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ikdörtgen 3"/>
          <p:cNvSpPr/>
          <p:nvPr/>
        </p:nvSpPr>
        <p:spPr>
          <a:xfrm>
            <a:off x="546080" y="2377718"/>
            <a:ext cx="5964546" cy="5016758"/>
          </a:xfrm>
          <a:prstGeom prst="rect">
            <a:avLst/>
          </a:prstGeom>
        </p:spPr>
        <p:txBody>
          <a:bodyPr wrap="square">
            <a:spAutoFit/>
          </a:bodyPr>
          <a:lstStyle/>
          <a:p>
            <a:pPr lvl="0" algn="just">
              <a:lnSpc>
                <a:spcPts val="1600"/>
              </a:lnSpc>
            </a:pPr>
            <a:r>
              <a:rPr lang="tr-TR" sz="1000" dirty="0" smtClean="0">
                <a:latin typeface="Tahoma"/>
                <a:ea typeface="Times New Roman"/>
              </a:rPr>
              <a:t>Meliha </a:t>
            </a:r>
            <a:r>
              <a:rPr lang="tr-TR" sz="1000" dirty="0" err="1" smtClean="0">
                <a:latin typeface="Tahoma"/>
                <a:ea typeface="Times New Roman"/>
              </a:rPr>
              <a:t>Hasanali</a:t>
            </a:r>
            <a:r>
              <a:rPr lang="tr-TR" sz="1000" dirty="0" smtClean="0">
                <a:latin typeface="Tahoma"/>
                <a:ea typeface="Times New Roman"/>
              </a:rPr>
              <a:t> Bostan Çubuk Fen Lisesi</a:t>
            </a:r>
            <a:r>
              <a:rPr lang="tr-TR" sz="1000" dirty="0" smtClean="0">
                <a:solidFill>
                  <a:srgbClr val="000000"/>
                </a:solidFill>
              </a:rPr>
              <a:t> </a:t>
            </a:r>
            <a:r>
              <a:rPr lang="tr-TR" sz="1100" dirty="0" smtClean="0">
                <a:solidFill>
                  <a:prstClr val="black"/>
                </a:solidFill>
                <a:cs typeface="Times New Roman" pitchFamily="18" charset="0"/>
              </a:rPr>
              <a:t>, </a:t>
            </a:r>
            <a:r>
              <a:rPr lang="tr-TR" sz="1100" dirty="0">
                <a:solidFill>
                  <a:prstClr val="black"/>
                </a:solidFill>
                <a:cs typeface="Times New Roman" pitchFamily="18" charset="0"/>
              </a:rPr>
              <a:t>hizmet odaklı ve sürekli gelişmeyi hedef alan bir çalışma anlayışını benimsemiştir. Kurumumuzun faaliyet alanlarındaki ulusal ve uluslararası gelişmeler sürekli takip edilmektedir. </a:t>
            </a:r>
          </a:p>
          <a:p>
            <a:pPr lvl="0" algn="just">
              <a:lnSpc>
                <a:spcPts val="1600"/>
              </a:lnSpc>
            </a:pPr>
            <a:endParaRPr lang="tr-TR" sz="1100" b="1" dirty="0" smtClean="0">
              <a:solidFill>
                <a:prstClr val="black"/>
              </a:solidFill>
              <a:effectLst>
                <a:outerShdw blurRad="38100" dist="38100" dir="2700000" algn="tl">
                  <a:srgbClr val="000000">
                    <a:alpha val="43137"/>
                  </a:srgbClr>
                </a:outerShdw>
              </a:effectLst>
              <a:cs typeface="Times New Roman" pitchFamily="18" charset="0"/>
            </a:endParaRPr>
          </a:p>
          <a:p>
            <a:pPr lvl="0" algn="just">
              <a:lnSpc>
                <a:spcPts val="1600"/>
              </a:lnSpc>
            </a:pPr>
            <a:r>
              <a:rPr lang="tr-TR" sz="1100" b="1" dirty="0" smtClean="0">
                <a:solidFill>
                  <a:prstClr val="black"/>
                </a:solidFill>
                <a:effectLst>
                  <a:outerShdw blurRad="38100" dist="38100" dir="2700000" algn="tl">
                    <a:srgbClr val="000000">
                      <a:alpha val="43137"/>
                    </a:srgbClr>
                  </a:outerShdw>
                </a:effectLst>
                <a:cs typeface="Times New Roman" pitchFamily="18" charset="0"/>
              </a:rPr>
              <a:t>İletişim </a:t>
            </a:r>
            <a:r>
              <a:rPr lang="tr-TR" sz="1100" b="1" dirty="0">
                <a:solidFill>
                  <a:prstClr val="black"/>
                </a:solidFill>
                <a:effectLst>
                  <a:outerShdw blurRad="38100" dist="38100" dir="2700000" algn="tl">
                    <a:srgbClr val="000000">
                      <a:alpha val="43137"/>
                    </a:srgbClr>
                  </a:outerShdw>
                </a:effectLst>
                <a:cs typeface="Times New Roman" pitchFamily="18" charset="0"/>
              </a:rPr>
              <a:t>Süreçleri</a:t>
            </a:r>
          </a:p>
          <a:p>
            <a:pPr lvl="0" algn="just">
              <a:lnSpc>
                <a:spcPts val="1600"/>
              </a:lnSpc>
            </a:pPr>
            <a:r>
              <a:rPr lang="tr-TR" sz="1000" dirty="0" smtClean="0">
                <a:latin typeface="Tahoma"/>
                <a:ea typeface="Times New Roman"/>
              </a:rPr>
              <a:t>Meliha </a:t>
            </a:r>
            <a:r>
              <a:rPr lang="tr-TR" sz="1000" dirty="0" err="1" smtClean="0">
                <a:latin typeface="Tahoma"/>
                <a:ea typeface="Times New Roman"/>
              </a:rPr>
              <a:t>Hasanali</a:t>
            </a:r>
            <a:r>
              <a:rPr lang="tr-TR" sz="1000" dirty="0" smtClean="0">
                <a:latin typeface="Tahoma"/>
                <a:ea typeface="Times New Roman"/>
              </a:rPr>
              <a:t> Bostan Çubuk Fen Lisesi</a:t>
            </a:r>
            <a:r>
              <a:rPr lang="tr-TR" sz="1000" dirty="0" smtClean="0">
                <a:solidFill>
                  <a:srgbClr val="000000"/>
                </a:solidFill>
              </a:rPr>
              <a:t> </a:t>
            </a:r>
            <a:r>
              <a:rPr lang="tr-TR" sz="1000" dirty="0" smtClean="0">
                <a:solidFill>
                  <a:prstClr val="black"/>
                </a:solidFill>
                <a:cs typeface="Times New Roman" pitchFamily="18" charset="0"/>
              </a:rPr>
              <a:t> </a:t>
            </a:r>
            <a:r>
              <a:rPr lang="tr-TR" sz="1100" dirty="0">
                <a:solidFill>
                  <a:prstClr val="black"/>
                </a:solidFill>
                <a:cs typeface="Times New Roman" pitchFamily="18" charset="0"/>
              </a:rPr>
              <a:t>kurum içi iletişimin geliştirilebilmesi için öncelikle konunun önemini kabul eden bir yönetim anlayışı geliştirmiştir. Kurum içi iletişim, </a:t>
            </a:r>
            <a:r>
              <a:rPr lang="tr-TR" sz="1100" dirty="0" smtClean="0">
                <a:solidFill>
                  <a:prstClr val="black"/>
                </a:solidFill>
                <a:cs typeface="Times New Roman" pitchFamily="18" charset="0"/>
              </a:rPr>
              <a:t>Okul </a:t>
            </a:r>
            <a:r>
              <a:rPr lang="tr-TR" sz="1100" dirty="0">
                <a:solidFill>
                  <a:prstClr val="black"/>
                </a:solidFill>
                <a:cs typeface="Times New Roman" pitchFamily="18" charset="0"/>
              </a:rPr>
              <a:t>Müdürümüz önderliğinde en üst düzeyden en alt kademedeki çalışana kadar planlanmakta ve stratejik olarak ele alınmaktadır. Etkin bir kurum içi iletişim ve kurumun amaç ve hedeflerinin çalışanlara doğru bir şekilde yansıtılması ile bu doğrultuda iş süreçlerinin planlanması mümkün olabilmektedir. Kurum içinde zaman zaman yaşanabilen çatışmaların en aza indirgenmesi, motivasyonun ve verimliliğinin ise maksimum düzeyde tutulması; yenilikçi olunması, olumlu rekabet, saygı ve güvene dayanan iş ortamının sağlanabilmesi ve kurumsal aidiyet duygusunun yaratılabilmesi için kurum içi iletişim kanallarının etkin bir şekilde kullanılabilmesi gerekmektedir. </a:t>
            </a:r>
          </a:p>
          <a:p>
            <a:pPr lvl="0" algn="just">
              <a:lnSpc>
                <a:spcPts val="1600"/>
              </a:lnSpc>
            </a:pPr>
            <a:r>
              <a:rPr lang="tr-TR" sz="1000" dirty="0" smtClean="0">
                <a:latin typeface="Tahoma"/>
                <a:ea typeface="Times New Roman"/>
              </a:rPr>
              <a:t>Meliha </a:t>
            </a:r>
            <a:r>
              <a:rPr lang="tr-TR" sz="1000" dirty="0" err="1" smtClean="0">
                <a:latin typeface="Tahoma"/>
                <a:ea typeface="Times New Roman"/>
              </a:rPr>
              <a:t>Hasanali</a:t>
            </a:r>
            <a:r>
              <a:rPr lang="tr-TR" sz="1000" dirty="0" smtClean="0">
                <a:latin typeface="Tahoma"/>
                <a:ea typeface="Times New Roman"/>
              </a:rPr>
              <a:t> Bostan Çubuk Fen Lisesi</a:t>
            </a:r>
            <a:r>
              <a:rPr lang="tr-TR" sz="1000" dirty="0" smtClean="0">
                <a:solidFill>
                  <a:srgbClr val="000000"/>
                </a:solidFill>
              </a:rPr>
              <a:t> </a:t>
            </a:r>
            <a:r>
              <a:rPr lang="tr-TR" sz="1000" dirty="0" smtClean="0">
                <a:solidFill>
                  <a:prstClr val="black"/>
                </a:solidFill>
                <a:cs typeface="Times New Roman" pitchFamily="18" charset="0"/>
              </a:rPr>
              <a:t> </a:t>
            </a:r>
            <a:r>
              <a:rPr lang="tr-TR" sz="1100" dirty="0">
                <a:solidFill>
                  <a:prstClr val="black"/>
                </a:solidFill>
                <a:cs typeface="Times New Roman" pitchFamily="18" charset="0"/>
              </a:rPr>
              <a:t>kurum içi iletişimi, </a:t>
            </a:r>
            <a:r>
              <a:rPr lang="tr-TR" sz="1100" dirty="0" smtClean="0">
                <a:solidFill>
                  <a:prstClr val="black"/>
                </a:solidFill>
                <a:cs typeface="Times New Roman" pitchFamily="18" charset="0"/>
              </a:rPr>
              <a:t>Okul </a:t>
            </a:r>
            <a:r>
              <a:rPr lang="tr-TR" sz="1100" dirty="0">
                <a:solidFill>
                  <a:prstClr val="black"/>
                </a:solidFill>
                <a:cs typeface="Times New Roman" pitchFamily="18" charset="0"/>
              </a:rPr>
              <a:t>Müdürü önderliğinde en üst düzeyden en alt kademedeki çalışana kadar planlanmış ve sistematik olarak ele alınmıştır.</a:t>
            </a:r>
          </a:p>
          <a:p>
            <a:pPr lvl="0" algn="just">
              <a:lnSpc>
                <a:spcPts val="1600"/>
              </a:lnSpc>
            </a:pPr>
            <a:r>
              <a:rPr lang="tr-TR" sz="1100" dirty="0" smtClean="0">
                <a:solidFill>
                  <a:prstClr val="black"/>
                </a:solidFill>
                <a:cs typeface="Times New Roman" pitchFamily="18" charset="0"/>
              </a:rPr>
              <a:t>Okulumuzun </a:t>
            </a:r>
            <a:r>
              <a:rPr lang="tr-TR" sz="1100" dirty="0">
                <a:solidFill>
                  <a:prstClr val="black"/>
                </a:solidFill>
                <a:cs typeface="Times New Roman" pitchFamily="18" charset="0"/>
              </a:rPr>
              <a:t>amaç ve hedefleri çalışanlarla birlikte belirlenmekte olup bu doğrultuda iş süreçleri planlanmaktadır. Bu sayede personelimizin </a:t>
            </a:r>
            <a:r>
              <a:rPr lang="tr-TR" sz="1100" dirty="0" smtClean="0">
                <a:solidFill>
                  <a:prstClr val="black"/>
                </a:solidFill>
                <a:cs typeface="Times New Roman" pitchFamily="18" charset="0"/>
              </a:rPr>
              <a:t>ve öğrencilerimizin amaç </a:t>
            </a:r>
            <a:r>
              <a:rPr lang="tr-TR" sz="1100" dirty="0">
                <a:solidFill>
                  <a:prstClr val="black"/>
                </a:solidFill>
                <a:cs typeface="Times New Roman" pitchFamily="18" charset="0"/>
              </a:rPr>
              <a:t>ve hedeflerimizi sahiplenilmesi sağlanmaktadır.</a:t>
            </a:r>
          </a:p>
          <a:p>
            <a:pPr lvl="0" algn="just">
              <a:lnSpc>
                <a:spcPts val="1600"/>
              </a:lnSpc>
            </a:pPr>
            <a:endParaRPr lang="tr-TR" sz="1100" b="1" dirty="0" smtClean="0">
              <a:solidFill>
                <a:prstClr val="black"/>
              </a:solidFill>
              <a:effectLst>
                <a:outerShdw blurRad="38100" dist="38100" dir="2700000" algn="tl">
                  <a:srgbClr val="000000">
                    <a:alpha val="43137"/>
                  </a:srgbClr>
                </a:outerShdw>
              </a:effectLst>
              <a:cs typeface="Times New Roman" pitchFamily="18" charset="0"/>
            </a:endParaRPr>
          </a:p>
          <a:p>
            <a:pPr lvl="0" algn="just">
              <a:lnSpc>
                <a:spcPts val="1600"/>
              </a:lnSpc>
            </a:pPr>
            <a:r>
              <a:rPr lang="tr-TR" sz="1100" b="1" dirty="0" smtClean="0">
                <a:solidFill>
                  <a:prstClr val="black"/>
                </a:solidFill>
                <a:effectLst>
                  <a:outerShdw blurRad="38100" dist="38100" dir="2700000" algn="tl">
                    <a:srgbClr val="000000">
                      <a:alpha val="43137"/>
                    </a:srgbClr>
                  </a:outerShdw>
                </a:effectLst>
                <a:cs typeface="Times New Roman" pitchFamily="18" charset="0"/>
              </a:rPr>
              <a:t>Karar </a:t>
            </a:r>
            <a:r>
              <a:rPr lang="tr-TR" sz="1100" b="1" dirty="0">
                <a:solidFill>
                  <a:prstClr val="black"/>
                </a:solidFill>
                <a:effectLst>
                  <a:outerShdw blurRad="38100" dist="38100" dir="2700000" algn="tl">
                    <a:srgbClr val="000000">
                      <a:alpha val="43137"/>
                    </a:srgbClr>
                  </a:outerShdw>
                </a:effectLst>
                <a:cs typeface="Times New Roman" pitchFamily="18" charset="0"/>
              </a:rPr>
              <a:t>Alma Süreçleri</a:t>
            </a:r>
          </a:p>
          <a:p>
            <a:pPr lvl="0" algn="just">
              <a:lnSpc>
                <a:spcPts val="1600"/>
              </a:lnSpc>
            </a:pPr>
            <a:r>
              <a:rPr lang="tr-TR" sz="1100" dirty="0">
                <a:solidFill>
                  <a:prstClr val="black"/>
                </a:solidFill>
                <a:cs typeface="Times New Roman" pitchFamily="18" charset="0"/>
              </a:rPr>
              <a:t>Karar alma süreçlerinde etkinliğe ulaşmanın en önemli yollarından birisi iyi düzenlenmiş (Katılımcıları, gündemi, iletişim usulleri önceden doğru olarak saptanmış) toplantılardır. Bu kapsamda </a:t>
            </a:r>
            <a:r>
              <a:rPr lang="tr-TR" sz="1100" dirty="0" smtClean="0">
                <a:solidFill>
                  <a:prstClr val="black"/>
                </a:solidFill>
                <a:cs typeface="Times New Roman" pitchFamily="18" charset="0"/>
              </a:rPr>
              <a:t>Okul </a:t>
            </a:r>
            <a:r>
              <a:rPr lang="tr-TR" sz="1100" dirty="0">
                <a:solidFill>
                  <a:prstClr val="black"/>
                </a:solidFill>
                <a:cs typeface="Times New Roman" pitchFamily="18" charset="0"/>
              </a:rPr>
              <a:t>Müdürü başkanlığında karar alma süreçlerinde sistematik bir yaklaşımla periyodik toplantılar yapılır</a:t>
            </a:r>
            <a:r>
              <a:rPr lang="tr-TR" sz="1100" dirty="0" smtClean="0">
                <a:solidFill>
                  <a:prstClr val="black"/>
                </a:solidFill>
                <a:cs typeface="Times New Roman" pitchFamily="18" charset="0"/>
              </a:rPr>
              <a:t>.</a:t>
            </a:r>
            <a:endParaRPr lang="tr-TR" sz="1100" dirty="0">
              <a:solidFill>
                <a:prstClr val="black"/>
              </a:solidFill>
              <a:cs typeface="Times New Roman" pitchFamily="18" charset="0"/>
            </a:endParaRPr>
          </a:p>
        </p:txBody>
      </p:sp>
      <p:sp>
        <p:nvSpPr>
          <p:cNvPr id="9" name="8 Slayt Numarası Yer Tutucusu"/>
          <p:cNvSpPr>
            <a:spLocks noGrp="1"/>
          </p:cNvSpPr>
          <p:nvPr>
            <p:ph type="sldNum" sz="quarter" idx="12"/>
          </p:nvPr>
        </p:nvSpPr>
        <p:spPr/>
        <p:txBody>
          <a:bodyPr/>
          <a:lstStyle/>
          <a:p>
            <a:r>
              <a:rPr lang="tr-TR" dirty="0" smtClean="0"/>
              <a:t>23</a:t>
            </a:r>
            <a:endParaRPr lang="tr-TR" dirty="0"/>
          </a:p>
        </p:txBody>
      </p:sp>
    </p:spTree>
    <p:extLst>
      <p:ext uri="{BB962C8B-B14F-4D97-AF65-F5344CB8AC3E}">
        <p14:creationId xmlns="" xmlns:p14="http://schemas.microsoft.com/office/powerpoint/2010/main" val="90272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11"/>
          <p:cNvGrpSpPr/>
          <p:nvPr/>
        </p:nvGrpSpPr>
        <p:grpSpPr>
          <a:xfrm>
            <a:off x="383366" y="672192"/>
            <a:ext cx="6120000" cy="285751"/>
            <a:chOff x="542115" y="3383314"/>
            <a:chExt cx="5975601" cy="285751"/>
          </a:xfrm>
        </p:grpSpPr>
        <p:sp>
          <p:nvSpPr>
            <p:cNvPr id="13" name="Yuvarlatılmış Dikdörtgen 12"/>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300" b="1" dirty="0">
                  <a:solidFill>
                    <a:prstClr val="white"/>
                  </a:solidFill>
                  <a:cs typeface="Arial" pitchFamily="34" charset="0"/>
                </a:rPr>
                <a:t>ÇEVRE ANALİZİ</a:t>
              </a:r>
            </a:p>
          </p:txBody>
        </p:sp>
        <p:sp>
          <p:nvSpPr>
            <p:cNvPr id="14" name="Yuvarlatılmış Dikdörtgen 13"/>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300" b="1" dirty="0" smtClean="0">
                  <a:solidFill>
                    <a:prstClr val="white"/>
                  </a:solidFill>
                  <a:effectLst>
                    <a:outerShdw blurRad="38100" dist="38100" dir="2700000" algn="tl">
                      <a:srgbClr val="000000">
                        <a:alpha val="43137"/>
                      </a:srgbClr>
                    </a:outerShdw>
                  </a:effectLst>
                </a:rPr>
                <a:t>2.5.2.1</a:t>
              </a:r>
              <a:endParaRPr lang="tr-TR" sz="1300" b="1" dirty="0">
                <a:solidFill>
                  <a:prstClr val="white"/>
                </a:solidFill>
                <a:effectLst>
                  <a:outerShdw blurRad="38100" dist="38100" dir="2700000" algn="tl">
                    <a:srgbClr val="000000">
                      <a:alpha val="43137"/>
                    </a:srgbClr>
                  </a:outerShdw>
                </a:effectLst>
              </a:endParaRPr>
            </a:p>
          </p:txBody>
        </p:sp>
      </p:grpSp>
      <p:sp>
        <p:nvSpPr>
          <p:cNvPr id="2" name="Dikdörtgen 1"/>
          <p:cNvSpPr/>
          <p:nvPr/>
        </p:nvSpPr>
        <p:spPr>
          <a:xfrm>
            <a:off x="537186" y="1136785"/>
            <a:ext cx="5979882" cy="6824945"/>
          </a:xfrm>
          <a:prstGeom prst="rect">
            <a:avLst/>
          </a:prstGeom>
        </p:spPr>
        <p:txBody>
          <a:bodyPr wrap="square">
            <a:spAutoFit/>
          </a:bodyPr>
          <a:lstStyle/>
          <a:p>
            <a:pPr algn="just">
              <a:lnSpc>
                <a:spcPts val="1500"/>
              </a:lnSpc>
            </a:pPr>
            <a:r>
              <a:rPr lang="tr-TR" sz="1200" b="1" dirty="0">
                <a:solidFill>
                  <a:srgbClr val="000000"/>
                </a:solidFill>
                <a:effectLst>
                  <a:outerShdw blurRad="38100" dist="38100" dir="2700000" algn="tl">
                    <a:srgbClr val="000000">
                      <a:alpha val="43137"/>
                    </a:srgbClr>
                  </a:outerShdw>
                </a:effectLst>
              </a:rPr>
              <a:t>Dünya’daki Eğitim Gelişmeleri İncelemesi: </a:t>
            </a:r>
          </a:p>
          <a:p>
            <a:pPr algn="just">
              <a:lnSpc>
                <a:spcPts val="1500"/>
              </a:lnSpc>
            </a:pPr>
            <a:r>
              <a:rPr lang="tr-TR" sz="1200" dirty="0">
                <a:solidFill>
                  <a:srgbClr val="000000"/>
                </a:solidFill>
              </a:rPr>
              <a:t>Dünyada yaşanan hızlı gelişme ve değişmeler, iletişim teknolojilerinin artan bir hızda egemen olması, nüfusun farklılaşması ve artması, yaşam biçimlerinin değişmesi ve çok uluslu şirketlerin dünya çapında etkin olmaya çalışması eğitimde büyük değişikliklere neden olmuştur. </a:t>
            </a:r>
          </a:p>
          <a:p>
            <a:pPr algn="just">
              <a:lnSpc>
                <a:spcPts val="1500"/>
              </a:lnSpc>
            </a:pPr>
            <a:r>
              <a:rPr lang="tr-TR" sz="1200" dirty="0">
                <a:solidFill>
                  <a:srgbClr val="000000"/>
                </a:solidFill>
              </a:rPr>
              <a:t>PİSA, TIMSS, Uluslararası Eğitim Programları ve öğrenci değişimleri eğitimi değişmeye, gelişmeye zorlamaktadır. Bu programlar aracılığı ile eğitim kurumları ve eğitim kurumlarında söz sahibi olanlar, eğitimde ulaşılan yeri değerlendirmekte, yeni eğilimler konusunda bilgi sahibi olmaktadır. </a:t>
            </a:r>
          </a:p>
          <a:p>
            <a:pPr algn="just">
              <a:lnSpc>
                <a:spcPts val="1500"/>
              </a:lnSpc>
            </a:pPr>
            <a:r>
              <a:rPr lang="tr-TR" sz="1200" dirty="0">
                <a:solidFill>
                  <a:srgbClr val="000000"/>
                </a:solidFill>
              </a:rPr>
              <a:t>Geçmişin ezberi ve bilgiyi amaçlayan eğitim sistemi artık hayal gücünü geliştirmeyi, kendini gerçekleştirme, araştırma becerisi ve eleştirel yaklaşımla soru sorabilme becerisini kazandırmayı amaçlamaktadır. Dünya genelinde yaşlanan nüfus gelecekte temel hizmetleri bile yürütemeyecek duruma gelecektir. Bu bakımdan genç nüfusun eğitilmesi kadar yaşlı nüfusun da eğitilmesi gerekmektedir. “Hayat Boyu Öğrenme” kavramı eğitime gittikçe daha fazla girecektir. </a:t>
            </a:r>
          </a:p>
          <a:p>
            <a:pPr algn="just">
              <a:lnSpc>
                <a:spcPts val="1500"/>
              </a:lnSpc>
            </a:pPr>
            <a:r>
              <a:rPr lang="tr-TR" sz="1200" b="1" dirty="0" smtClean="0">
                <a:solidFill>
                  <a:srgbClr val="000000"/>
                </a:solidFill>
                <a:effectLst>
                  <a:outerShdw blurRad="38100" dist="38100" dir="2700000" algn="tl">
                    <a:srgbClr val="000000">
                      <a:alpha val="43137"/>
                    </a:srgbClr>
                  </a:outerShdw>
                </a:effectLst>
              </a:rPr>
              <a:t>Sözü </a:t>
            </a:r>
            <a:r>
              <a:rPr lang="tr-TR" sz="1200" b="1" dirty="0">
                <a:solidFill>
                  <a:srgbClr val="000000"/>
                </a:solidFill>
                <a:effectLst>
                  <a:outerShdw blurRad="38100" dist="38100" dir="2700000" algn="tl">
                    <a:srgbClr val="000000">
                      <a:alpha val="43137"/>
                    </a:srgbClr>
                  </a:outerShdw>
                </a:effectLst>
              </a:rPr>
              <a:t>edilen hedeflere ulaşılabilmesi için;</a:t>
            </a:r>
          </a:p>
          <a:p>
            <a:pPr marL="171450" indent="-171450" algn="just">
              <a:lnSpc>
                <a:spcPts val="1500"/>
              </a:lnSpc>
              <a:buFont typeface="Arial" pitchFamily="34" charset="0"/>
              <a:buChar char="•"/>
            </a:pPr>
            <a:r>
              <a:rPr lang="tr-TR" sz="1200" dirty="0" smtClean="0">
                <a:solidFill>
                  <a:srgbClr val="000000"/>
                </a:solidFill>
              </a:rPr>
              <a:t>Açık </a:t>
            </a:r>
            <a:r>
              <a:rPr lang="tr-TR" sz="1200" dirty="0">
                <a:solidFill>
                  <a:srgbClr val="000000"/>
                </a:solidFill>
              </a:rPr>
              <a:t>sistem olmanın tüm özelliklerini taşıyan eğitime ilişkin düzenlemelerin toplumun tüm kesimlerinin katkı ve katılımına açık bir yaklaşımla </a:t>
            </a:r>
            <a:r>
              <a:rPr lang="tr-TR" sz="1200" dirty="0" smtClean="0">
                <a:solidFill>
                  <a:srgbClr val="000000"/>
                </a:solidFill>
              </a:rPr>
              <a:t>şekillendirilmesi,</a:t>
            </a:r>
          </a:p>
          <a:p>
            <a:pPr marL="171450" indent="-171450" algn="just">
              <a:lnSpc>
                <a:spcPts val="1500"/>
              </a:lnSpc>
              <a:buFont typeface="Arial" pitchFamily="34" charset="0"/>
              <a:buChar char="•"/>
            </a:pPr>
            <a:r>
              <a:rPr lang="tr-TR" sz="1200" dirty="0" smtClean="0">
                <a:solidFill>
                  <a:srgbClr val="000000"/>
                </a:solidFill>
              </a:rPr>
              <a:t>Kamu </a:t>
            </a:r>
            <a:r>
              <a:rPr lang="tr-TR" sz="1200" dirty="0">
                <a:solidFill>
                  <a:srgbClr val="000000"/>
                </a:solidFill>
              </a:rPr>
              <a:t>kaynaklarından eğitime ayrılan kaynakların çeşitlendirilerek </a:t>
            </a:r>
            <a:r>
              <a:rPr lang="tr-TR" sz="1200" dirty="0" smtClean="0">
                <a:solidFill>
                  <a:srgbClr val="000000"/>
                </a:solidFill>
              </a:rPr>
              <a:t>artırılması,</a:t>
            </a:r>
          </a:p>
          <a:p>
            <a:pPr marL="171450" indent="-171450" algn="just">
              <a:lnSpc>
                <a:spcPts val="1500"/>
              </a:lnSpc>
              <a:buFont typeface="Arial" pitchFamily="34" charset="0"/>
              <a:buChar char="•"/>
            </a:pPr>
            <a:r>
              <a:rPr lang="tr-TR" sz="1200" dirty="0" smtClean="0">
                <a:solidFill>
                  <a:srgbClr val="000000"/>
                </a:solidFill>
              </a:rPr>
              <a:t>Özel </a:t>
            </a:r>
            <a:r>
              <a:rPr lang="tr-TR" sz="1200" dirty="0">
                <a:solidFill>
                  <a:srgbClr val="000000"/>
                </a:solidFill>
              </a:rPr>
              <a:t>sektör ile gönüllü kişi, kurum ve kuruluşların eğitime yatırım yapmalarının veya destek sağlamalarının teşvik </a:t>
            </a:r>
            <a:r>
              <a:rPr lang="tr-TR" sz="1200" dirty="0" smtClean="0">
                <a:solidFill>
                  <a:srgbClr val="000000"/>
                </a:solidFill>
              </a:rPr>
              <a:t>edilmesi   büyük </a:t>
            </a:r>
            <a:r>
              <a:rPr lang="tr-TR" sz="1200" dirty="0">
                <a:solidFill>
                  <a:srgbClr val="000000"/>
                </a:solidFill>
              </a:rPr>
              <a:t>önem arz etmektedir</a:t>
            </a:r>
            <a:r>
              <a:rPr lang="tr-TR" sz="1200" dirty="0" smtClean="0">
                <a:solidFill>
                  <a:srgbClr val="000000"/>
                </a:solidFill>
              </a:rPr>
              <a:t>.</a:t>
            </a: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Çubuk İlçesi Kurum dışı analizi yapıldığında aşağıdaki hususlar göze çarpmıştır.</a:t>
            </a: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smtClean="0">
              <a:solidFill>
                <a:srgbClr val="000000"/>
              </a:solidFill>
            </a:endParaRPr>
          </a:p>
          <a:p>
            <a:pPr marL="171450" indent="-171450" algn="just">
              <a:lnSpc>
                <a:spcPts val="1500"/>
              </a:lnSpc>
              <a:buFont typeface="Arial" pitchFamily="34" charset="0"/>
              <a:buChar char="•"/>
            </a:pPr>
            <a:endParaRPr lang="tr-TR" sz="1200" dirty="0">
              <a:solidFill>
                <a:srgbClr val="000000"/>
              </a:solidFill>
            </a:endParaRPr>
          </a:p>
        </p:txBody>
      </p:sp>
      <p:grpSp>
        <p:nvGrpSpPr>
          <p:cNvPr id="6" name="Grup 9"/>
          <p:cNvGrpSpPr/>
          <p:nvPr/>
        </p:nvGrpSpPr>
        <p:grpSpPr>
          <a:xfrm>
            <a:off x="335069" y="228191"/>
            <a:ext cx="6168297" cy="285794"/>
            <a:chOff x="542115" y="3383314"/>
            <a:chExt cx="5975601" cy="285751"/>
          </a:xfrm>
        </p:grpSpPr>
        <p:sp>
          <p:nvSpPr>
            <p:cNvPr id="7" name="Yuvarlatılmış Dikdörtgen 11"/>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300" b="1" dirty="0" smtClean="0">
                  <a:solidFill>
                    <a:prstClr val="white"/>
                  </a:solidFill>
                  <a:cs typeface="Arial" pitchFamily="34" charset="0"/>
                </a:rPr>
                <a:t>KURUM DIŞI ANALİZ</a:t>
              </a:r>
              <a:endParaRPr lang="tr-TR" sz="1300" b="1" dirty="0">
                <a:solidFill>
                  <a:prstClr val="white"/>
                </a:solidFill>
                <a:cs typeface="Arial" pitchFamily="34" charset="0"/>
              </a:endParaRPr>
            </a:p>
          </p:txBody>
        </p:sp>
        <p:sp>
          <p:nvSpPr>
            <p:cNvPr id="8" name="Yuvarlatılmış Dikdörtgen 12"/>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300" b="1" dirty="0">
                  <a:solidFill>
                    <a:prstClr val="white"/>
                  </a:solidFill>
                  <a:effectLst>
                    <a:outerShdw blurRad="38100" dist="38100" dir="2700000" algn="tl">
                      <a:srgbClr val="000000">
                        <a:alpha val="43137"/>
                      </a:srgbClr>
                    </a:outerShdw>
                  </a:effectLst>
                </a:rPr>
                <a:t>2.5.2.</a:t>
              </a:r>
            </a:p>
          </p:txBody>
        </p:sp>
      </p:grpSp>
      <p:sp>
        <p:nvSpPr>
          <p:cNvPr id="9" name="Dikdörtgen 21"/>
          <p:cNvSpPr/>
          <p:nvPr/>
        </p:nvSpPr>
        <p:spPr>
          <a:xfrm>
            <a:off x="537186" y="5619024"/>
            <a:ext cx="6613200" cy="3785652"/>
          </a:xfrm>
          <a:prstGeom prst="rect">
            <a:avLst/>
          </a:prstGeom>
        </p:spPr>
        <p:txBody>
          <a:bodyPr wrap="square">
            <a:spAutoFit/>
          </a:bodyPr>
          <a:lstStyle/>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Turizme kaynaklık edecek tarihi ve doğal mirasa sahip </a:t>
            </a:r>
            <a:r>
              <a:rPr lang="tr-TR" sz="1200" dirty="0" smtClean="0">
                <a:solidFill>
                  <a:srgbClr val="000000"/>
                </a:solidFill>
                <a:latin typeface="Times New Roman" panose="02020603050405020304" pitchFamily="18" charset="0"/>
                <a:cs typeface="Times New Roman" panose="02020603050405020304" pitchFamily="18" charset="0"/>
              </a:rPr>
              <a:t>olması,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smtClean="0">
                <a:solidFill>
                  <a:srgbClr val="000000"/>
                </a:solidFill>
                <a:latin typeface="Times New Roman" panose="02020603050405020304" pitchFamily="18" charset="0"/>
                <a:cs typeface="Times New Roman" panose="02020603050405020304" pitchFamily="18" charset="0"/>
              </a:rPr>
              <a:t>İlçemizdeki </a:t>
            </a:r>
            <a:r>
              <a:rPr lang="tr-TR" sz="1200" dirty="0">
                <a:solidFill>
                  <a:srgbClr val="000000"/>
                </a:solidFill>
                <a:latin typeface="Times New Roman" panose="02020603050405020304" pitchFamily="18" charset="0"/>
                <a:cs typeface="Times New Roman" panose="02020603050405020304" pitchFamily="18" charset="0"/>
              </a:rPr>
              <a:t>hayırseverlerin eğitime </a:t>
            </a:r>
            <a:r>
              <a:rPr lang="tr-TR" sz="1200" dirty="0" smtClean="0">
                <a:solidFill>
                  <a:srgbClr val="000000"/>
                </a:solidFill>
                <a:latin typeface="Times New Roman" panose="02020603050405020304" pitchFamily="18" charset="0"/>
                <a:cs typeface="Times New Roman" panose="02020603050405020304" pitchFamily="18" charset="0"/>
              </a:rPr>
              <a:t>desteği,</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prstClr val="black"/>
                </a:solidFill>
                <a:latin typeface="Times New Roman" panose="02020603050405020304" pitchFamily="18" charset="0"/>
                <a:cs typeface="Times New Roman" panose="02020603050405020304" pitchFamily="18" charset="0"/>
              </a:rPr>
              <a:t>Mesleki Eğitim mezunlarının vasıflı elaman olarak iş gücü piyasasına yeteri kadar </a:t>
            </a:r>
            <a:r>
              <a:rPr lang="tr-TR" sz="1200" dirty="0" smtClean="0">
                <a:solidFill>
                  <a:prstClr val="black"/>
                </a:solidFill>
                <a:latin typeface="Times New Roman" panose="02020603050405020304" pitchFamily="18" charset="0"/>
                <a:cs typeface="Times New Roman" panose="02020603050405020304" pitchFamily="18" charset="0"/>
              </a:rPr>
              <a:t>katılamaması, </a:t>
            </a:r>
            <a:endParaRPr lang="tr-TR"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smtClean="0">
                <a:solidFill>
                  <a:prstClr val="black"/>
                </a:solidFill>
                <a:latin typeface="Times New Roman" panose="02020603050405020304" pitchFamily="18" charset="0"/>
                <a:cs typeface="Times New Roman" panose="02020603050405020304" pitchFamily="18" charset="0"/>
              </a:rPr>
              <a:t>İlçemizin </a:t>
            </a:r>
            <a:r>
              <a:rPr lang="tr-TR" sz="1200" dirty="0">
                <a:solidFill>
                  <a:prstClr val="black"/>
                </a:solidFill>
                <a:latin typeface="Times New Roman" panose="02020603050405020304" pitchFamily="18" charset="0"/>
                <a:cs typeface="Times New Roman" panose="02020603050405020304" pitchFamily="18" charset="0"/>
              </a:rPr>
              <a:t>Turizm potansiyelinin yüksek </a:t>
            </a:r>
            <a:r>
              <a:rPr lang="tr-TR" sz="1200" dirty="0" smtClean="0">
                <a:solidFill>
                  <a:prstClr val="black"/>
                </a:solidFill>
                <a:latin typeface="Times New Roman" panose="02020603050405020304" pitchFamily="18" charset="0"/>
                <a:cs typeface="Times New Roman" panose="02020603050405020304" pitchFamily="18" charset="0"/>
              </a:rPr>
              <a:t>olması, </a:t>
            </a:r>
            <a:endParaRPr lang="tr-TR"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prstClr val="black"/>
                </a:solidFill>
                <a:latin typeface="Times New Roman" panose="02020603050405020304" pitchFamily="18" charset="0"/>
                <a:cs typeface="Times New Roman" panose="02020603050405020304" pitchFamily="18" charset="0"/>
              </a:rPr>
              <a:t>Eğitim alanındaki kamu yatırımlarının yetersiz </a:t>
            </a:r>
            <a:r>
              <a:rPr lang="tr-TR" sz="1200" dirty="0" smtClean="0">
                <a:solidFill>
                  <a:prstClr val="black"/>
                </a:solidFill>
                <a:latin typeface="Times New Roman" panose="02020603050405020304" pitchFamily="18" charset="0"/>
                <a:cs typeface="Times New Roman" panose="02020603050405020304" pitchFamily="18" charset="0"/>
              </a:rPr>
              <a:t>olması</a:t>
            </a:r>
            <a:r>
              <a:rPr lang="tr-TR" sz="1200" dirty="0">
                <a:solidFill>
                  <a:prstClr val="black"/>
                </a:solidFill>
                <a:latin typeface="Times New Roman" panose="02020603050405020304" pitchFamily="18" charset="0"/>
                <a:cs typeface="Times New Roman" panose="02020603050405020304" pitchFamily="18" charset="0"/>
              </a:rPr>
              <a:t>,</a:t>
            </a:r>
          </a:p>
          <a:p>
            <a:pPr marL="171450" indent="-171450" algn="just">
              <a:buFont typeface="Wingdings" pitchFamily="2" charset="2"/>
              <a:buChar char="v"/>
            </a:pPr>
            <a:r>
              <a:rPr lang="tr-TR" sz="1200" dirty="0">
                <a:solidFill>
                  <a:prstClr val="black"/>
                </a:solidFill>
                <a:latin typeface="Times New Roman" panose="02020603050405020304" pitchFamily="18" charset="0"/>
                <a:cs typeface="Times New Roman" panose="02020603050405020304" pitchFamily="18" charset="0"/>
              </a:rPr>
              <a:t>İş gücü piyasası ile </a:t>
            </a:r>
            <a:r>
              <a:rPr lang="tr-TR" sz="1200" dirty="0" smtClean="0">
                <a:solidFill>
                  <a:prstClr val="black"/>
                </a:solidFill>
                <a:latin typeface="Times New Roman" panose="02020603050405020304" pitchFamily="18" charset="0"/>
                <a:cs typeface="Times New Roman" panose="02020603050405020304" pitchFamily="18" charset="0"/>
              </a:rPr>
              <a:t>uyum</a:t>
            </a:r>
            <a:r>
              <a:rPr lang="tr-TR" sz="1200" dirty="0">
                <a:solidFill>
                  <a:prstClr val="black"/>
                </a:solidFill>
                <a:latin typeface="Times New Roman" panose="02020603050405020304" pitchFamily="18" charset="0"/>
                <a:cs typeface="Times New Roman" panose="02020603050405020304" pitchFamily="18" charset="0"/>
              </a:rPr>
              <a:t> </a:t>
            </a:r>
            <a:r>
              <a:rPr lang="tr-TR" sz="1200" dirty="0" smtClean="0">
                <a:solidFill>
                  <a:prstClr val="black"/>
                </a:solidFill>
                <a:latin typeface="Times New Roman" panose="02020603050405020304" pitchFamily="18" charset="0"/>
                <a:cs typeface="Times New Roman" panose="02020603050405020304" pitchFamily="18" charset="0"/>
              </a:rPr>
              <a:t>içerisinde olunması,</a:t>
            </a: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Medyanın olumsuz </a:t>
            </a:r>
            <a:r>
              <a:rPr lang="tr-TR" sz="1200" dirty="0" smtClean="0">
                <a:solidFill>
                  <a:srgbClr val="000000"/>
                </a:solidFill>
                <a:latin typeface="Times New Roman" panose="02020603050405020304" pitchFamily="18" charset="0"/>
                <a:cs typeface="Times New Roman" panose="02020603050405020304" pitchFamily="18" charset="0"/>
              </a:rPr>
              <a:t>etkileri toplum üzerinde etkini hissettirmesi,</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Toplumun eğitimden beklentilerinin akademik başarıya odaklı olmasının eğitime olumsuz </a:t>
            </a:r>
            <a:r>
              <a:rPr lang="tr-TR" sz="1200" dirty="0" smtClean="0">
                <a:solidFill>
                  <a:srgbClr val="000000"/>
                </a:solidFill>
                <a:latin typeface="Times New Roman" panose="02020603050405020304" pitchFamily="18" charset="0"/>
                <a:cs typeface="Times New Roman" panose="02020603050405020304" pitchFamily="18" charset="0"/>
              </a:rPr>
              <a:t>etkisi,</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Kırsal kesimlerde çocukların eğitimi konusunda ihtiyaç </a:t>
            </a:r>
            <a:r>
              <a:rPr lang="tr-TR" sz="1200" dirty="0" smtClean="0">
                <a:solidFill>
                  <a:srgbClr val="000000"/>
                </a:solidFill>
                <a:latin typeface="Times New Roman" panose="02020603050405020304" pitchFamily="18" charset="0"/>
                <a:cs typeface="Times New Roman" panose="02020603050405020304" pitchFamily="18" charset="0"/>
              </a:rPr>
              <a:t>hissedilmemesi,</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Sosyal aktivitelerin yapılacağı yeterli mekan </a:t>
            </a:r>
            <a:r>
              <a:rPr lang="tr-TR" sz="1200" dirty="0" smtClean="0">
                <a:solidFill>
                  <a:srgbClr val="000000"/>
                </a:solidFill>
                <a:latin typeface="Times New Roman" panose="02020603050405020304" pitchFamily="18" charset="0"/>
                <a:cs typeface="Times New Roman" panose="02020603050405020304" pitchFamily="18" charset="0"/>
              </a:rPr>
              <a:t>olmaması,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Çok Kültürlülük ve hoşgörü ikliminin hakim </a:t>
            </a:r>
            <a:r>
              <a:rPr lang="tr-TR" sz="1200" dirty="0" smtClean="0">
                <a:solidFill>
                  <a:srgbClr val="000000"/>
                </a:solidFill>
                <a:latin typeface="Times New Roman" panose="02020603050405020304" pitchFamily="18" charset="0"/>
                <a:cs typeface="Times New Roman" panose="02020603050405020304" pitchFamily="18" charset="0"/>
              </a:rPr>
              <a:t>olması,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smtClean="0">
                <a:solidFill>
                  <a:srgbClr val="000000"/>
                </a:solidFill>
                <a:latin typeface="Times New Roman" panose="02020603050405020304" pitchFamily="18" charset="0"/>
                <a:cs typeface="Times New Roman" panose="02020603050405020304" pitchFamily="18" charset="0"/>
              </a:rPr>
              <a:t>Çevre </a:t>
            </a:r>
            <a:r>
              <a:rPr lang="tr-TR" sz="1200" dirty="0">
                <a:solidFill>
                  <a:srgbClr val="000000"/>
                </a:solidFill>
                <a:latin typeface="Times New Roman" panose="02020603050405020304" pitchFamily="18" charset="0"/>
                <a:cs typeface="Times New Roman" panose="02020603050405020304" pitchFamily="18" charset="0"/>
              </a:rPr>
              <a:t>duyarlılığı ve </a:t>
            </a:r>
            <a:r>
              <a:rPr lang="tr-TR" sz="1200" dirty="0" smtClean="0">
                <a:solidFill>
                  <a:srgbClr val="000000"/>
                </a:solidFill>
                <a:latin typeface="Times New Roman" panose="02020603050405020304" pitchFamily="18" charset="0"/>
                <a:cs typeface="Times New Roman" panose="02020603050405020304" pitchFamily="18" charset="0"/>
              </a:rPr>
              <a:t>projeleri,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Sosyal destek </a:t>
            </a:r>
            <a:r>
              <a:rPr lang="tr-TR" sz="1200" dirty="0" smtClean="0">
                <a:solidFill>
                  <a:srgbClr val="000000"/>
                </a:solidFill>
                <a:latin typeface="Times New Roman" panose="02020603050405020304" pitchFamily="18" charset="0"/>
                <a:cs typeface="Times New Roman" panose="02020603050405020304" pitchFamily="18" charset="0"/>
              </a:rPr>
              <a:t>projeleri,</a:t>
            </a:r>
          </a:p>
          <a:p>
            <a:pPr marL="171450" indent="-171450" algn="just">
              <a:buFont typeface="Wingdings" pitchFamily="2" charset="2"/>
              <a:buChar char="v"/>
            </a:pPr>
            <a:r>
              <a:rPr lang="tr-TR" sz="1200" dirty="0" smtClean="0">
                <a:solidFill>
                  <a:srgbClr val="000000"/>
                </a:solidFill>
                <a:latin typeface="Times New Roman" panose="02020603050405020304" pitchFamily="18" charset="0"/>
                <a:cs typeface="Times New Roman" panose="02020603050405020304" pitchFamily="18" charset="0"/>
              </a:rPr>
              <a:t>Eğitimde </a:t>
            </a:r>
            <a:r>
              <a:rPr lang="tr-TR" sz="1200" dirty="0">
                <a:solidFill>
                  <a:srgbClr val="000000"/>
                </a:solidFill>
                <a:latin typeface="Times New Roman" panose="02020603050405020304" pitchFamily="18" charset="0"/>
                <a:cs typeface="Times New Roman" panose="02020603050405020304" pitchFamily="18" charset="0"/>
              </a:rPr>
              <a:t>teknolojik alt yapı ve E- Okul </a:t>
            </a:r>
            <a:r>
              <a:rPr lang="tr-TR" sz="1200" dirty="0" smtClean="0">
                <a:solidFill>
                  <a:srgbClr val="000000"/>
                </a:solidFill>
                <a:latin typeface="Times New Roman" panose="02020603050405020304" pitchFamily="18" charset="0"/>
                <a:cs typeface="Times New Roman" panose="02020603050405020304" pitchFamily="18" charset="0"/>
              </a:rPr>
              <a:t>uygulamaları,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smtClean="0">
                <a:solidFill>
                  <a:srgbClr val="000000"/>
                </a:solidFill>
                <a:latin typeface="Times New Roman" panose="02020603050405020304" pitchFamily="18" charset="0"/>
                <a:cs typeface="Times New Roman" panose="02020603050405020304" pitchFamily="18" charset="0"/>
              </a:rPr>
              <a:t>Bilginin </a:t>
            </a:r>
            <a:r>
              <a:rPr lang="tr-TR" sz="1200" dirty="0">
                <a:solidFill>
                  <a:srgbClr val="000000"/>
                </a:solidFill>
                <a:latin typeface="Times New Roman" panose="02020603050405020304" pitchFamily="18" charset="0"/>
                <a:cs typeface="Times New Roman" panose="02020603050405020304" pitchFamily="18" charset="0"/>
              </a:rPr>
              <a:t>hızlı üretimi, erişilebilirlik ve kullanılabilirliğinin </a:t>
            </a:r>
            <a:r>
              <a:rPr lang="tr-TR" sz="1200" dirty="0" smtClean="0">
                <a:solidFill>
                  <a:srgbClr val="000000"/>
                </a:solidFill>
                <a:latin typeface="Times New Roman" panose="02020603050405020304" pitchFamily="18" charset="0"/>
                <a:cs typeface="Times New Roman" panose="02020603050405020304" pitchFamily="18" charset="0"/>
              </a:rPr>
              <a:t>gelişmesi,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Teknolojinin sağladığı yeni öğrenme ve paylaşım </a:t>
            </a:r>
            <a:r>
              <a:rPr lang="tr-TR" sz="1200" dirty="0" smtClean="0">
                <a:solidFill>
                  <a:srgbClr val="000000"/>
                </a:solidFill>
                <a:latin typeface="Times New Roman" panose="02020603050405020304" pitchFamily="18" charset="0"/>
                <a:cs typeface="Times New Roman" panose="02020603050405020304" pitchFamily="18" charset="0"/>
              </a:rPr>
              <a:t>olanakları, </a:t>
            </a:r>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r>
              <a:rPr lang="tr-TR" sz="1200" dirty="0">
                <a:solidFill>
                  <a:srgbClr val="000000"/>
                </a:solidFill>
                <a:latin typeface="Times New Roman" panose="02020603050405020304" pitchFamily="18" charset="0"/>
                <a:cs typeface="Times New Roman" panose="02020603050405020304" pitchFamily="18" charset="0"/>
              </a:rPr>
              <a:t>Toplumun teknolojideki olumsuz gelişmelerin etkisinde </a:t>
            </a:r>
            <a:r>
              <a:rPr lang="tr-TR" sz="1200" dirty="0" smtClean="0">
                <a:solidFill>
                  <a:srgbClr val="000000"/>
                </a:solidFill>
                <a:latin typeface="Times New Roman" panose="02020603050405020304" pitchFamily="18" charset="0"/>
                <a:cs typeface="Times New Roman" panose="02020603050405020304" pitchFamily="18" charset="0"/>
              </a:rPr>
              <a:t>kalması, </a:t>
            </a:r>
            <a:endParaRPr lang="tr-TR" sz="1200" dirty="0">
              <a:solidFill>
                <a:srgbClr val="000000"/>
              </a:solidFill>
              <a:latin typeface="Times New Roman" panose="02020603050405020304" pitchFamily="18" charset="0"/>
              <a:cs typeface="Times New Roman" panose="02020603050405020304" pitchFamily="18" charset="0"/>
            </a:endParaRPr>
          </a:p>
          <a:p>
            <a:pPr algn="just"/>
            <a:endParaRPr lang="tr-TR" sz="1200" dirty="0">
              <a:solidFill>
                <a:srgbClr val="000000"/>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endParaRPr lang="tr-TR"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Wingdings" pitchFamily="2" charset="2"/>
              <a:buChar char="v"/>
            </a:pPr>
            <a:endParaRPr lang="tr-TR" sz="1200" dirty="0">
              <a:solidFill>
                <a:srgbClr val="000000"/>
              </a:solidFill>
              <a:latin typeface="Times New Roman" panose="02020603050405020304" pitchFamily="18" charset="0"/>
              <a:cs typeface="Times New Roman" panose="02020603050405020304" pitchFamily="18" charset="0"/>
            </a:endParaRPr>
          </a:p>
        </p:txBody>
      </p:sp>
      <p:sp>
        <p:nvSpPr>
          <p:cNvPr id="11" name="10 Slayt Numarası Yer Tutucusu"/>
          <p:cNvSpPr>
            <a:spLocks noGrp="1"/>
          </p:cNvSpPr>
          <p:nvPr>
            <p:ph type="sldNum" sz="quarter" idx="12"/>
          </p:nvPr>
        </p:nvSpPr>
        <p:spPr/>
        <p:txBody>
          <a:bodyPr/>
          <a:lstStyle/>
          <a:p>
            <a:r>
              <a:rPr lang="tr-TR" dirty="0" smtClean="0"/>
              <a:t>24</a:t>
            </a:r>
            <a:endParaRPr lang="tr-TR" dirty="0"/>
          </a:p>
        </p:txBody>
      </p:sp>
    </p:spTree>
    <p:extLst>
      <p:ext uri="{BB962C8B-B14F-4D97-AF65-F5344CB8AC3E}">
        <p14:creationId xmlns="" xmlns:p14="http://schemas.microsoft.com/office/powerpoint/2010/main" val="4007638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9400" y="589151"/>
            <a:ext cx="6084000" cy="2862322"/>
          </a:xfrm>
          <a:prstGeom prst="rect">
            <a:avLst/>
          </a:prstGeom>
        </p:spPr>
        <p:txBody>
          <a:bodyPr>
            <a:spAutoFit/>
          </a:bodyPr>
          <a:lstStyle/>
          <a:p>
            <a:pPr algn="just">
              <a:lnSpc>
                <a:spcPct val="150000"/>
              </a:lnSpc>
            </a:pPr>
            <a:r>
              <a:rPr lang="tr-TR" sz="1200" dirty="0" smtClean="0">
                <a:solidFill>
                  <a:prstClr val="black"/>
                </a:solidFill>
                <a:cs typeface="Times New Roman" pitchFamily="18" charset="0"/>
              </a:rPr>
              <a:t>Kurumumuz </a:t>
            </a:r>
            <a:r>
              <a:rPr lang="x-none" sz="1200" smtClean="0">
                <a:solidFill>
                  <a:prstClr val="black"/>
                </a:solidFill>
                <a:cs typeface="Times New Roman" pitchFamily="18" charset="0"/>
              </a:rPr>
              <a:t>alanında </a:t>
            </a:r>
            <a:r>
              <a:rPr lang="x-none" sz="1200">
                <a:solidFill>
                  <a:prstClr val="black"/>
                </a:solidFill>
                <a:cs typeface="Times New Roman" pitchFamily="18" charset="0"/>
              </a:rPr>
              <a:t>başarılı ya da başarısız olmasını etkileyen iç ve dış faktörlerin etkisini ölçmek için yapılan PEST analizinde yerel bölgesel, ulusal ve uluslararası eğitim konularında yaşanan gelişmeler, kalkınma planları, Milli Eğitim Bakanlığı, Ankara Valiliği, İl Milli Eğitim Müdürlüğü, İl Özel İdaresi, Büyükşehir Belediyesi planlarında ve programlarında yer alan amaç ilke ve politikalar dikkate alınmıştır.</a:t>
            </a:r>
            <a:endParaRPr lang="tr-TR" sz="1200" dirty="0">
              <a:solidFill>
                <a:prstClr val="black"/>
              </a:solidFill>
              <a:cs typeface="Times New Roman" pitchFamily="18" charset="0"/>
            </a:endParaRPr>
          </a:p>
          <a:p>
            <a:pPr algn="just">
              <a:lnSpc>
                <a:spcPct val="150000"/>
              </a:lnSpc>
            </a:pPr>
            <a:r>
              <a:rPr lang="x-none" sz="1200">
                <a:solidFill>
                  <a:prstClr val="black"/>
                </a:solidFill>
                <a:cs typeface="Times New Roman" pitchFamily="18" charset="0"/>
              </a:rPr>
              <a:t>Paydaşlar ile birlikte hazırlanan analizde makro düzeyde çevresel faktörler incelenmiş, mikro düzeydeki çevresel faktörler ile PEST faktörleri SWOT analizi ile birlikte değerlendirilmiştir. PEST dokümanında yer alan başlıklardan kurumun gelişimine katkı sağlayacak olanlar fırsat olarak, kurumun gelişimini olumsuz yönde etkileyebilecek değişkenler ise risk/tehdit olarak algılanmış ve strateji oluşturmaya katkı sağlayacak veriler elde edilmiştir.</a:t>
            </a:r>
            <a:endParaRPr lang="tr-TR" sz="1200" dirty="0">
              <a:solidFill>
                <a:prstClr val="black"/>
              </a:solidFill>
              <a:cs typeface="Times New Roman" pitchFamily="18" charset="0"/>
            </a:endParaRPr>
          </a:p>
        </p:txBody>
      </p:sp>
      <p:grpSp>
        <p:nvGrpSpPr>
          <p:cNvPr id="3" name="Grup 9"/>
          <p:cNvGrpSpPr/>
          <p:nvPr/>
        </p:nvGrpSpPr>
        <p:grpSpPr>
          <a:xfrm>
            <a:off x="390626" y="337176"/>
            <a:ext cx="6120000" cy="180000"/>
            <a:chOff x="542115" y="3383314"/>
            <a:chExt cx="5975601" cy="285751"/>
          </a:xfrm>
        </p:grpSpPr>
        <p:sp>
          <p:nvSpPr>
            <p:cNvPr id="11" name="Yuvarlatılmış Dikdörtgen 10"/>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ÜST POLİTİKA BELGELERİ VE DİĞER POLİTİKA BELGELERİ</a:t>
              </a:r>
              <a:endParaRPr lang="tr-TR" sz="1200" b="1" dirty="0">
                <a:solidFill>
                  <a:prstClr val="white"/>
                </a:solidFill>
                <a:cs typeface="Arial" pitchFamily="34" charset="0"/>
              </a:endParaRPr>
            </a:p>
          </p:txBody>
        </p:sp>
        <p:sp>
          <p:nvSpPr>
            <p:cNvPr id="12" name="Yuvarlatılmış Dikdörtgen 11"/>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2.5.2.2.</a:t>
              </a:r>
              <a:endParaRPr lang="tr-TR" sz="1200" b="1" dirty="0">
                <a:solidFill>
                  <a:prstClr val="white"/>
                </a:solidFill>
                <a:effectLst>
                  <a:outerShdw blurRad="38100" dist="38100" dir="2700000" algn="tl">
                    <a:srgbClr val="000000">
                      <a:alpha val="43137"/>
                    </a:srgbClr>
                  </a:outerShdw>
                </a:effectLst>
              </a:endParaRPr>
            </a:p>
          </p:txBody>
        </p:sp>
      </p:grpSp>
      <p:grpSp>
        <p:nvGrpSpPr>
          <p:cNvPr id="5" name="Grup 12"/>
          <p:cNvGrpSpPr/>
          <p:nvPr/>
        </p:nvGrpSpPr>
        <p:grpSpPr>
          <a:xfrm>
            <a:off x="364383" y="3437752"/>
            <a:ext cx="6120000" cy="285751"/>
            <a:chOff x="825708" y="3383326"/>
            <a:chExt cx="5702821" cy="285751"/>
          </a:xfrm>
        </p:grpSpPr>
        <p:sp>
          <p:nvSpPr>
            <p:cNvPr id="14" name="Yuvarlatılmış Dikdörtgen 13"/>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ÜST POLİTİKA BELGELERİ</a:t>
              </a:r>
            </a:p>
          </p:txBody>
        </p:sp>
        <p:sp>
          <p:nvSpPr>
            <p:cNvPr id="15" name="Yuvarlatılmış Dikdörtgen 14"/>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latin typeface="Arial Black" pitchFamily="34" charset="0"/>
                </a:rPr>
                <a:t>Tablo 11</a:t>
              </a:r>
              <a:endParaRPr lang="tr-TR" sz="12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10" name="Tablo 3"/>
          <p:cNvGraphicFramePr>
            <a:graphicFrameLocks noGrp="1"/>
          </p:cNvGraphicFramePr>
          <p:nvPr>
            <p:extLst>
              <p:ext uri="{D42A27DB-BD31-4B8C-83A1-F6EECF244321}">
                <p14:modId xmlns="" xmlns:p14="http://schemas.microsoft.com/office/powerpoint/2010/main" val="2457883750"/>
              </p:ext>
            </p:extLst>
          </p:nvPr>
        </p:nvGraphicFramePr>
        <p:xfrm>
          <a:off x="453568" y="3860464"/>
          <a:ext cx="5940000" cy="3728598"/>
        </p:xfrm>
        <a:graphic>
          <a:graphicData uri="http://schemas.openxmlformats.org/drawingml/2006/table">
            <a:tbl>
              <a:tblPr firstRow="1" firstCol="1" bandRow="1">
                <a:tableStyleId>{0E3FDE45-AF77-4B5C-9715-49D594BDF05E}</a:tableStyleId>
              </a:tblPr>
              <a:tblGrid>
                <a:gridCol w="5940000"/>
              </a:tblGrid>
              <a:tr h="635557">
                <a:tc>
                  <a:txBody>
                    <a:bodyPr/>
                    <a:lstStyle/>
                    <a:p>
                      <a:pPr marL="0" marR="0" lvl="0" indent="0" algn="ctr" defTabSz="914400" rtl="0" eaLnBrk="1" fontAlgn="auto" latinLnBrk="0" hangingPunct="1">
                        <a:lnSpc>
                          <a:spcPct val="150000"/>
                        </a:lnSpc>
                        <a:spcBef>
                          <a:spcPts val="0"/>
                        </a:spcBef>
                        <a:spcAft>
                          <a:spcPts val="0"/>
                        </a:spcAft>
                        <a:buClrTx/>
                        <a:buSzTx/>
                        <a:buFont typeface="Symbol"/>
                        <a:buNone/>
                        <a:tabLst/>
                        <a:defRPr/>
                      </a:pPr>
                      <a:r>
                        <a:rPr lang="tr-TR" sz="1500" dirty="0" smtClean="0">
                          <a:latin typeface="+mn-lt"/>
                        </a:rPr>
                        <a:t>ÜST POLİTİKA BELGELERİ</a:t>
                      </a:r>
                      <a:endParaRPr lang="tr-TR" sz="1500" b="1" i="0" dirty="0" smtClean="0">
                        <a:latin typeface="+mn-lt"/>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445">
                <a:tc>
                  <a:txBody>
                    <a:bodyPr/>
                    <a:lstStyle/>
                    <a:p>
                      <a:pPr marL="342900" lvl="0" indent="-342900" algn="just">
                        <a:lnSpc>
                          <a:spcPct val="150000"/>
                        </a:lnSpc>
                        <a:spcAft>
                          <a:spcPts val="0"/>
                        </a:spcAft>
                        <a:buFont typeface="Symbol"/>
                        <a:buChar char=""/>
                      </a:pPr>
                      <a:r>
                        <a:rPr lang="tr-TR" sz="1200" dirty="0" smtClean="0">
                          <a:effectLst/>
                          <a:latin typeface="+mn-lt"/>
                        </a:rPr>
                        <a:t>MEB Stratejik Planı</a:t>
                      </a: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alpha val="20000"/>
                      </a:schemeClr>
                    </a:solidFill>
                  </a:tcPr>
                </a:tc>
              </a:tr>
              <a:tr h="508445">
                <a:tc>
                  <a:txBody>
                    <a:bodyPr/>
                    <a:lstStyle/>
                    <a:p>
                      <a:pPr marL="342900" lvl="0" indent="-342900" algn="just">
                        <a:lnSpc>
                          <a:spcPct val="150000"/>
                        </a:lnSpc>
                        <a:spcAft>
                          <a:spcPts val="0"/>
                        </a:spcAft>
                        <a:buFont typeface="Symbol"/>
                        <a:buChar char=""/>
                      </a:pPr>
                      <a:r>
                        <a:rPr lang="tr-TR" sz="1200" dirty="0" smtClean="0">
                          <a:effectLst/>
                          <a:latin typeface="+mn-lt"/>
                        </a:rPr>
                        <a:t>İl MEM Stratejik Planı</a:t>
                      </a: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550816">
                <a:tc>
                  <a:txBody>
                    <a:bodyPr/>
                    <a:lstStyle/>
                    <a:p>
                      <a:pPr marL="342900" lvl="0" indent="-342900" algn="just">
                        <a:lnSpc>
                          <a:spcPct val="150000"/>
                        </a:lnSpc>
                        <a:spcAft>
                          <a:spcPts val="0"/>
                        </a:spcAft>
                        <a:buFont typeface="Symbol"/>
                        <a:buChar char=""/>
                      </a:pPr>
                      <a:r>
                        <a:rPr lang="tr-TR" sz="1300" dirty="0" smtClean="0">
                          <a:solidFill>
                            <a:schemeClr val="tx1"/>
                          </a:solidFill>
                          <a:effectLst/>
                          <a:latin typeface="+mn-lt"/>
                          <a:ea typeface="Times New Roman"/>
                        </a:rPr>
                        <a:t>Çubuk</a:t>
                      </a:r>
                      <a:r>
                        <a:rPr lang="tr-TR" sz="1300" baseline="0" dirty="0" smtClean="0">
                          <a:solidFill>
                            <a:schemeClr val="tx1"/>
                          </a:solidFill>
                          <a:effectLst/>
                          <a:latin typeface="+mn-lt"/>
                          <a:ea typeface="Times New Roman"/>
                        </a:rPr>
                        <a:t> Belediyesi </a:t>
                      </a:r>
                      <a:r>
                        <a:rPr lang="tr-TR" sz="1300" dirty="0" smtClean="0">
                          <a:solidFill>
                            <a:schemeClr val="tx1"/>
                          </a:solidFill>
                          <a:effectLst/>
                          <a:latin typeface="+mn-lt"/>
                          <a:ea typeface="Times New Roman"/>
                        </a:rPr>
                        <a:t>Stratejik Planı</a:t>
                      </a:r>
                      <a:endParaRPr lang="tr-TR" sz="1300" dirty="0">
                        <a:solidFill>
                          <a:schemeClr val="tx1"/>
                        </a:solidFill>
                        <a:effectLst/>
                        <a:latin typeface="+mn-lt"/>
                        <a:ea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alpha val="20000"/>
                      </a:schemeClr>
                    </a:solidFill>
                  </a:tcPr>
                </a:tc>
              </a:tr>
              <a:tr h="508445">
                <a:tc>
                  <a:txBody>
                    <a:bodyPr/>
                    <a:lstStyle/>
                    <a:p>
                      <a:pPr marL="342900" lvl="0" indent="-342900" algn="just">
                        <a:lnSpc>
                          <a:spcPct val="150000"/>
                        </a:lnSpc>
                        <a:spcAft>
                          <a:spcPts val="0"/>
                        </a:spcAft>
                        <a:buFont typeface="Symbol"/>
                        <a:buChar char=""/>
                      </a:pPr>
                      <a:r>
                        <a:rPr lang="tr-TR" sz="1200" dirty="0" smtClean="0">
                          <a:effectLst/>
                          <a:latin typeface="+mn-lt"/>
                        </a:rPr>
                        <a:t>Bakanlık Mevzuatı</a:t>
                      </a:r>
                      <a:endParaRPr lang="tr-TR" sz="1200" dirty="0">
                        <a:effectLst/>
                        <a:latin typeface="+mn-lt"/>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508445">
                <a:tc>
                  <a:txBody>
                    <a:bodyPr/>
                    <a:lstStyle/>
                    <a:p>
                      <a:pPr marL="342900" lvl="0" indent="-342900" algn="just">
                        <a:lnSpc>
                          <a:spcPct val="150000"/>
                        </a:lnSpc>
                        <a:spcAft>
                          <a:spcPts val="0"/>
                        </a:spcAft>
                        <a:buFont typeface="Symbol"/>
                        <a:buChar char=""/>
                      </a:pPr>
                      <a:r>
                        <a:rPr lang="tr-TR" sz="1200" dirty="0" smtClean="0">
                          <a:effectLst/>
                          <a:latin typeface="+mn-lt"/>
                        </a:rPr>
                        <a:t>İlçe MEM Stratejik Planı</a:t>
                      </a:r>
                      <a:endParaRPr lang="tr-TR" sz="1200" dirty="0">
                        <a:effectLst/>
                        <a:latin typeface="+mn-lt"/>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alpha val="20000"/>
                      </a:schemeClr>
                    </a:solidFill>
                  </a:tcPr>
                </a:tc>
              </a:tr>
              <a:tr h="508445">
                <a:tc>
                  <a:txBody>
                    <a:bodyPr/>
                    <a:lstStyle/>
                    <a:p>
                      <a:pPr marL="342900" lvl="0" indent="-342900" algn="just">
                        <a:lnSpc>
                          <a:spcPct val="150000"/>
                        </a:lnSpc>
                        <a:spcAft>
                          <a:spcPts val="0"/>
                        </a:spcAft>
                        <a:buFont typeface="Symbol"/>
                        <a:buChar char=""/>
                      </a:pPr>
                      <a:r>
                        <a:rPr lang="tr-TR" sz="1200" dirty="0" smtClean="0">
                          <a:effectLst/>
                          <a:latin typeface="+mn-lt"/>
                        </a:rPr>
                        <a:t>Ulusal Öğretmen Strateji Belgesi</a:t>
                      </a:r>
                      <a:endParaRPr lang="tr-TR" sz="1200" dirty="0">
                        <a:effectLst/>
                        <a:latin typeface="+mn-lt"/>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alpha val="20000"/>
                      </a:schemeClr>
                    </a:solidFill>
                  </a:tcPr>
                </a:tc>
              </a:tr>
            </a:tbl>
          </a:graphicData>
        </a:graphic>
      </p:graphicFrame>
      <p:sp>
        <p:nvSpPr>
          <p:cNvPr id="16" name="15 Slayt Numarası Yer Tutucusu"/>
          <p:cNvSpPr>
            <a:spLocks noGrp="1"/>
          </p:cNvSpPr>
          <p:nvPr>
            <p:ph type="sldNum" sz="quarter" idx="12"/>
          </p:nvPr>
        </p:nvSpPr>
        <p:spPr/>
        <p:txBody>
          <a:bodyPr/>
          <a:lstStyle/>
          <a:p>
            <a:r>
              <a:rPr lang="tr-TR" dirty="0" smtClean="0"/>
              <a:t>25</a:t>
            </a:r>
            <a:endParaRPr lang="tr-TR" dirty="0"/>
          </a:p>
        </p:txBody>
      </p:sp>
    </p:spTree>
    <p:extLst>
      <p:ext uri="{BB962C8B-B14F-4D97-AF65-F5344CB8AC3E}">
        <p14:creationId xmlns="" xmlns:p14="http://schemas.microsoft.com/office/powerpoint/2010/main" val="2405130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2"/>
          <p:cNvGrpSpPr/>
          <p:nvPr/>
        </p:nvGrpSpPr>
        <p:grpSpPr>
          <a:xfrm>
            <a:off x="367556" y="364389"/>
            <a:ext cx="6120000" cy="285751"/>
            <a:chOff x="542115" y="3383314"/>
            <a:chExt cx="5975601" cy="285751"/>
          </a:xfrm>
        </p:grpSpPr>
        <p:sp>
          <p:nvSpPr>
            <p:cNvPr id="4" name="Yuvarlatılmış Dikdörtgen 3"/>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300" b="1" dirty="0">
                  <a:solidFill>
                    <a:prstClr val="white"/>
                  </a:solidFill>
                  <a:cs typeface="Arial" pitchFamily="34" charset="0"/>
                </a:rPr>
                <a:t>GZFT SWOT ANALİZİ</a:t>
              </a:r>
            </a:p>
          </p:txBody>
        </p:sp>
        <p:sp>
          <p:nvSpPr>
            <p:cNvPr id="5" name="Yuvarlatılmış Dikdörtgen 4"/>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300" b="1" dirty="0" smtClean="0">
                  <a:solidFill>
                    <a:prstClr val="white"/>
                  </a:solidFill>
                  <a:effectLst>
                    <a:outerShdw blurRad="38100" dist="38100" dir="2700000" algn="tl">
                      <a:srgbClr val="000000">
                        <a:alpha val="43137"/>
                      </a:srgbClr>
                    </a:outerShdw>
                  </a:effectLst>
                </a:rPr>
                <a:t>2.5.3.</a:t>
              </a:r>
              <a:endParaRPr lang="tr-TR" sz="1300" b="1" dirty="0">
                <a:solidFill>
                  <a:prstClr val="white"/>
                </a:solidFill>
                <a:effectLst>
                  <a:outerShdw blurRad="38100" dist="38100" dir="2700000" algn="tl">
                    <a:srgbClr val="000000">
                      <a:alpha val="43137"/>
                    </a:srgbClr>
                  </a:outerShdw>
                </a:effectLst>
              </a:endParaRPr>
            </a:p>
          </p:txBody>
        </p:sp>
      </p:grpSp>
      <p:sp>
        <p:nvSpPr>
          <p:cNvPr id="14" name="Dikdörtgen 13"/>
          <p:cNvSpPr/>
          <p:nvPr/>
        </p:nvSpPr>
        <p:spPr>
          <a:xfrm>
            <a:off x="367556" y="925332"/>
            <a:ext cx="6127260" cy="4495718"/>
          </a:xfrm>
          <a:prstGeom prst="rect">
            <a:avLst/>
          </a:prstGeom>
        </p:spPr>
        <p:txBody>
          <a:bodyPr wrap="square">
            <a:spAutoFit/>
          </a:bodyPr>
          <a:lstStyle/>
          <a:p>
            <a:pPr algn="just">
              <a:lnSpc>
                <a:spcPct val="150000"/>
              </a:lnSpc>
            </a:pPr>
            <a:r>
              <a:rPr lang="tr-TR" sz="1200" dirty="0"/>
              <a:t>Okulumuzun performansını etkileyecek iç ve dış stratejik konuları belirlemek ve bunları yönetebilmek amacıyla gerçekleştirilen durum analizi çalışması kapsamında Stratejik Planlama Ekibi tarafından GZFT Analizi yapılmıştır. İç paydaşlarla </a:t>
            </a:r>
            <a:r>
              <a:rPr lang="tr-TR" sz="1200" dirty="0" err="1"/>
              <a:t>çalıştay</a:t>
            </a:r>
            <a:r>
              <a:rPr lang="tr-TR" sz="1200" dirty="0"/>
              <a:t> tekniği ile iki aşamada gerçekleştirilen çalışmalar, dış paydaş mülakatları kapsamında elde edilen görüş ve öneriler ve Stratejik Planlama Ekibi tarafından GZFT Analizine temel girdiyi sağlamıştır. Paydaşlarla yapılan çalışmalar ile Stratejik Planlama Ekibi tarafından gerçekleştirilen diğer analizlerin birleştirilmesi neticesinde okulumuzun güçlü ve zayıf yanları, fırsat ve tehditlerini içeren uzun bir liste oluşturulmuştur. Analiz çerçevesinde ortaya konacak stratejik konuların daha gerçekçi ve ulaşılabilir bir çerçevede ele alınması amacıyla GZFT analizinde bir </a:t>
            </a:r>
            <a:r>
              <a:rPr lang="tr-TR" sz="1200" dirty="0" err="1"/>
              <a:t>önceliklendirme</a:t>
            </a:r>
            <a:r>
              <a:rPr lang="tr-TR" sz="1200" dirty="0"/>
              <a:t> yapılması kararlaştırılmıştır. </a:t>
            </a:r>
            <a:r>
              <a:rPr lang="tr-TR" sz="1200" dirty="0" err="1"/>
              <a:t>Önceliklendirmede</a:t>
            </a:r>
            <a:r>
              <a:rPr lang="tr-TR" sz="1200" dirty="0"/>
              <a:t>; bir yandan analizde yer alan hususların </a:t>
            </a:r>
            <a:r>
              <a:rPr lang="tr-TR" sz="1200" dirty="0" err="1"/>
              <a:t>ağırlıklandırılması</a:t>
            </a:r>
            <a:r>
              <a:rPr lang="tr-TR" sz="1200" dirty="0"/>
              <a:t>, diğer yandan Stratejik Planlama Ekibinin bilgi birikimi ve tecrübesi ışığında konuların önem derecesine göre sıralanması yöntemleri uygulanmıştır. </a:t>
            </a:r>
          </a:p>
          <a:p>
            <a:pPr algn="just">
              <a:lnSpc>
                <a:spcPct val="150000"/>
              </a:lnSpc>
            </a:pPr>
            <a:r>
              <a:rPr lang="tr-TR" sz="1200" dirty="0"/>
              <a:t>   Fırsatlar, okulumuzun kontrolü dışında gerçekleşen ve okulumuza avantaj sağlaması muhtemel olan etkenler ya da durumlardır. Tehditler ise, okulumuzun kontrolü dışında gerçekleşen, olumsuz etkilerinin engellenmesi veya sınırlandırılması gereken unsurlardır. </a:t>
            </a:r>
          </a:p>
          <a:p>
            <a:pPr algn="just">
              <a:lnSpc>
                <a:spcPct val="150000"/>
              </a:lnSpc>
            </a:pPr>
            <a:r>
              <a:rPr lang="tr-TR" sz="1200" dirty="0"/>
              <a:t>   Çevre analizinde; okulumuzu etkileyebilecek dışsal değişimler ve eğilimler değerlendirilmiştir.</a:t>
            </a:r>
          </a:p>
        </p:txBody>
      </p:sp>
      <p:sp>
        <p:nvSpPr>
          <p:cNvPr id="7" name="6 Slayt Numarası Yer Tutucusu"/>
          <p:cNvSpPr>
            <a:spLocks noGrp="1"/>
          </p:cNvSpPr>
          <p:nvPr>
            <p:ph type="sldNum" sz="quarter" idx="12"/>
          </p:nvPr>
        </p:nvSpPr>
        <p:spPr/>
        <p:txBody>
          <a:bodyPr/>
          <a:lstStyle/>
          <a:p>
            <a:r>
              <a:rPr lang="tr-TR" dirty="0" smtClean="0"/>
              <a:t>26</a:t>
            </a:r>
            <a:endParaRPr lang="tr-TR" dirty="0"/>
          </a:p>
        </p:txBody>
      </p:sp>
    </p:spTree>
    <p:extLst>
      <p:ext uri="{BB962C8B-B14F-4D97-AF65-F5344CB8AC3E}">
        <p14:creationId xmlns="" xmlns:p14="http://schemas.microsoft.com/office/powerpoint/2010/main" val="1933567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3174276707"/>
              </p:ext>
            </p:extLst>
          </p:nvPr>
        </p:nvGraphicFramePr>
        <p:xfrm>
          <a:off x="373380" y="325696"/>
          <a:ext cx="6028505" cy="5976044"/>
        </p:xfrm>
        <a:graphic>
          <a:graphicData uri="http://schemas.openxmlformats.org/drawingml/2006/table">
            <a:tbl>
              <a:tblPr firstRow="1" firstCol="1" bandRow="1"/>
              <a:tblGrid>
                <a:gridCol w="2026783"/>
                <a:gridCol w="2003875"/>
                <a:gridCol w="1997847"/>
              </a:tblGrid>
              <a:tr h="202938">
                <a:tc gridSpan="3">
                  <a:txBody>
                    <a:bodyPr/>
                    <a:lstStyle/>
                    <a:p>
                      <a:pPr marL="457200" algn="ctr">
                        <a:lnSpc>
                          <a:spcPct val="115000"/>
                        </a:lnSpc>
                        <a:spcBef>
                          <a:spcPts val="600"/>
                        </a:spcBef>
                        <a:spcAft>
                          <a:spcPts val="0"/>
                        </a:spcAft>
                      </a:pPr>
                      <a:r>
                        <a:rPr lang="tr-TR" sz="1000" b="1" dirty="0" smtClean="0">
                          <a:solidFill>
                            <a:srgbClr val="000000"/>
                          </a:solidFill>
                          <a:effectLst/>
                          <a:latin typeface="Times New Roman"/>
                          <a:ea typeface="Calibri"/>
                          <a:cs typeface="Times New Roman"/>
                        </a:rPr>
                        <a:t>GÜÇLÜ TARAFLAR</a:t>
                      </a:r>
                      <a:endParaRPr lang="tr-TR" sz="1100" dirty="0">
                        <a:effectLst/>
                        <a:latin typeface="Times New Roman"/>
                        <a:ea typeface="Calibri"/>
                        <a:cs typeface="Times New Roman"/>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r>
              <a:tr h="376152">
                <a:tc>
                  <a:txBody>
                    <a:bodyPr/>
                    <a:lstStyle/>
                    <a:p>
                      <a:pPr marL="457200" algn="ctr">
                        <a:lnSpc>
                          <a:spcPct val="115000"/>
                        </a:lnSpc>
                        <a:spcBef>
                          <a:spcPts val="600"/>
                        </a:spcBef>
                        <a:spcAft>
                          <a:spcPts val="0"/>
                        </a:spcAft>
                      </a:pPr>
                      <a:r>
                        <a:rPr lang="tr-TR" sz="1000" b="1" dirty="0">
                          <a:solidFill>
                            <a:schemeClr val="bg1"/>
                          </a:solidFill>
                          <a:effectLst/>
                          <a:latin typeface="Times New Roman"/>
                          <a:ea typeface="Calibri"/>
                          <a:cs typeface="Times New Roman"/>
                        </a:rPr>
                        <a:t>Eğitim ve Öğretime Erişim</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76923C"/>
                    </a:solidFill>
                  </a:tcPr>
                </a:tc>
                <a:tc>
                  <a:txBody>
                    <a:bodyPr/>
                    <a:lstStyle/>
                    <a:p>
                      <a:pPr marL="457200" algn="ctr">
                        <a:lnSpc>
                          <a:spcPct val="115000"/>
                        </a:lnSpc>
                        <a:spcBef>
                          <a:spcPts val="600"/>
                        </a:spcBef>
                        <a:spcAft>
                          <a:spcPts val="0"/>
                        </a:spcAft>
                      </a:pPr>
                      <a:r>
                        <a:rPr lang="tr-TR" sz="1000" b="1" dirty="0">
                          <a:solidFill>
                            <a:schemeClr val="bg1"/>
                          </a:solidFill>
                          <a:effectLst/>
                          <a:latin typeface="Times New Roman"/>
                          <a:ea typeface="Calibri"/>
                          <a:cs typeface="Times New Roman"/>
                        </a:rPr>
                        <a:t>Eğitim ve Öğretimde Kalite</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31849B"/>
                    </a:solidFill>
                  </a:tcPr>
                </a:tc>
                <a:tc>
                  <a:txBody>
                    <a:bodyPr/>
                    <a:lstStyle/>
                    <a:p>
                      <a:pPr marL="457200" algn="ctr">
                        <a:lnSpc>
                          <a:spcPct val="115000"/>
                        </a:lnSpc>
                        <a:spcBef>
                          <a:spcPts val="600"/>
                        </a:spcBef>
                        <a:spcAft>
                          <a:spcPts val="0"/>
                        </a:spcAft>
                      </a:pPr>
                      <a:r>
                        <a:rPr lang="tr-TR" sz="1000" b="1" dirty="0">
                          <a:solidFill>
                            <a:schemeClr val="bg1"/>
                          </a:solidFill>
                          <a:effectLst/>
                          <a:latin typeface="Times New Roman"/>
                          <a:ea typeface="Calibri"/>
                          <a:cs typeface="Times New Roman"/>
                        </a:rPr>
                        <a:t>Kurumsal Kapasite</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943634"/>
                    </a:solidFill>
                  </a:tcPr>
                </a:tc>
              </a:tr>
              <a:tr h="5396954">
                <a:tc>
                  <a:txBody>
                    <a:bodyPr/>
                    <a:lstStyle/>
                    <a:p>
                      <a:pPr marL="228600" lvl="0" indent="-228600" algn="just">
                        <a:lnSpc>
                          <a:spcPct val="100000"/>
                        </a:lnSpc>
                        <a:spcBef>
                          <a:spcPts val="0"/>
                        </a:spcBef>
                        <a:spcAft>
                          <a:spcPts val="0"/>
                        </a:spcAft>
                        <a:buFont typeface="+mj-lt"/>
                        <a:buAutoNum type="arabicPeriod"/>
                      </a:pPr>
                      <a:endParaRPr lang="tr-TR" sz="1000" dirty="0" smtClean="0">
                        <a:solidFill>
                          <a:srgbClr val="000000"/>
                        </a:solidFill>
                        <a:effectLst/>
                        <a:latin typeface="Times New Roman"/>
                        <a:ea typeface="Calibri"/>
                        <a:cs typeface="Times New Roman"/>
                      </a:endParaRPr>
                    </a:p>
                    <a:p>
                      <a:pPr marL="228600" lvl="0" indent="-228600" algn="just">
                        <a:lnSpc>
                          <a:spcPct val="100000"/>
                        </a:lnSpc>
                        <a:spcBef>
                          <a:spcPts val="0"/>
                        </a:spcBef>
                        <a:spcAft>
                          <a:spcPts val="0"/>
                        </a:spcAft>
                        <a:buFont typeface="+mj-lt"/>
                        <a:buAutoNum type="arabicPeriod"/>
                      </a:pPr>
                      <a:r>
                        <a:rPr lang="tr-TR" sz="1000" dirty="0" smtClean="0">
                          <a:solidFill>
                            <a:srgbClr val="000000"/>
                          </a:solidFill>
                          <a:effectLst/>
                          <a:latin typeface="Times New Roman"/>
                          <a:ea typeface="Calibri"/>
                          <a:cs typeface="Times New Roman"/>
                        </a:rPr>
                        <a:t>On iki yıllık zorunlu ve kademeli eğitim</a:t>
                      </a:r>
                      <a:endParaRPr lang="tr-TR" sz="1100" dirty="0" smtClean="0">
                        <a:solidFill>
                          <a:schemeClr val="tx1"/>
                        </a:solidFill>
                        <a:effectLst/>
                        <a:latin typeface="Times New Roman"/>
                        <a:ea typeface="Calibri"/>
                        <a:cs typeface="Times New Roman"/>
                      </a:endParaRPr>
                    </a:p>
                    <a:p>
                      <a:pPr marL="228600" lvl="0" indent="-228600" algn="just">
                        <a:lnSpc>
                          <a:spcPct val="100000"/>
                        </a:lnSpc>
                        <a:spcBef>
                          <a:spcPts val="0"/>
                        </a:spcBef>
                        <a:spcAft>
                          <a:spcPts val="0"/>
                        </a:spcAft>
                        <a:buFont typeface="+mj-lt"/>
                        <a:buAutoNum type="arabicPeriod"/>
                      </a:pPr>
                      <a:r>
                        <a:rPr lang="tr-TR" sz="1000" dirty="0" smtClean="0">
                          <a:solidFill>
                            <a:srgbClr val="000000"/>
                          </a:solidFill>
                          <a:effectLst/>
                          <a:latin typeface="Times New Roman"/>
                          <a:ea typeface="Calibri"/>
                          <a:cs typeface="Times New Roman"/>
                        </a:rPr>
                        <a:t>Sosyal destek yatılılık ve bursluluk imkânları</a:t>
                      </a:r>
                    </a:p>
                    <a:p>
                      <a:pPr marL="228600" lvl="0" indent="-228600" algn="just">
                        <a:lnSpc>
                          <a:spcPct val="100000"/>
                        </a:lnSpc>
                        <a:spcBef>
                          <a:spcPts val="0"/>
                        </a:spcBef>
                        <a:spcAft>
                          <a:spcPts val="0"/>
                        </a:spcAft>
                        <a:buFont typeface="+mj-lt"/>
                        <a:buAutoNum type="arabicPeriod"/>
                      </a:pPr>
                      <a:endParaRPr lang="tr-TR" sz="1000" dirty="0" smtClean="0">
                        <a:solidFill>
                          <a:srgbClr val="000000"/>
                        </a:solidFill>
                        <a:effectLst/>
                        <a:latin typeface="Times New Roman"/>
                        <a:ea typeface="Calibri"/>
                        <a:cs typeface="Times New Roman"/>
                      </a:endParaRPr>
                    </a:p>
                    <a:p>
                      <a:pPr marL="228600" lvl="0" indent="-228600" algn="just">
                        <a:lnSpc>
                          <a:spcPct val="100000"/>
                        </a:lnSpc>
                        <a:spcBef>
                          <a:spcPts val="0"/>
                        </a:spcBef>
                        <a:spcAft>
                          <a:spcPts val="0"/>
                        </a:spcAft>
                        <a:buFont typeface="+mj-lt"/>
                        <a:buAutoNum type="arabicPeriod"/>
                      </a:pPr>
                      <a:endParaRPr lang="tr-TR" sz="1100" dirty="0" smtClean="0">
                        <a:solidFill>
                          <a:schemeClr val="tx1"/>
                        </a:solidFill>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228600" lvl="0" indent="-228600" algn="just">
                        <a:lnSpc>
                          <a:spcPct val="100000"/>
                        </a:lnSpc>
                        <a:spcBef>
                          <a:spcPts val="0"/>
                        </a:spcBef>
                        <a:spcAft>
                          <a:spcPts val="0"/>
                        </a:spcAft>
                        <a:buFont typeface="+mj-lt"/>
                        <a:buAutoNum type="arabicPeriod"/>
                      </a:pPr>
                      <a:endParaRPr lang="tr-TR" sz="1100" dirty="0" smtClean="0">
                        <a:effectLst/>
                        <a:latin typeface="Times New Roman"/>
                        <a:ea typeface="Calibri"/>
                        <a:cs typeface="Times New Roman"/>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Liderlik davranışlarını sergileyebilen yönetici ve çalışanların bulunması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Çubuğun</a:t>
                      </a:r>
                      <a:r>
                        <a:rPr lang="tr-TR" sz="1100" baseline="0" dirty="0" smtClean="0">
                          <a:effectLst/>
                        </a:rPr>
                        <a:t> ve bölgenin başarılı öğrencilerinin okulumuzu tercih etmesi</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Okulun sosyal, kültürel, sportif etkinliklerdeki başarısı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Okul Aile Birliğinin iş birliğine açık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Okulumuzun fen lisesine dönüşmesiyle yeni bir vizyon</a:t>
                      </a:r>
                      <a:r>
                        <a:rPr lang="tr-TR" sz="1100" baseline="0" dirty="0" smtClean="0">
                          <a:effectLst/>
                        </a:rPr>
                        <a:t> kazanmış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Veli iletişiminin güçlü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Yetiştirme ve hazırlama kurslarının</a:t>
                      </a:r>
                      <a:r>
                        <a:rPr lang="tr-TR" sz="1100" baseline="0" dirty="0" smtClean="0">
                          <a:effectLst/>
                        </a:rPr>
                        <a:t> açılması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Ders dışı faaliyetlerin yapılması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baseline="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baseline="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lvl="0" indent="-228600" algn="just">
                        <a:lnSpc>
                          <a:spcPct val="100000"/>
                        </a:lnSpc>
                        <a:spcBef>
                          <a:spcPts val="0"/>
                        </a:spcBef>
                        <a:spcAft>
                          <a:spcPts val="0"/>
                        </a:spcAft>
                        <a:buFont typeface="+mj-lt"/>
                        <a:buAutoNum type="arabicPeriod"/>
                      </a:pPr>
                      <a:endParaRPr lang="tr-TR" sz="1100" dirty="0">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228600" lvl="0" indent="-228600" algn="just">
                        <a:lnSpc>
                          <a:spcPct val="100000"/>
                        </a:lnSpc>
                        <a:spcBef>
                          <a:spcPts val="0"/>
                        </a:spcBef>
                        <a:spcAft>
                          <a:spcPts val="0"/>
                        </a:spcAft>
                        <a:buFont typeface="+mj-lt"/>
                        <a:buAutoNum type="arabicPeriod"/>
                      </a:pPr>
                      <a:endParaRPr lang="tr-TR" sz="1000" dirty="0" smtClean="0">
                        <a:solidFill>
                          <a:srgbClr val="000000"/>
                        </a:solidFill>
                        <a:effectLst/>
                        <a:latin typeface="Times New Roman"/>
                        <a:ea typeface="Calibri"/>
                        <a:cs typeface="Times New Roman"/>
                      </a:endParaRPr>
                    </a:p>
                    <a:p>
                      <a:pPr marL="228600" lvl="0" indent="-228600" algn="just">
                        <a:lnSpc>
                          <a:spcPct val="100000"/>
                        </a:lnSpc>
                        <a:spcBef>
                          <a:spcPts val="0"/>
                        </a:spcBef>
                        <a:spcAft>
                          <a:spcPts val="0"/>
                        </a:spcAft>
                        <a:buFont typeface="+mj-lt"/>
                        <a:buAutoNum type="arabicPeriod"/>
                      </a:pPr>
                      <a:r>
                        <a:rPr lang="tr-TR" sz="1000" dirty="0" smtClean="0">
                          <a:effectLst/>
                        </a:rPr>
                        <a:t>Okul yönetici ve öğretmenlerinin ihtiyaç duyduğunda İlçe Milli Eğitim Müdürlüğü yöneticilerine ulaşabilmesi</a:t>
                      </a:r>
                    </a:p>
                    <a:p>
                      <a:pPr marL="228600" lvl="0" indent="-228600" algn="just">
                        <a:lnSpc>
                          <a:spcPct val="100000"/>
                        </a:lnSpc>
                        <a:spcBef>
                          <a:spcPts val="0"/>
                        </a:spcBef>
                        <a:spcAft>
                          <a:spcPts val="0"/>
                        </a:spcAft>
                        <a:buFont typeface="+mj-lt"/>
                        <a:buAutoNum type="arabicPeriod"/>
                      </a:pPr>
                      <a:r>
                        <a:rPr lang="tr-TR" sz="1000" dirty="0" smtClean="0">
                          <a:effectLst/>
                        </a:rPr>
                        <a:t>Bilişim Teknolojileri Sınıfının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000" dirty="0" smtClean="0">
                          <a:effectLst/>
                        </a:rPr>
                        <a:t>ADSL bağlantısının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Öğrencilerin her ihtiyacını karşılayan zengin bir kütüphanenin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Çok Amaçlı Salonun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Güvenlik kameralarının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Öğretmen yönetici iş birliğinin güçlü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100" dirty="0" smtClean="0">
                          <a:effectLst/>
                        </a:rPr>
                        <a:t>Kendini</a:t>
                      </a:r>
                      <a:r>
                        <a:rPr lang="tr-TR" sz="1100" baseline="0" dirty="0" smtClean="0">
                          <a:effectLst/>
                        </a:rPr>
                        <a:t> geliştiren, gelişime açık ve teknolojiyi kullanan g</a:t>
                      </a:r>
                      <a:r>
                        <a:rPr lang="tr-TR" sz="1100" dirty="0" smtClean="0">
                          <a:effectLst/>
                        </a:rPr>
                        <a:t>enç öğretmen kadrosunun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100" dirty="0" smtClean="0">
                        <a:effectLst/>
                      </a:endParaRPr>
                    </a:p>
                    <a:p>
                      <a:pPr marL="228600" lvl="0" indent="-228600" algn="just">
                        <a:lnSpc>
                          <a:spcPct val="100000"/>
                        </a:lnSpc>
                        <a:spcBef>
                          <a:spcPts val="0"/>
                        </a:spcBef>
                        <a:spcAft>
                          <a:spcPts val="0"/>
                        </a:spcAft>
                        <a:buFont typeface="+mj-lt"/>
                        <a:buAutoNum type="arabicPeriod"/>
                      </a:pPr>
                      <a:endParaRPr lang="tr-TR" sz="1100" dirty="0">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bl>
          </a:graphicData>
        </a:graphic>
      </p:graphicFrame>
      <p:graphicFrame>
        <p:nvGraphicFramePr>
          <p:cNvPr id="23" name="Tablo 22"/>
          <p:cNvGraphicFramePr>
            <a:graphicFrameLocks noGrp="1"/>
          </p:cNvGraphicFramePr>
          <p:nvPr>
            <p:extLst>
              <p:ext uri="{D42A27DB-BD31-4B8C-83A1-F6EECF244321}">
                <p14:modId xmlns="" xmlns:p14="http://schemas.microsoft.com/office/powerpoint/2010/main" val="2375754051"/>
              </p:ext>
            </p:extLst>
          </p:nvPr>
        </p:nvGraphicFramePr>
        <p:xfrm>
          <a:off x="383820" y="4418393"/>
          <a:ext cx="5970301" cy="1897380"/>
        </p:xfrm>
        <a:graphic>
          <a:graphicData uri="http://schemas.openxmlformats.org/drawingml/2006/table">
            <a:tbl>
              <a:tblPr firstRow="1" firstCol="1" bandRow="1"/>
              <a:tblGrid>
                <a:gridCol w="2007215"/>
                <a:gridCol w="1984528"/>
                <a:gridCol w="1978558"/>
              </a:tblGrid>
              <a:tr h="0">
                <a:tc gridSpan="3">
                  <a:txBody>
                    <a:bodyPr/>
                    <a:lstStyle/>
                    <a:p>
                      <a:pPr marL="457200" algn="ctr">
                        <a:lnSpc>
                          <a:spcPct val="115000"/>
                        </a:lnSpc>
                        <a:spcBef>
                          <a:spcPts val="600"/>
                        </a:spcBef>
                        <a:spcAft>
                          <a:spcPts val="0"/>
                        </a:spcAft>
                      </a:pPr>
                      <a:r>
                        <a:rPr lang="tr-TR" sz="1000" b="1" dirty="0" smtClean="0">
                          <a:solidFill>
                            <a:srgbClr val="000000"/>
                          </a:solidFill>
                          <a:effectLst/>
                          <a:latin typeface="Times New Roman"/>
                          <a:ea typeface="Calibri"/>
                          <a:cs typeface="Times New Roman"/>
                        </a:rPr>
                        <a:t>ZAYIF TARAFLAR</a:t>
                      </a:r>
                      <a:endParaRPr lang="tr-TR" sz="1100" dirty="0">
                        <a:effectLst/>
                        <a:latin typeface="Times New Roman"/>
                        <a:ea typeface="Calibri"/>
                        <a:cs typeface="Times New Roman"/>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r>
              <a:tr h="337676">
                <a:tc>
                  <a:txBody>
                    <a:bodyPr/>
                    <a:lstStyle/>
                    <a:p>
                      <a:pPr marL="457200" algn="ctr">
                        <a:lnSpc>
                          <a:spcPct val="115000"/>
                        </a:lnSpc>
                        <a:spcBef>
                          <a:spcPts val="600"/>
                        </a:spcBef>
                        <a:spcAft>
                          <a:spcPts val="0"/>
                        </a:spcAft>
                      </a:pPr>
                      <a:r>
                        <a:rPr lang="tr-TR" sz="1000" b="1" dirty="0">
                          <a:solidFill>
                            <a:schemeClr val="bg1"/>
                          </a:solidFill>
                          <a:effectLst/>
                          <a:latin typeface="Times New Roman"/>
                          <a:ea typeface="Calibri"/>
                          <a:cs typeface="Times New Roman"/>
                        </a:rPr>
                        <a:t>Eğitim ve Öğretime Erişim</a:t>
                      </a:r>
                      <a:endParaRPr lang="tr-TR" sz="1000" dirty="0">
                        <a:solidFill>
                          <a:schemeClr val="bg1"/>
                        </a:solidFill>
                        <a:effectLst/>
                        <a:latin typeface="Times New Roman"/>
                        <a:ea typeface="Calibri"/>
                        <a:cs typeface="Times New Roman"/>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76923C"/>
                    </a:solidFill>
                  </a:tcPr>
                </a:tc>
                <a:tc>
                  <a:txBody>
                    <a:bodyPr/>
                    <a:lstStyle/>
                    <a:p>
                      <a:pPr marL="457200" algn="ctr">
                        <a:lnSpc>
                          <a:spcPct val="115000"/>
                        </a:lnSpc>
                        <a:spcBef>
                          <a:spcPts val="600"/>
                        </a:spcBef>
                        <a:spcAft>
                          <a:spcPts val="0"/>
                        </a:spcAft>
                      </a:pPr>
                      <a:r>
                        <a:rPr lang="tr-TR" sz="1000" b="1" dirty="0">
                          <a:solidFill>
                            <a:schemeClr val="bg1"/>
                          </a:solidFill>
                          <a:effectLst/>
                          <a:latin typeface="Times New Roman"/>
                          <a:ea typeface="Calibri"/>
                          <a:cs typeface="Times New Roman"/>
                        </a:rPr>
                        <a:t>Eğitim ve Öğretimde Kalite</a:t>
                      </a:r>
                      <a:endParaRPr lang="tr-TR" sz="1000" dirty="0">
                        <a:solidFill>
                          <a:schemeClr val="bg1"/>
                        </a:solidFill>
                        <a:effectLst/>
                        <a:latin typeface="Times New Roman"/>
                        <a:ea typeface="Calibri"/>
                        <a:cs typeface="Times New Roman"/>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31849B"/>
                    </a:solidFill>
                  </a:tcPr>
                </a:tc>
                <a:tc>
                  <a:txBody>
                    <a:bodyPr/>
                    <a:lstStyle/>
                    <a:p>
                      <a:pPr marL="457200" algn="ctr">
                        <a:lnSpc>
                          <a:spcPct val="115000"/>
                        </a:lnSpc>
                        <a:spcBef>
                          <a:spcPts val="600"/>
                        </a:spcBef>
                        <a:spcAft>
                          <a:spcPts val="0"/>
                        </a:spcAft>
                      </a:pPr>
                      <a:r>
                        <a:rPr lang="tr-TR" sz="1000" b="1" dirty="0">
                          <a:solidFill>
                            <a:schemeClr val="bg1"/>
                          </a:solidFill>
                          <a:effectLst/>
                          <a:latin typeface="Times New Roman"/>
                          <a:ea typeface="Calibri"/>
                          <a:cs typeface="Times New Roman"/>
                        </a:rPr>
                        <a:t>Kurumsal Kapasite</a:t>
                      </a:r>
                      <a:endParaRPr lang="tr-TR" sz="1000" dirty="0">
                        <a:solidFill>
                          <a:schemeClr val="bg1"/>
                        </a:solidFill>
                        <a:effectLst/>
                        <a:latin typeface="Times New Roman"/>
                        <a:ea typeface="Calibri"/>
                        <a:cs typeface="Times New Roman"/>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943634"/>
                    </a:solidFill>
                  </a:tcPr>
                </a:tc>
              </a:tr>
              <a:tr h="1233356">
                <a:tc>
                  <a:txBody>
                    <a:bodyPr/>
                    <a:lstStyle/>
                    <a:p>
                      <a:pPr marL="228600" lvl="0" indent="-228600" algn="just">
                        <a:lnSpc>
                          <a:spcPct val="100000"/>
                        </a:lnSpc>
                        <a:spcBef>
                          <a:spcPts val="0"/>
                        </a:spcBef>
                        <a:spcAft>
                          <a:spcPts val="0"/>
                        </a:spcAft>
                        <a:buFont typeface="+mj-lt"/>
                        <a:buAutoNum type="arabicPeriod"/>
                      </a:pPr>
                      <a:endParaRPr lang="tr-TR" sz="1000" dirty="0" smtClean="0">
                        <a:solidFill>
                          <a:srgbClr val="000000"/>
                        </a:solidFill>
                        <a:effectLst/>
                        <a:latin typeface="Times New Roman"/>
                        <a:ea typeface="Calibri"/>
                        <a:cs typeface="Times New Roman"/>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000" dirty="0" smtClean="0">
                          <a:effectLst/>
                        </a:rPr>
                        <a:t>Okul</a:t>
                      </a:r>
                      <a:r>
                        <a:rPr lang="tr-TR" sz="1000" baseline="0" dirty="0" smtClean="0">
                          <a:effectLst/>
                        </a:rPr>
                        <a:t> binasının yolunda aydınlatma olmaması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000" dirty="0" smtClean="0">
                          <a:effectLst/>
                        </a:rPr>
                        <a:t>Merkezden uzak bir okul olması</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tr-TR" sz="1000" dirty="0" smtClean="0">
                          <a:effectLst/>
                        </a:rPr>
                        <a:t>Öğrencilerin okula</a:t>
                      </a:r>
                      <a:r>
                        <a:rPr lang="tr-TR" sz="1000" baseline="0" dirty="0" smtClean="0">
                          <a:effectLst/>
                        </a:rPr>
                        <a:t> servisle gelip gitmeleri</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000" dirty="0" smtClean="0">
                        <a:effectLs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000" dirty="0" smtClean="0">
                        <a:effectLst/>
                      </a:endParaRPr>
                    </a:p>
                    <a:p>
                      <a:pPr marL="228600" lvl="0" indent="-228600" algn="just">
                        <a:lnSpc>
                          <a:spcPct val="100000"/>
                        </a:lnSpc>
                        <a:spcBef>
                          <a:spcPts val="0"/>
                        </a:spcBef>
                        <a:spcAft>
                          <a:spcPts val="0"/>
                        </a:spcAft>
                        <a:buFont typeface="+mj-lt"/>
                        <a:buAutoNum type="arabicPeriod"/>
                      </a:pPr>
                      <a:endParaRPr lang="tr-TR" sz="1000" dirty="0" smtClean="0">
                        <a:solidFill>
                          <a:srgbClr val="000000"/>
                        </a:solidFill>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just">
                        <a:spcAft>
                          <a:spcPts val="0"/>
                        </a:spcAft>
                      </a:pPr>
                      <a:endParaRPr lang="tr-TR" sz="1000" dirty="0" smtClean="0">
                        <a:solidFill>
                          <a:srgbClr val="000000"/>
                        </a:solidFill>
                        <a:effectLst/>
                        <a:latin typeface="Times New Roman"/>
                        <a:ea typeface="Calibri"/>
                        <a:cs typeface="Times New Roman"/>
                      </a:endParaRP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tr-TR" sz="1000" baseline="0" dirty="0" smtClean="0">
                          <a:effectLst/>
                        </a:rPr>
                        <a:t>Sosyal etkinlikler için zaman probleminin yaşanması</a:t>
                      </a:r>
                      <a:endParaRPr lang="tr-TR" sz="1000" dirty="0" smtClean="0">
                        <a:effectLst/>
                      </a:endParaRP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endParaRPr lang="tr-TR" sz="1000" dirty="0" smtClean="0">
                        <a:effectLst/>
                      </a:endParaRPr>
                    </a:p>
                    <a:p>
                      <a:pPr algn="just">
                        <a:spcAft>
                          <a:spcPts val="0"/>
                        </a:spcAft>
                      </a:pPr>
                      <a:endParaRPr lang="tr-TR" sz="1000" dirty="0" smtClean="0">
                        <a:solidFill>
                          <a:srgbClr val="000000"/>
                        </a:solidFill>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just">
                        <a:spcAft>
                          <a:spcPts val="0"/>
                        </a:spcAft>
                      </a:pPr>
                      <a:endParaRPr lang="tr-TR" sz="1000" dirty="0" smtClean="0">
                        <a:solidFill>
                          <a:srgbClr val="000000"/>
                        </a:solidFill>
                        <a:effectLst/>
                        <a:latin typeface="Times New Roman"/>
                        <a:ea typeface="Calibri"/>
                        <a:cs typeface="Times New Roman"/>
                      </a:endParaRP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tr-TR" sz="1000" dirty="0" smtClean="0">
                          <a:effectLst/>
                        </a:rPr>
                        <a:t>Sportif faaliyetler için kapalı spor salonunun olmayışı</a:t>
                      </a: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endParaRPr lang="tr-TR" sz="1000" dirty="0" smtClean="0">
                        <a:effectLst/>
                      </a:endParaRPr>
                    </a:p>
                    <a:p>
                      <a:pPr marL="228600" marR="0" indent="-228600" algn="just" defTabSz="914400" rtl="0" eaLnBrk="1" fontAlgn="auto" latinLnBrk="0" hangingPunct="1">
                        <a:lnSpc>
                          <a:spcPct val="100000"/>
                        </a:lnSpc>
                        <a:spcBef>
                          <a:spcPts val="0"/>
                        </a:spcBef>
                        <a:spcAft>
                          <a:spcPts val="0"/>
                        </a:spcAft>
                        <a:buClrTx/>
                        <a:buSzTx/>
                        <a:buFontTx/>
                        <a:buAutoNum type="arabicPeriod" startAt="2"/>
                        <a:tabLst/>
                        <a:defRPr/>
                      </a:pPr>
                      <a:endParaRPr lang="tr-TR" sz="10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dirty="0" smtClean="0">
                        <a:effectLst/>
                      </a:endParaRPr>
                    </a:p>
                    <a:p>
                      <a:pPr algn="just">
                        <a:spcAft>
                          <a:spcPts val="0"/>
                        </a:spcAft>
                      </a:pPr>
                      <a:endParaRPr lang="tr-TR" sz="1000" dirty="0" smtClean="0">
                        <a:solidFill>
                          <a:srgbClr val="000000"/>
                        </a:solidFill>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bl>
          </a:graphicData>
        </a:graphic>
      </p:graphicFrame>
      <p:sp>
        <p:nvSpPr>
          <p:cNvPr id="6" name="Metin kutusu 5"/>
          <p:cNvSpPr txBox="1"/>
          <p:nvPr/>
        </p:nvSpPr>
        <p:spPr>
          <a:xfrm>
            <a:off x="6439677" y="7936553"/>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31</a:t>
            </a:r>
          </a:p>
        </p:txBody>
      </p:sp>
      <p:sp>
        <p:nvSpPr>
          <p:cNvPr id="7" name="6 Slayt Numarası Yer Tutucusu"/>
          <p:cNvSpPr>
            <a:spLocks noGrp="1"/>
          </p:cNvSpPr>
          <p:nvPr>
            <p:ph type="sldNum" sz="quarter" idx="12"/>
          </p:nvPr>
        </p:nvSpPr>
        <p:spPr/>
        <p:txBody>
          <a:bodyPr/>
          <a:lstStyle/>
          <a:p>
            <a:r>
              <a:rPr lang="tr-TR" dirty="0" smtClean="0"/>
              <a:t>27</a:t>
            </a:r>
            <a:endParaRPr lang="tr-TR" dirty="0"/>
          </a:p>
        </p:txBody>
      </p:sp>
    </p:spTree>
    <p:extLst>
      <p:ext uri="{BB962C8B-B14F-4D97-AF65-F5344CB8AC3E}">
        <p14:creationId xmlns="" xmlns:p14="http://schemas.microsoft.com/office/powerpoint/2010/main" val="3494668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1430998015"/>
              </p:ext>
            </p:extLst>
          </p:nvPr>
        </p:nvGraphicFramePr>
        <p:xfrm>
          <a:off x="209619" y="313291"/>
          <a:ext cx="6214008" cy="8248007"/>
        </p:xfrm>
        <a:graphic>
          <a:graphicData uri="http://schemas.openxmlformats.org/drawingml/2006/table">
            <a:tbl>
              <a:tblPr firstRow="1" firstCol="1" bandRow="1"/>
              <a:tblGrid>
                <a:gridCol w="2089149"/>
                <a:gridCol w="2065536"/>
                <a:gridCol w="2059323"/>
              </a:tblGrid>
              <a:tr h="296849">
                <a:tc gridSpan="3">
                  <a:txBody>
                    <a:bodyPr/>
                    <a:lstStyle/>
                    <a:p>
                      <a:pPr algn="ctr">
                        <a:lnSpc>
                          <a:spcPct val="115000"/>
                        </a:lnSpc>
                        <a:spcBef>
                          <a:spcPts val="600"/>
                        </a:spcBef>
                        <a:spcAft>
                          <a:spcPts val="0"/>
                        </a:spcAft>
                      </a:pPr>
                      <a:r>
                        <a:rPr lang="tr-TR" sz="1100" b="1" dirty="0" smtClean="0">
                          <a:solidFill>
                            <a:srgbClr val="000000"/>
                          </a:solidFill>
                          <a:effectLst/>
                          <a:latin typeface="Times New Roman"/>
                          <a:ea typeface="Calibri"/>
                          <a:cs typeface="Times New Roman"/>
                        </a:rPr>
                        <a:t>FIRSATLAR</a:t>
                      </a:r>
                      <a:endParaRPr lang="tr-TR" sz="1100" b="1" dirty="0">
                        <a:effectLst/>
                        <a:latin typeface="Times New Roman"/>
                        <a:ea typeface="Calibri"/>
                        <a:cs typeface="Times New Roman"/>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r>
              <a:tr h="539724">
                <a:tc>
                  <a:txBody>
                    <a:bodyPr/>
                    <a:lstStyle/>
                    <a:p>
                      <a:pPr marL="457200" algn="l">
                        <a:lnSpc>
                          <a:spcPct val="115000"/>
                        </a:lnSpc>
                        <a:spcBef>
                          <a:spcPts val="600"/>
                        </a:spcBef>
                        <a:spcAft>
                          <a:spcPts val="0"/>
                        </a:spcAft>
                      </a:pPr>
                      <a:r>
                        <a:rPr lang="tr-TR" sz="1000" b="1" dirty="0">
                          <a:solidFill>
                            <a:schemeClr val="bg1"/>
                          </a:solidFill>
                          <a:effectLst/>
                          <a:latin typeface="Times New Roman"/>
                          <a:ea typeface="Calibri"/>
                          <a:cs typeface="Times New Roman"/>
                        </a:rPr>
                        <a:t>Eğitim ve Öğretime Erişim</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76923C"/>
                    </a:solidFill>
                  </a:tcPr>
                </a:tc>
                <a:tc>
                  <a:txBody>
                    <a:bodyPr/>
                    <a:lstStyle/>
                    <a:p>
                      <a:pPr marL="457200" algn="l">
                        <a:lnSpc>
                          <a:spcPct val="115000"/>
                        </a:lnSpc>
                        <a:spcBef>
                          <a:spcPts val="600"/>
                        </a:spcBef>
                        <a:spcAft>
                          <a:spcPts val="0"/>
                        </a:spcAft>
                      </a:pPr>
                      <a:r>
                        <a:rPr lang="tr-TR" sz="1000" b="1" dirty="0">
                          <a:solidFill>
                            <a:schemeClr val="bg1"/>
                          </a:solidFill>
                          <a:effectLst/>
                          <a:latin typeface="Times New Roman"/>
                          <a:ea typeface="Calibri"/>
                          <a:cs typeface="Times New Roman"/>
                        </a:rPr>
                        <a:t>Eğitim ve Öğretimde Kalite</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31849B"/>
                    </a:solidFill>
                  </a:tcPr>
                </a:tc>
                <a:tc>
                  <a:txBody>
                    <a:bodyPr/>
                    <a:lstStyle/>
                    <a:p>
                      <a:pPr marL="457200" algn="l">
                        <a:lnSpc>
                          <a:spcPct val="115000"/>
                        </a:lnSpc>
                        <a:spcBef>
                          <a:spcPts val="600"/>
                        </a:spcBef>
                        <a:spcAft>
                          <a:spcPts val="0"/>
                        </a:spcAft>
                      </a:pPr>
                      <a:r>
                        <a:rPr lang="tr-TR" sz="1000" b="1" dirty="0">
                          <a:solidFill>
                            <a:schemeClr val="bg1"/>
                          </a:solidFill>
                          <a:effectLst/>
                          <a:latin typeface="Times New Roman"/>
                          <a:ea typeface="Calibri"/>
                          <a:cs typeface="Times New Roman"/>
                        </a:rPr>
                        <a:t>Kurumsal Kapasite</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943634"/>
                    </a:solidFill>
                  </a:tcPr>
                </a:tc>
              </a:tr>
              <a:tr h="7411434">
                <a:tc>
                  <a:txBody>
                    <a:bodyPr/>
                    <a:lstStyle/>
                    <a:p>
                      <a:pPr marL="228600" lvl="0" indent="-228600" algn="just">
                        <a:lnSpc>
                          <a:spcPts val="1200"/>
                        </a:lnSpc>
                        <a:spcBef>
                          <a:spcPts val="200"/>
                        </a:spcBef>
                        <a:spcAft>
                          <a:spcPts val="480"/>
                        </a:spcAft>
                        <a:buFont typeface="+mj-lt"/>
                        <a:buAutoNum type="arabicPeriod"/>
                      </a:pPr>
                      <a:endParaRPr lang="tr-TR" sz="1100" dirty="0" smtClean="0">
                        <a:solidFill>
                          <a:srgbClr val="000000"/>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Eğitim </a:t>
                      </a:r>
                      <a:r>
                        <a:rPr lang="tr-TR" sz="1100" dirty="0">
                          <a:solidFill>
                            <a:srgbClr val="000000"/>
                          </a:solidFill>
                          <a:effectLst/>
                          <a:latin typeface="Times New Roman"/>
                          <a:ea typeface="Calibri"/>
                          <a:cs typeface="Times New Roman"/>
                        </a:rPr>
                        <a:t>ve öğretime yönelik talebin giderek </a:t>
                      </a:r>
                      <a:r>
                        <a:rPr lang="tr-TR" sz="1100" dirty="0" smtClean="0">
                          <a:solidFill>
                            <a:srgbClr val="000000"/>
                          </a:solidFill>
                          <a:effectLst/>
                          <a:latin typeface="Times New Roman"/>
                          <a:ea typeface="Calibri"/>
                          <a:cs typeface="Times New Roman"/>
                        </a:rPr>
                        <a:t>artması</a:t>
                      </a:r>
                      <a:endParaRPr lang="tr-TR" sz="1100" dirty="0" smtClean="0">
                        <a:solidFill>
                          <a:schemeClr val="tx1"/>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Ulaşım </a:t>
                      </a:r>
                      <a:r>
                        <a:rPr lang="tr-TR" sz="1100" dirty="0">
                          <a:solidFill>
                            <a:srgbClr val="000000"/>
                          </a:solidFill>
                          <a:effectLst/>
                          <a:latin typeface="Times New Roman"/>
                          <a:ea typeface="Calibri"/>
                          <a:cs typeface="Times New Roman"/>
                        </a:rPr>
                        <a:t>ağının </a:t>
                      </a:r>
                      <a:r>
                        <a:rPr lang="tr-TR" sz="1100" dirty="0" smtClean="0">
                          <a:solidFill>
                            <a:srgbClr val="000000"/>
                          </a:solidFill>
                          <a:effectLst/>
                          <a:latin typeface="Times New Roman"/>
                          <a:ea typeface="Calibri"/>
                          <a:cs typeface="Times New Roman"/>
                        </a:rPr>
                        <a:t>gelişmesi</a:t>
                      </a:r>
                      <a:endParaRPr lang="tr-TR" sz="1100" dirty="0" smtClean="0">
                        <a:solidFill>
                          <a:schemeClr val="tx1"/>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Eğitim </a:t>
                      </a:r>
                      <a:r>
                        <a:rPr lang="tr-TR" sz="1100" dirty="0">
                          <a:solidFill>
                            <a:srgbClr val="000000"/>
                          </a:solidFill>
                          <a:effectLst/>
                          <a:latin typeface="Times New Roman"/>
                          <a:ea typeface="Calibri"/>
                          <a:cs typeface="Times New Roman"/>
                        </a:rPr>
                        <a:t>ve öğretime yönelik teşviklerin </a:t>
                      </a:r>
                      <a:r>
                        <a:rPr lang="tr-TR" sz="1100" dirty="0" smtClean="0">
                          <a:solidFill>
                            <a:srgbClr val="000000"/>
                          </a:solidFill>
                          <a:effectLst/>
                          <a:latin typeface="Times New Roman"/>
                          <a:ea typeface="Calibri"/>
                          <a:cs typeface="Times New Roman"/>
                        </a:rPr>
                        <a:t>varlığı</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Velilere kısa sürede ulaşılabilmesi</a:t>
                      </a:r>
                    </a:p>
                    <a:p>
                      <a:pPr marL="228600" lvl="0" indent="-228600" algn="just">
                        <a:lnSpc>
                          <a:spcPts val="1200"/>
                        </a:lnSpc>
                        <a:spcBef>
                          <a:spcPts val="200"/>
                        </a:spcBef>
                        <a:spcAft>
                          <a:spcPts val="480"/>
                        </a:spcAft>
                        <a:buFont typeface="+mj-lt"/>
                        <a:buAutoNum type="arabicPeriod"/>
                      </a:pPr>
                      <a:endParaRPr lang="tr-TR" sz="1100" dirty="0" smtClean="0">
                        <a:solidFill>
                          <a:schemeClr val="tx1"/>
                        </a:solidFill>
                        <a:effectLst/>
                        <a:latin typeface="Times New Roman"/>
                        <a:ea typeface="Calibri"/>
                        <a:cs typeface="Times New Roman"/>
                      </a:endParaRPr>
                    </a:p>
                    <a:p>
                      <a:pPr marL="180340" algn="just">
                        <a:lnSpc>
                          <a:spcPts val="1200"/>
                        </a:lnSpc>
                        <a:spcBef>
                          <a:spcPts val="200"/>
                        </a:spcBef>
                        <a:spcAft>
                          <a:spcPts val="480"/>
                        </a:spcAft>
                      </a:pPr>
                      <a:r>
                        <a:rPr lang="tr-TR" sz="1100" dirty="0">
                          <a:solidFill>
                            <a:srgbClr val="000000"/>
                          </a:solidFill>
                          <a:effectLst/>
                          <a:latin typeface="Times New Roman"/>
                          <a:ea typeface="Calibri"/>
                          <a:cs typeface="Times New Roman"/>
                        </a:rPr>
                        <a:t> </a:t>
                      </a:r>
                      <a:endParaRPr lang="tr-TR" sz="1100" dirty="0">
                        <a:effectLst/>
                        <a:latin typeface="Times New Roman"/>
                        <a:ea typeface="Calibri"/>
                        <a:cs typeface="Times New Roman"/>
                      </a:endParaRPr>
                    </a:p>
                    <a:p>
                      <a:pPr algn="just">
                        <a:lnSpc>
                          <a:spcPts val="1200"/>
                        </a:lnSpc>
                        <a:spcBef>
                          <a:spcPts val="200"/>
                        </a:spcBef>
                        <a:spcAft>
                          <a:spcPts val="480"/>
                        </a:spcAft>
                      </a:pPr>
                      <a:r>
                        <a:rPr lang="tr-TR" sz="1100" dirty="0">
                          <a:solidFill>
                            <a:srgbClr val="000000"/>
                          </a:solidFill>
                          <a:effectLst/>
                          <a:latin typeface="Times New Roman"/>
                          <a:ea typeface="Calibri"/>
                          <a:cs typeface="Times New Roman"/>
                        </a:rPr>
                        <a:t> </a:t>
                      </a:r>
                      <a:endParaRPr lang="tr-TR" sz="1100" dirty="0">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228600" lvl="0" indent="-228600" algn="just">
                        <a:lnSpc>
                          <a:spcPts val="1200"/>
                        </a:lnSpc>
                        <a:spcBef>
                          <a:spcPts val="200"/>
                        </a:spcBef>
                        <a:spcAft>
                          <a:spcPts val="480"/>
                        </a:spcAft>
                        <a:buFont typeface="+mj-lt"/>
                        <a:buAutoNum type="arabicPeriod"/>
                      </a:pPr>
                      <a:endParaRPr lang="tr-TR" sz="1100" dirty="0" smtClean="0">
                        <a:solidFill>
                          <a:srgbClr val="000000"/>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Kaliteli </a:t>
                      </a:r>
                      <a:r>
                        <a:rPr lang="tr-TR" sz="1100" dirty="0">
                          <a:solidFill>
                            <a:srgbClr val="000000"/>
                          </a:solidFill>
                          <a:effectLst/>
                          <a:latin typeface="Times New Roman"/>
                          <a:ea typeface="Calibri"/>
                          <a:cs typeface="Times New Roman"/>
                        </a:rPr>
                        <a:t>eğitim ve öğretime ilişkin talebin </a:t>
                      </a:r>
                      <a:r>
                        <a:rPr lang="tr-TR" sz="1100" dirty="0" smtClean="0">
                          <a:solidFill>
                            <a:srgbClr val="000000"/>
                          </a:solidFill>
                          <a:effectLst/>
                          <a:latin typeface="Times New Roman"/>
                          <a:ea typeface="Calibri"/>
                          <a:cs typeface="Times New Roman"/>
                        </a:rPr>
                        <a:t>artması</a:t>
                      </a:r>
                      <a:endParaRPr lang="tr-TR" sz="1100" dirty="0" smtClean="0">
                        <a:solidFill>
                          <a:schemeClr val="tx1"/>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Ailelerin </a:t>
                      </a:r>
                      <a:r>
                        <a:rPr lang="tr-TR" sz="1100" dirty="0">
                          <a:solidFill>
                            <a:srgbClr val="000000"/>
                          </a:solidFill>
                          <a:effectLst/>
                          <a:latin typeface="Times New Roman"/>
                          <a:ea typeface="Calibri"/>
                          <a:cs typeface="Times New Roman"/>
                        </a:rPr>
                        <a:t>eğitim ve öğretimin kalitesinin artırılmasına yönelik istekli </a:t>
                      </a:r>
                      <a:r>
                        <a:rPr lang="tr-TR" sz="1100" dirty="0" smtClean="0">
                          <a:solidFill>
                            <a:srgbClr val="000000"/>
                          </a:solidFill>
                          <a:effectLst/>
                          <a:latin typeface="Times New Roman"/>
                          <a:ea typeface="Calibri"/>
                          <a:cs typeface="Times New Roman"/>
                        </a:rPr>
                        <a:t>olması</a:t>
                      </a:r>
                      <a:endParaRPr lang="tr-TR" sz="1100" dirty="0" smtClean="0">
                        <a:solidFill>
                          <a:schemeClr val="tx1"/>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Gelişen </a:t>
                      </a:r>
                      <a:r>
                        <a:rPr lang="tr-TR" sz="1100" dirty="0">
                          <a:solidFill>
                            <a:srgbClr val="000000"/>
                          </a:solidFill>
                          <a:effectLst/>
                          <a:latin typeface="Times New Roman"/>
                          <a:ea typeface="Calibri"/>
                          <a:cs typeface="Times New Roman"/>
                        </a:rPr>
                        <a:t>teknolojilerin eğitimde kullanılabilirliğinin artması </a:t>
                      </a:r>
                      <a:endParaRPr lang="tr-TR" sz="1100" dirty="0" smtClean="0">
                        <a:solidFill>
                          <a:srgbClr val="000000"/>
                        </a:solidFill>
                        <a:effectLst/>
                        <a:latin typeface="Times New Roman"/>
                        <a:ea typeface="Calibri"/>
                        <a:cs typeface="Times New Roman"/>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Hizmet alanların beklenti ve görüşlerinin dikkate alınması</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Eğitim kadromuzun dinamizmi</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Öğrenci</a:t>
                      </a:r>
                      <a:r>
                        <a:rPr lang="tr-TR" sz="1100" baseline="0" dirty="0" smtClean="0">
                          <a:effectLst/>
                        </a:rPr>
                        <a:t> velilerinin eğitimli ve mevkii sahibi olması</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dirty="0" smtClean="0">
                        <a:effectLst/>
                      </a:endParaRPr>
                    </a:p>
                    <a:p>
                      <a:pPr marL="228600" lvl="0" indent="-228600" algn="just">
                        <a:lnSpc>
                          <a:spcPts val="1200"/>
                        </a:lnSpc>
                        <a:spcBef>
                          <a:spcPts val="200"/>
                        </a:spcBef>
                        <a:spcAft>
                          <a:spcPts val="480"/>
                        </a:spcAft>
                        <a:buFont typeface="+mj-lt"/>
                        <a:buAutoNum type="arabicPeriod"/>
                      </a:pPr>
                      <a:endParaRPr lang="tr-TR" sz="1100" dirty="0" smtClean="0">
                        <a:solidFill>
                          <a:schemeClr val="tx1"/>
                        </a:solidFill>
                        <a:effectLst/>
                        <a:latin typeface="Times New Roman"/>
                        <a:ea typeface="Calibri"/>
                        <a:cs typeface="Times New Roman"/>
                      </a:endParaRPr>
                    </a:p>
                    <a:p>
                      <a:pPr marL="180340" algn="just">
                        <a:lnSpc>
                          <a:spcPts val="1200"/>
                        </a:lnSpc>
                        <a:spcBef>
                          <a:spcPts val="200"/>
                        </a:spcBef>
                        <a:spcAft>
                          <a:spcPts val="480"/>
                        </a:spcAft>
                      </a:pPr>
                      <a:r>
                        <a:rPr lang="tr-TR" sz="1100" dirty="0">
                          <a:solidFill>
                            <a:srgbClr val="000000"/>
                          </a:solidFill>
                          <a:effectLst/>
                          <a:latin typeface="Times New Roman"/>
                          <a:ea typeface="Calibri"/>
                          <a:cs typeface="Times New Roman"/>
                        </a:rPr>
                        <a:t> </a:t>
                      </a:r>
                      <a:endParaRPr lang="tr-TR" sz="1100" dirty="0">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228600" lvl="0" indent="-228600" algn="just">
                        <a:lnSpc>
                          <a:spcPts val="1200"/>
                        </a:lnSpc>
                        <a:spcBef>
                          <a:spcPts val="200"/>
                        </a:spcBef>
                        <a:spcAft>
                          <a:spcPts val="480"/>
                        </a:spcAft>
                        <a:buFont typeface="+mj-lt"/>
                        <a:buAutoNum type="arabicPeriod"/>
                      </a:pPr>
                      <a:endParaRPr lang="tr-TR" sz="1100" dirty="0" smtClean="0">
                        <a:solidFill>
                          <a:srgbClr val="000000"/>
                        </a:solidFill>
                        <a:effectLst/>
                        <a:latin typeface="Times New Roman"/>
                        <a:ea typeface="Calibri"/>
                        <a:cs typeface="Times New Roman"/>
                      </a:endParaRPr>
                    </a:p>
                    <a:p>
                      <a:pPr marL="228600" lvl="0" indent="-228600" algn="just">
                        <a:lnSpc>
                          <a:spcPts val="1200"/>
                        </a:lnSpc>
                        <a:spcBef>
                          <a:spcPts val="200"/>
                        </a:spcBef>
                        <a:spcAft>
                          <a:spcPts val="480"/>
                        </a:spcAft>
                        <a:buFont typeface="+mj-lt"/>
                        <a:buAutoNum type="arabicPeriod"/>
                      </a:pPr>
                      <a:r>
                        <a:rPr lang="tr-TR" sz="1100" dirty="0" smtClean="0">
                          <a:solidFill>
                            <a:srgbClr val="000000"/>
                          </a:solidFill>
                          <a:effectLst/>
                          <a:latin typeface="Times New Roman"/>
                          <a:ea typeface="Calibri"/>
                          <a:cs typeface="Times New Roman"/>
                        </a:rPr>
                        <a:t>Hayırseverlerin </a:t>
                      </a:r>
                      <a:r>
                        <a:rPr lang="tr-TR" sz="1100" dirty="0">
                          <a:solidFill>
                            <a:srgbClr val="000000"/>
                          </a:solidFill>
                          <a:effectLst/>
                          <a:latin typeface="Times New Roman"/>
                          <a:ea typeface="Calibri"/>
                          <a:cs typeface="Times New Roman"/>
                        </a:rPr>
                        <a:t>eğitim ve öğretime katkı </a:t>
                      </a:r>
                      <a:r>
                        <a:rPr lang="tr-TR" sz="1100" dirty="0" smtClean="0">
                          <a:solidFill>
                            <a:srgbClr val="000000"/>
                          </a:solidFill>
                          <a:effectLst/>
                          <a:latin typeface="Times New Roman"/>
                          <a:ea typeface="Calibri"/>
                          <a:cs typeface="Times New Roman"/>
                        </a:rPr>
                        <a:t>sağlaması</a:t>
                      </a:r>
                      <a:endParaRPr lang="tr-TR" sz="1100" dirty="0" smtClean="0">
                        <a:solidFill>
                          <a:schemeClr val="tx1"/>
                        </a:solidFill>
                        <a:effectLst/>
                        <a:latin typeface="Times New Roman"/>
                        <a:ea typeface="Calibri"/>
                        <a:cs typeface="Times New Roman"/>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Mülki ve yerel yetkililerle olan olumlu diyalog ve iş birliği</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Okulumuzun diğer okullar ve kurumlarla iletişiminin güçlü olması</a:t>
                      </a:r>
                    </a:p>
                    <a:p>
                      <a:pPr marL="228600" marR="0" lvl="0" indent="-228600" algn="l"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Yerel yönetim, sivil toplum kuruluşları İl Özel İdaresinin eğitime desteği</a:t>
                      </a:r>
                    </a:p>
                    <a:p>
                      <a:pPr marL="228600" marR="0" lvl="0" indent="-228600" algn="l" defTabSz="914400" rtl="0" eaLnBrk="1" fontAlgn="auto" latinLnBrk="0" hangingPunct="1">
                        <a:lnSpc>
                          <a:spcPts val="1200"/>
                        </a:lnSpc>
                        <a:spcBef>
                          <a:spcPts val="200"/>
                        </a:spcBef>
                        <a:spcAft>
                          <a:spcPts val="480"/>
                        </a:spcAft>
                        <a:buClrTx/>
                        <a:buSzTx/>
                        <a:buFont typeface="+mj-lt"/>
                        <a:buAutoNum type="arabicPeriod"/>
                        <a:tabLst/>
                        <a:defRPr/>
                      </a:pPr>
                      <a:r>
                        <a:rPr lang="tr-TR" sz="1100" dirty="0" smtClean="0">
                          <a:effectLst/>
                        </a:rPr>
                        <a:t>Okulumuzun yakınlarında Hastane bulunması</a:t>
                      </a:r>
                    </a:p>
                    <a:p>
                      <a:pPr marL="228600" marR="0" lvl="0" indent="-228600" algn="l" defTabSz="914400" rtl="0" eaLnBrk="1" fontAlgn="auto" latinLnBrk="0" hangingPunct="1">
                        <a:lnSpc>
                          <a:spcPts val="1200"/>
                        </a:lnSpc>
                        <a:spcBef>
                          <a:spcPts val="200"/>
                        </a:spcBef>
                        <a:spcAft>
                          <a:spcPts val="480"/>
                        </a:spcAft>
                        <a:buClrTx/>
                        <a:buSzTx/>
                        <a:buFont typeface="+mj-lt"/>
                        <a:buAutoNum type="arabicPeriod"/>
                        <a:tabLst/>
                        <a:defRPr/>
                      </a:pPr>
                      <a:r>
                        <a:rPr lang="tr-TR" sz="1100" baseline="0" dirty="0" smtClean="0">
                          <a:effectLst/>
                        </a:rPr>
                        <a:t>Okulumuzun başkent Ankara ’ya yakın olması</a:t>
                      </a:r>
                    </a:p>
                    <a:p>
                      <a:pPr marL="228600" marR="0" lvl="0" indent="-228600" algn="l" defTabSz="914400" rtl="0" eaLnBrk="1" fontAlgn="auto" latinLnBrk="0" hangingPunct="1">
                        <a:lnSpc>
                          <a:spcPts val="1200"/>
                        </a:lnSpc>
                        <a:spcBef>
                          <a:spcPts val="200"/>
                        </a:spcBef>
                        <a:spcAft>
                          <a:spcPts val="480"/>
                        </a:spcAft>
                        <a:buClrTx/>
                        <a:buSzTx/>
                        <a:buFont typeface="+mj-lt"/>
                        <a:buAutoNum type="arabicPeriod"/>
                        <a:tabLst/>
                        <a:defRPr/>
                      </a:pPr>
                      <a:r>
                        <a:rPr lang="tr-TR" sz="1100" baseline="0" dirty="0" smtClean="0">
                          <a:effectLst/>
                        </a:rPr>
                        <a:t>Okulumuzun kız pansiyonunun olması </a:t>
                      </a:r>
                      <a:endParaRPr lang="tr-TR" sz="1100" dirty="0" smtClean="0">
                        <a:effectLst/>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baseline="0" dirty="0" smtClean="0">
                        <a:effectLst/>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dirty="0" smtClean="0">
                        <a:effectLst/>
                      </a:endParaRP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100" dirty="0" smtClean="0">
                        <a:effectLst/>
                      </a:endParaRPr>
                    </a:p>
                    <a:p>
                      <a:pPr marL="228600" lvl="0" indent="-228600" algn="just">
                        <a:lnSpc>
                          <a:spcPts val="1200"/>
                        </a:lnSpc>
                        <a:spcBef>
                          <a:spcPts val="200"/>
                        </a:spcBef>
                        <a:spcAft>
                          <a:spcPts val="480"/>
                        </a:spcAft>
                        <a:buFont typeface="+mj-lt"/>
                        <a:buAutoNum type="arabicPeriod"/>
                      </a:pPr>
                      <a:endParaRPr lang="tr-TR" sz="1100" dirty="0">
                        <a:effectLst/>
                        <a:latin typeface="Times New Roman"/>
                        <a:ea typeface="Calibri"/>
                        <a:cs typeface="Times New Roman"/>
                      </a:endParaRPr>
                    </a:p>
                    <a:p>
                      <a:pPr marL="180340" algn="just">
                        <a:lnSpc>
                          <a:spcPts val="1200"/>
                        </a:lnSpc>
                        <a:spcBef>
                          <a:spcPts val="200"/>
                        </a:spcBef>
                        <a:spcAft>
                          <a:spcPts val="480"/>
                        </a:spcAft>
                      </a:pPr>
                      <a:r>
                        <a:rPr lang="tr-TR" sz="1100" dirty="0">
                          <a:solidFill>
                            <a:srgbClr val="000000"/>
                          </a:solidFill>
                          <a:effectLst/>
                          <a:latin typeface="Times New Roman"/>
                          <a:ea typeface="Calibri"/>
                          <a:cs typeface="Times New Roman"/>
                        </a:rPr>
                        <a:t> </a:t>
                      </a:r>
                      <a:endParaRPr lang="tr-TR" sz="1100" dirty="0">
                        <a:effectLst/>
                        <a:latin typeface="Times New Roman"/>
                        <a:ea typeface="Calibri"/>
                        <a:cs typeface="Times New Roman"/>
                      </a:endParaRPr>
                    </a:p>
                  </a:txBody>
                  <a:tcPr marL="62215" marR="62215"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bl>
          </a:graphicData>
        </a:graphic>
      </p:graphicFrame>
      <p:graphicFrame>
        <p:nvGraphicFramePr>
          <p:cNvPr id="4" name="Tablo 3"/>
          <p:cNvGraphicFramePr>
            <a:graphicFrameLocks noGrp="1"/>
          </p:cNvGraphicFramePr>
          <p:nvPr>
            <p:extLst>
              <p:ext uri="{D42A27DB-BD31-4B8C-83A1-F6EECF244321}">
                <p14:modId xmlns="" xmlns:p14="http://schemas.microsoft.com/office/powerpoint/2010/main" val="2269986553"/>
              </p:ext>
            </p:extLst>
          </p:nvPr>
        </p:nvGraphicFramePr>
        <p:xfrm>
          <a:off x="335418" y="4670019"/>
          <a:ext cx="5973906" cy="3891280"/>
        </p:xfrm>
        <a:graphic>
          <a:graphicData uri="http://schemas.openxmlformats.org/drawingml/2006/table">
            <a:tbl>
              <a:tblPr firstRow="1" firstCol="1" bandRow="1"/>
              <a:tblGrid>
                <a:gridCol w="2008426"/>
                <a:gridCol w="1985727"/>
                <a:gridCol w="1979753"/>
              </a:tblGrid>
              <a:tr h="120181">
                <a:tc gridSpan="3">
                  <a:txBody>
                    <a:bodyPr/>
                    <a:lstStyle/>
                    <a:p>
                      <a:pPr algn="ctr">
                        <a:lnSpc>
                          <a:spcPct val="115000"/>
                        </a:lnSpc>
                        <a:spcBef>
                          <a:spcPts val="600"/>
                        </a:spcBef>
                        <a:spcAft>
                          <a:spcPts val="0"/>
                        </a:spcAft>
                      </a:pPr>
                      <a:r>
                        <a:rPr lang="tr-TR" sz="1000" b="1" dirty="0" smtClean="0">
                          <a:solidFill>
                            <a:schemeClr val="tx1"/>
                          </a:solidFill>
                          <a:effectLst/>
                          <a:latin typeface="Times New Roman" pitchFamily="18" charset="0"/>
                          <a:ea typeface="Calibri"/>
                          <a:cs typeface="Times New Roman" pitchFamily="18" charset="0"/>
                        </a:rPr>
                        <a:t>TEHDİTLER</a:t>
                      </a:r>
                      <a:endParaRPr lang="tr-TR" sz="1000" dirty="0">
                        <a:solidFill>
                          <a:schemeClr val="tx1"/>
                        </a:solidFill>
                        <a:effectLst/>
                        <a:latin typeface="Times New Roman" pitchFamily="18" charset="0"/>
                        <a:ea typeface="Calibri"/>
                        <a:cs typeface="Times New Roman" pitchFamily="18" charset="0"/>
                      </a:endParaRPr>
                    </a:p>
                  </a:txBody>
                  <a:tcPr marL="59530" marR="5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r>
              <a:tr h="232802">
                <a:tc>
                  <a:txBody>
                    <a:bodyPr/>
                    <a:lstStyle/>
                    <a:p>
                      <a:pPr marL="457200" algn="l">
                        <a:lnSpc>
                          <a:spcPct val="115000"/>
                        </a:lnSpc>
                        <a:spcBef>
                          <a:spcPts val="600"/>
                        </a:spcBef>
                        <a:spcAft>
                          <a:spcPts val="0"/>
                        </a:spcAft>
                      </a:pPr>
                      <a:r>
                        <a:rPr lang="tr-TR" sz="1000" b="1" dirty="0">
                          <a:solidFill>
                            <a:schemeClr val="bg1"/>
                          </a:solidFill>
                          <a:effectLst/>
                          <a:latin typeface="Times New Roman" pitchFamily="18" charset="0"/>
                          <a:ea typeface="Calibri"/>
                          <a:cs typeface="Times New Roman" pitchFamily="18" charset="0"/>
                        </a:rPr>
                        <a:t>Eğitim ve Öğretime Erişim</a:t>
                      </a:r>
                      <a:endParaRPr lang="tr-TR" sz="1000" dirty="0">
                        <a:solidFill>
                          <a:schemeClr val="bg1"/>
                        </a:solidFill>
                        <a:effectLst/>
                        <a:latin typeface="Times New Roman" pitchFamily="18" charset="0"/>
                        <a:ea typeface="Calibri"/>
                        <a:cs typeface="Times New Roman" pitchFamily="18" charset="0"/>
                      </a:endParaRPr>
                    </a:p>
                  </a:txBody>
                  <a:tcPr marL="59530" marR="5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76923C"/>
                    </a:solidFill>
                  </a:tcPr>
                </a:tc>
                <a:tc>
                  <a:txBody>
                    <a:bodyPr/>
                    <a:lstStyle/>
                    <a:p>
                      <a:pPr marL="457200" algn="l">
                        <a:lnSpc>
                          <a:spcPct val="115000"/>
                        </a:lnSpc>
                        <a:spcBef>
                          <a:spcPts val="600"/>
                        </a:spcBef>
                        <a:spcAft>
                          <a:spcPts val="0"/>
                        </a:spcAft>
                      </a:pPr>
                      <a:r>
                        <a:rPr lang="tr-TR" sz="1000" b="1" dirty="0">
                          <a:solidFill>
                            <a:schemeClr val="bg1"/>
                          </a:solidFill>
                          <a:effectLst/>
                          <a:latin typeface="Times New Roman" pitchFamily="18" charset="0"/>
                          <a:ea typeface="Calibri"/>
                          <a:cs typeface="Times New Roman" pitchFamily="18" charset="0"/>
                        </a:rPr>
                        <a:t>Eğitim ve Öğretimde Kalite</a:t>
                      </a:r>
                      <a:endParaRPr lang="tr-TR" sz="1000" dirty="0">
                        <a:solidFill>
                          <a:schemeClr val="bg1"/>
                        </a:solidFill>
                        <a:effectLst/>
                        <a:latin typeface="Times New Roman" pitchFamily="18" charset="0"/>
                        <a:ea typeface="Calibri"/>
                        <a:cs typeface="Times New Roman" pitchFamily="18" charset="0"/>
                      </a:endParaRPr>
                    </a:p>
                  </a:txBody>
                  <a:tcPr marL="59530" marR="5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31849B"/>
                    </a:solidFill>
                  </a:tcPr>
                </a:tc>
                <a:tc>
                  <a:txBody>
                    <a:bodyPr/>
                    <a:lstStyle/>
                    <a:p>
                      <a:pPr marL="457200" algn="l">
                        <a:lnSpc>
                          <a:spcPct val="115000"/>
                        </a:lnSpc>
                        <a:spcBef>
                          <a:spcPts val="600"/>
                        </a:spcBef>
                        <a:spcAft>
                          <a:spcPts val="0"/>
                        </a:spcAft>
                      </a:pPr>
                      <a:r>
                        <a:rPr lang="tr-TR" sz="1000" b="1" dirty="0">
                          <a:solidFill>
                            <a:schemeClr val="bg1"/>
                          </a:solidFill>
                          <a:effectLst/>
                          <a:latin typeface="Times New Roman" pitchFamily="18" charset="0"/>
                          <a:ea typeface="Calibri"/>
                          <a:cs typeface="Times New Roman" pitchFamily="18" charset="0"/>
                        </a:rPr>
                        <a:t>Kurumsal Kapasite</a:t>
                      </a:r>
                      <a:endParaRPr lang="tr-TR" sz="1000" dirty="0">
                        <a:solidFill>
                          <a:schemeClr val="bg1"/>
                        </a:solidFill>
                        <a:effectLst/>
                        <a:latin typeface="Times New Roman" pitchFamily="18" charset="0"/>
                        <a:ea typeface="Calibri"/>
                        <a:cs typeface="Times New Roman" pitchFamily="18" charset="0"/>
                      </a:endParaRPr>
                    </a:p>
                  </a:txBody>
                  <a:tcPr marL="59530" marR="5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rgbClr val="943634"/>
                    </a:solidFill>
                  </a:tcPr>
                </a:tc>
              </a:tr>
              <a:tr h="3183127">
                <a:tc>
                  <a:txBody>
                    <a:bodyPr/>
                    <a:lstStyle/>
                    <a:p>
                      <a:pPr marL="228600" lvl="0" indent="-228600" algn="just">
                        <a:lnSpc>
                          <a:spcPts val="1200"/>
                        </a:lnSpc>
                        <a:spcBef>
                          <a:spcPts val="200"/>
                        </a:spcBef>
                        <a:spcAft>
                          <a:spcPts val="480"/>
                        </a:spcAft>
                        <a:buFont typeface="+mj-lt"/>
                        <a:buAutoNum type="arabicPeriod"/>
                      </a:pPr>
                      <a:endParaRPr lang="tr-TR" sz="1000" b="0" dirty="0" smtClean="0">
                        <a:solidFill>
                          <a:schemeClr val="tx1"/>
                        </a:solidFill>
                        <a:effectLst/>
                        <a:latin typeface="Times New Roman" pitchFamily="18" charset="0"/>
                        <a:ea typeface="Calibri"/>
                        <a:cs typeface="Times New Roman" pitchFamily="18" charset="0"/>
                      </a:endParaRPr>
                    </a:p>
                    <a:p>
                      <a:pPr marL="228600" lvl="0" indent="-228600" algn="just">
                        <a:lnSpc>
                          <a:spcPts val="1200"/>
                        </a:lnSpc>
                        <a:spcBef>
                          <a:spcPts val="200"/>
                        </a:spcBef>
                        <a:spcAft>
                          <a:spcPts val="480"/>
                        </a:spcAft>
                        <a:buFont typeface="+mj-lt"/>
                        <a:buAutoNum type="arabicPeriod"/>
                      </a:pPr>
                      <a:r>
                        <a:rPr lang="tr-TR" sz="1000" b="0" dirty="0" smtClean="0">
                          <a:solidFill>
                            <a:schemeClr val="tx1"/>
                          </a:solidFill>
                          <a:effectLst/>
                          <a:latin typeface="Times New Roman" pitchFamily="18" charset="0"/>
                          <a:ea typeface="Calibri"/>
                          <a:cs typeface="Times New Roman" pitchFamily="18" charset="0"/>
                        </a:rPr>
                        <a:t>Toplumda </a:t>
                      </a:r>
                      <a:r>
                        <a:rPr lang="tr-TR" sz="1000" b="0" dirty="0">
                          <a:solidFill>
                            <a:schemeClr val="tx1"/>
                          </a:solidFill>
                          <a:effectLst/>
                          <a:latin typeface="Times New Roman" pitchFamily="18" charset="0"/>
                          <a:ea typeface="Calibri"/>
                          <a:cs typeface="Times New Roman" pitchFamily="18" charset="0"/>
                        </a:rPr>
                        <a:t>uyuşturucuya </a:t>
                      </a:r>
                      <a:r>
                        <a:rPr lang="tr-TR" sz="1000" b="0" dirty="0" smtClean="0">
                          <a:solidFill>
                            <a:schemeClr val="tx1"/>
                          </a:solidFill>
                          <a:effectLst/>
                          <a:latin typeface="Times New Roman" pitchFamily="18" charset="0"/>
                          <a:ea typeface="Calibri"/>
                          <a:cs typeface="Times New Roman" pitchFamily="18" charset="0"/>
                        </a:rPr>
                        <a:t>erişimin</a:t>
                      </a:r>
                      <a:r>
                        <a:rPr lang="tr-TR" sz="1000" b="0" baseline="0" dirty="0" smtClean="0">
                          <a:solidFill>
                            <a:schemeClr val="tx1"/>
                          </a:solidFill>
                          <a:effectLst/>
                          <a:latin typeface="Times New Roman" pitchFamily="18" charset="0"/>
                          <a:ea typeface="Calibri"/>
                          <a:cs typeface="Times New Roman" pitchFamily="18" charset="0"/>
                        </a:rPr>
                        <a:t> k</a:t>
                      </a:r>
                      <a:r>
                        <a:rPr lang="tr-TR" sz="1000" b="0" dirty="0" smtClean="0">
                          <a:solidFill>
                            <a:schemeClr val="tx1"/>
                          </a:solidFill>
                          <a:effectLst/>
                          <a:latin typeface="Times New Roman" pitchFamily="18" charset="0"/>
                          <a:ea typeface="Calibri"/>
                          <a:cs typeface="Times New Roman" pitchFamily="18" charset="0"/>
                        </a:rPr>
                        <a:t>olaylaşması</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000" dirty="0" smtClean="0">
                          <a:effectLst/>
                        </a:rPr>
                        <a:t>Parçalanmış ve problemli aileler</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endParaRPr lang="tr-TR" sz="1000" dirty="0" smtClean="0">
                        <a:effectLst/>
                      </a:endParaRPr>
                    </a:p>
                    <a:p>
                      <a:pPr marL="228600" lvl="0" indent="-228600" algn="just">
                        <a:lnSpc>
                          <a:spcPts val="1200"/>
                        </a:lnSpc>
                        <a:spcBef>
                          <a:spcPts val="200"/>
                        </a:spcBef>
                        <a:spcAft>
                          <a:spcPts val="480"/>
                        </a:spcAft>
                        <a:buFont typeface="+mj-lt"/>
                        <a:buAutoNum type="arabicPeriod"/>
                      </a:pPr>
                      <a:endParaRPr lang="tr-TR" sz="1000" b="0" dirty="0" smtClean="0">
                        <a:solidFill>
                          <a:schemeClr val="tx1"/>
                        </a:solidFill>
                        <a:effectLst/>
                        <a:latin typeface="Times New Roman" pitchFamily="18" charset="0"/>
                        <a:ea typeface="Calibri"/>
                        <a:cs typeface="Times New Roman" pitchFamily="18" charset="0"/>
                      </a:endParaRPr>
                    </a:p>
                    <a:p>
                      <a:pPr marL="180340" algn="just">
                        <a:lnSpc>
                          <a:spcPts val="1200"/>
                        </a:lnSpc>
                        <a:spcBef>
                          <a:spcPts val="200"/>
                        </a:spcBef>
                        <a:spcAft>
                          <a:spcPts val="480"/>
                        </a:spcAft>
                      </a:pPr>
                      <a:r>
                        <a:rPr lang="tr-TR" sz="1000" b="0" dirty="0">
                          <a:solidFill>
                            <a:schemeClr val="tx1"/>
                          </a:solidFill>
                          <a:effectLst/>
                          <a:latin typeface="Times New Roman" pitchFamily="18" charset="0"/>
                          <a:ea typeface="Calibri"/>
                          <a:cs typeface="Times New Roman" pitchFamily="18" charset="0"/>
                        </a:rPr>
                        <a:t> </a:t>
                      </a:r>
                    </a:p>
                  </a:txBody>
                  <a:tcPr marL="59530" marR="59530"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228600" lvl="0" indent="-228600" algn="just">
                        <a:lnSpc>
                          <a:spcPts val="1200"/>
                        </a:lnSpc>
                        <a:spcBef>
                          <a:spcPts val="200"/>
                        </a:spcBef>
                        <a:spcAft>
                          <a:spcPts val="480"/>
                        </a:spcAft>
                        <a:buFont typeface="+mj-lt"/>
                        <a:buAutoNum type="arabicPeriod"/>
                      </a:pPr>
                      <a:endParaRPr lang="tr-TR" sz="1000" b="0" dirty="0" smtClean="0">
                        <a:solidFill>
                          <a:schemeClr val="tx1"/>
                        </a:solidFill>
                        <a:effectLst/>
                        <a:latin typeface="Times New Roman" pitchFamily="18" charset="0"/>
                        <a:ea typeface="Calibri"/>
                        <a:cs typeface="Times New Roman" pitchFamily="18" charset="0"/>
                      </a:endParaRPr>
                    </a:p>
                    <a:p>
                      <a:pPr marL="228600" lvl="0" indent="-228600" algn="just">
                        <a:lnSpc>
                          <a:spcPts val="1200"/>
                        </a:lnSpc>
                        <a:spcBef>
                          <a:spcPts val="200"/>
                        </a:spcBef>
                        <a:spcAft>
                          <a:spcPts val="480"/>
                        </a:spcAft>
                        <a:buFont typeface="+mj-lt"/>
                        <a:buAutoNum type="arabicPeriod"/>
                      </a:pPr>
                      <a:r>
                        <a:rPr lang="tr-TR" sz="1000" b="0" dirty="0" smtClean="0">
                          <a:solidFill>
                            <a:schemeClr val="tx1"/>
                          </a:solidFill>
                          <a:effectLst/>
                          <a:latin typeface="Times New Roman" pitchFamily="18" charset="0"/>
                          <a:ea typeface="Calibri"/>
                          <a:cs typeface="Times New Roman" pitchFamily="18" charset="0"/>
                        </a:rPr>
                        <a:t>Bireylerde </a:t>
                      </a:r>
                      <a:r>
                        <a:rPr lang="tr-TR" sz="1000" b="0" dirty="0">
                          <a:solidFill>
                            <a:schemeClr val="tx1"/>
                          </a:solidFill>
                          <a:effectLst/>
                          <a:latin typeface="Times New Roman" pitchFamily="18" charset="0"/>
                          <a:ea typeface="Calibri"/>
                          <a:cs typeface="Times New Roman" pitchFamily="18" charset="0"/>
                        </a:rPr>
                        <a:t>oluşan teknoloji </a:t>
                      </a:r>
                      <a:r>
                        <a:rPr lang="tr-TR" sz="1000" b="0" dirty="0" smtClean="0">
                          <a:solidFill>
                            <a:schemeClr val="tx1"/>
                          </a:solidFill>
                          <a:effectLst/>
                          <a:latin typeface="Times New Roman" pitchFamily="18" charset="0"/>
                          <a:ea typeface="Calibri"/>
                          <a:cs typeface="Times New Roman" pitchFamily="18" charset="0"/>
                        </a:rPr>
                        <a:t>bağımlılığı</a:t>
                      </a:r>
                    </a:p>
                    <a:p>
                      <a:pPr marL="228600" lvl="0" indent="-228600" algn="just">
                        <a:lnSpc>
                          <a:spcPts val="1200"/>
                        </a:lnSpc>
                        <a:spcBef>
                          <a:spcPts val="200"/>
                        </a:spcBef>
                        <a:spcAft>
                          <a:spcPts val="480"/>
                        </a:spcAft>
                        <a:buFont typeface="+mj-lt"/>
                        <a:buAutoNum type="arabicPeriod"/>
                      </a:pPr>
                      <a:r>
                        <a:rPr lang="tr-TR" sz="1000" b="0" dirty="0" smtClean="0">
                          <a:solidFill>
                            <a:schemeClr val="tx1"/>
                          </a:solidFill>
                          <a:effectLst/>
                          <a:latin typeface="Times New Roman" pitchFamily="18" charset="0"/>
                          <a:ea typeface="Calibri"/>
                          <a:cs typeface="Times New Roman" pitchFamily="18" charset="0"/>
                        </a:rPr>
                        <a:t>İnternet </a:t>
                      </a:r>
                      <a:r>
                        <a:rPr lang="tr-TR" sz="1000" b="0" dirty="0">
                          <a:solidFill>
                            <a:schemeClr val="tx1"/>
                          </a:solidFill>
                          <a:effectLst/>
                          <a:latin typeface="Times New Roman" pitchFamily="18" charset="0"/>
                          <a:ea typeface="Calibri"/>
                          <a:cs typeface="Times New Roman" pitchFamily="18" charset="0"/>
                        </a:rPr>
                        <a:t>ortamında oluşan bilgi kirliliği, doğru ve güvenilir bilgiyi ayırt etme </a:t>
                      </a:r>
                      <a:r>
                        <a:rPr lang="tr-TR" sz="1000" b="0" dirty="0" smtClean="0">
                          <a:solidFill>
                            <a:schemeClr val="tx1"/>
                          </a:solidFill>
                          <a:effectLst/>
                          <a:latin typeface="Times New Roman" pitchFamily="18" charset="0"/>
                          <a:ea typeface="Calibri"/>
                          <a:cs typeface="Times New Roman" pitchFamily="18" charset="0"/>
                        </a:rPr>
                        <a:t>güçlüğü</a:t>
                      </a:r>
                    </a:p>
                    <a:p>
                      <a:pPr marL="228600" lvl="0" indent="-228600" algn="just">
                        <a:lnSpc>
                          <a:spcPts val="1200"/>
                        </a:lnSpc>
                        <a:spcBef>
                          <a:spcPts val="200"/>
                        </a:spcBef>
                        <a:spcAft>
                          <a:spcPts val="480"/>
                        </a:spcAft>
                        <a:buFont typeface="+mj-lt"/>
                        <a:buAutoNum type="arabicPeriod"/>
                      </a:pPr>
                      <a:r>
                        <a:rPr lang="tr-TR" sz="1000" b="0" dirty="0" smtClean="0">
                          <a:solidFill>
                            <a:schemeClr val="tx1"/>
                          </a:solidFill>
                          <a:effectLst/>
                          <a:latin typeface="Times New Roman" pitchFamily="18" charset="0"/>
                          <a:ea typeface="Calibri"/>
                          <a:cs typeface="Times New Roman" pitchFamily="18" charset="0"/>
                        </a:rPr>
                        <a:t>Toplumda </a:t>
                      </a:r>
                      <a:r>
                        <a:rPr lang="tr-TR" sz="1000" b="0" dirty="0">
                          <a:solidFill>
                            <a:schemeClr val="tx1"/>
                          </a:solidFill>
                          <a:effectLst/>
                          <a:latin typeface="Times New Roman" pitchFamily="18" charset="0"/>
                          <a:ea typeface="Calibri"/>
                          <a:cs typeface="Times New Roman" pitchFamily="18" charset="0"/>
                        </a:rPr>
                        <a:t>kitap okuma, spor yapma, sanatsal ve kültürel faaliyetlerde bulunma alışkanlığının yetersiz </a:t>
                      </a:r>
                      <a:r>
                        <a:rPr lang="tr-TR" sz="1000" b="0" dirty="0" smtClean="0">
                          <a:solidFill>
                            <a:schemeClr val="tx1"/>
                          </a:solidFill>
                          <a:effectLst/>
                          <a:latin typeface="Times New Roman" pitchFamily="18" charset="0"/>
                          <a:ea typeface="Calibri"/>
                          <a:cs typeface="Times New Roman" pitchFamily="18" charset="0"/>
                        </a:rPr>
                        <a:t>olması</a:t>
                      </a:r>
                    </a:p>
                    <a:p>
                      <a:pPr marL="228600" lvl="0" indent="-228600" algn="just">
                        <a:lnSpc>
                          <a:spcPts val="1200"/>
                        </a:lnSpc>
                        <a:spcBef>
                          <a:spcPts val="200"/>
                        </a:spcBef>
                        <a:spcAft>
                          <a:spcPts val="480"/>
                        </a:spcAft>
                        <a:buFont typeface="+mj-lt"/>
                        <a:buAutoNum type="arabicPeriod"/>
                      </a:pPr>
                      <a:r>
                        <a:rPr lang="tr-TR" sz="1000" b="0" dirty="0" smtClean="0">
                          <a:solidFill>
                            <a:schemeClr val="tx1"/>
                          </a:solidFill>
                          <a:effectLst/>
                          <a:latin typeface="Times New Roman" pitchFamily="18" charset="0"/>
                          <a:ea typeface="Calibri"/>
                          <a:cs typeface="Times New Roman" pitchFamily="18" charset="0"/>
                        </a:rPr>
                        <a:t>Sınav </a:t>
                      </a:r>
                      <a:r>
                        <a:rPr lang="tr-TR" sz="1000" b="0" dirty="0">
                          <a:solidFill>
                            <a:schemeClr val="tx1"/>
                          </a:solidFill>
                          <a:effectLst/>
                          <a:latin typeface="Times New Roman" pitchFamily="18" charset="0"/>
                          <a:ea typeface="Calibri"/>
                          <a:cs typeface="Times New Roman" pitchFamily="18" charset="0"/>
                        </a:rPr>
                        <a:t>kaygısının başarıyı </a:t>
                      </a:r>
                      <a:r>
                        <a:rPr lang="tr-TR" sz="1000" b="0" dirty="0" smtClean="0">
                          <a:solidFill>
                            <a:schemeClr val="tx1"/>
                          </a:solidFill>
                          <a:effectLst/>
                          <a:latin typeface="Times New Roman" pitchFamily="18" charset="0"/>
                          <a:ea typeface="Calibri"/>
                          <a:cs typeface="Times New Roman" pitchFamily="18" charset="0"/>
                        </a:rPr>
                        <a:t>olumsuz</a:t>
                      </a:r>
                      <a:r>
                        <a:rPr lang="tr-TR" sz="1000" b="0" baseline="0" dirty="0" smtClean="0">
                          <a:solidFill>
                            <a:schemeClr val="tx1"/>
                          </a:solidFill>
                          <a:effectLst/>
                          <a:latin typeface="Times New Roman" pitchFamily="18" charset="0"/>
                          <a:ea typeface="Calibri"/>
                          <a:cs typeface="Times New Roman" pitchFamily="18" charset="0"/>
                        </a:rPr>
                        <a:t> </a:t>
                      </a:r>
                      <a:r>
                        <a:rPr lang="tr-TR" sz="1000" b="0" dirty="0" smtClean="0">
                          <a:solidFill>
                            <a:schemeClr val="tx1"/>
                          </a:solidFill>
                          <a:effectLst/>
                          <a:latin typeface="Times New Roman" pitchFamily="18" charset="0"/>
                          <a:ea typeface="Calibri"/>
                          <a:cs typeface="Times New Roman" pitchFamily="18" charset="0"/>
                        </a:rPr>
                        <a:t>etkilemesi</a:t>
                      </a:r>
                    </a:p>
                    <a:p>
                      <a:pPr marL="228600" lvl="0" indent="-228600" algn="just">
                        <a:lnSpc>
                          <a:spcPts val="1200"/>
                        </a:lnSpc>
                        <a:spcBef>
                          <a:spcPts val="200"/>
                        </a:spcBef>
                        <a:spcAft>
                          <a:spcPts val="480"/>
                        </a:spcAft>
                        <a:buFont typeface="+mj-lt"/>
                        <a:buAutoNum type="arabicPeriod"/>
                      </a:pPr>
                      <a:r>
                        <a:rPr lang="tr-TR" sz="1000" b="0" dirty="0" smtClean="0">
                          <a:solidFill>
                            <a:schemeClr val="tx1"/>
                          </a:solidFill>
                          <a:effectLst/>
                          <a:latin typeface="Times New Roman" pitchFamily="18" charset="0"/>
                          <a:ea typeface="Calibri"/>
                          <a:cs typeface="Times New Roman" pitchFamily="18" charset="0"/>
                        </a:rPr>
                        <a:t>Görsel </a:t>
                      </a:r>
                      <a:r>
                        <a:rPr lang="tr-TR" sz="1000" b="0" dirty="0">
                          <a:solidFill>
                            <a:schemeClr val="tx1"/>
                          </a:solidFill>
                          <a:effectLst/>
                          <a:latin typeface="Times New Roman" pitchFamily="18" charset="0"/>
                          <a:ea typeface="Calibri"/>
                          <a:cs typeface="Times New Roman" pitchFamily="18" charset="0"/>
                        </a:rPr>
                        <a:t>ve yazılı basının eğitim çağı </a:t>
                      </a:r>
                      <a:r>
                        <a:rPr lang="tr-TR" sz="1000" b="0" dirty="0" smtClean="0">
                          <a:solidFill>
                            <a:schemeClr val="tx1"/>
                          </a:solidFill>
                          <a:effectLst/>
                          <a:latin typeface="Times New Roman" pitchFamily="18" charset="0"/>
                          <a:ea typeface="Calibri"/>
                          <a:cs typeface="Times New Roman" pitchFamily="18" charset="0"/>
                        </a:rPr>
                        <a:t>çocuk</a:t>
                      </a:r>
                      <a:r>
                        <a:rPr lang="tr-TR" sz="1000" b="0" baseline="0" dirty="0" smtClean="0">
                          <a:solidFill>
                            <a:schemeClr val="tx1"/>
                          </a:solidFill>
                          <a:effectLst/>
                          <a:latin typeface="Times New Roman" pitchFamily="18" charset="0"/>
                          <a:ea typeface="Calibri"/>
                          <a:cs typeface="Times New Roman" pitchFamily="18" charset="0"/>
                        </a:rPr>
                        <a:t> </a:t>
                      </a:r>
                      <a:r>
                        <a:rPr lang="tr-TR" sz="1000" b="0" dirty="0" smtClean="0">
                          <a:solidFill>
                            <a:schemeClr val="tx1"/>
                          </a:solidFill>
                          <a:effectLst/>
                          <a:latin typeface="Times New Roman" pitchFamily="18" charset="0"/>
                          <a:ea typeface="Calibri"/>
                          <a:cs typeface="Times New Roman" pitchFamily="18" charset="0"/>
                        </a:rPr>
                        <a:t>ve </a:t>
                      </a:r>
                      <a:r>
                        <a:rPr lang="tr-TR" sz="1000" b="0" dirty="0">
                          <a:solidFill>
                            <a:schemeClr val="tx1"/>
                          </a:solidFill>
                          <a:effectLst/>
                          <a:latin typeface="Times New Roman" pitchFamily="18" charset="0"/>
                          <a:ea typeface="Calibri"/>
                          <a:cs typeface="Times New Roman" pitchFamily="18" charset="0"/>
                        </a:rPr>
                        <a:t>gençler üzerindeki olumsuz </a:t>
                      </a:r>
                      <a:r>
                        <a:rPr lang="tr-TR" sz="1000" b="0" dirty="0" smtClean="0">
                          <a:solidFill>
                            <a:schemeClr val="tx1"/>
                          </a:solidFill>
                          <a:effectLst/>
                          <a:latin typeface="Times New Roman" pitchFamily="18" charset="0"/>
                          <a:ea typeface="Calibri"/>
                          <a:cs typeface="Times New Roman" pitchFamily="18" charset="0"/>
                        </a:rPr>
                        <a:t>etkisi</a:t>
                      </a:r>
                    </a:p>
                    <a:p>
                      <a:pPr marL="228600" marR="0" lvl="0" indent="-228600" algn="just" defTabSz="914400" rtl="0" eaLnBrk="1" fontAlgn="auto" latinLnBrk="0" hangingPunct="1">
                        <a:lnSpc>
                          <a:spcPts val="1200"/>
                        </a:lnSpc>
                        <a:spcBef>
                          <a:spcPts val="200"/>
                        </a:spcBef>
                        <a:spcAft>
                          <a:spcPts val="480"/>
                        </a:spcAft>
                        <a:buClrTx/>
                        <a:buSzTx/>
                        <a:buFont typeface="+mj-lt"/>
                        <a:buAutoNum type="arabicPeriod"/>
                        <a:tabLst/>
                        <a:defRPr/>
                      </a:pPr>
                      <a:r>
                        <a:rPr lang="tr-TR" sz="1000" dirty="0" smtClean="0">
                          <a:effectLst/>
                        </a:rPr>
                        <a:t>Medyanın eğitici görevini yerine getirmemesi</a:t>
                      </a:r>
                    </a:p>
                    <a:p>
                      <a:pPr marL="228600" lvl="0" indent="-228600" algn="just">
                        <a:lnSpc>
                          <a:spcPts val="1200"/>
                        </a:lnSpc>
                        <a:spcBef>
                          <a:spcPts val="200"/>
                        </a:spcBef>
                        <a:spcAft>
                          <a:spcPts val="480"/>
                        </a:spcAft>
                        <a:buFont typeface="+mj-lt"/>
                        <a:buAutoNum type="arabicPeriod"/>
                      </a:pPr>
                      <a:endParaRPr lang="tr-TR" sz="1000" b="0" dirty="0">
                        <a:solidFill>
                          <a:schemeClr val="tx1"/>
                        </a:solidFill>
                        <a:effectLst/>
                        <a:latin typeface="Times New Roman" pitchFamily="18" charset="0"/>
                        <a:ea typeface="Calibri"/>
                        <a:cs typeface="Times New Roman" pitchFamily="18" charset="0"/>
                      </a:endParaRPr>
                    </a:p>
                  </a:txBody>
                  <a:tcPr marL="59530" marR="59530"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just">
                        <a:spcAft>
                          <a:spcPts val="0"/>
                        </a:spcAft>
                      </a:pPr>
                      <a:endParaRPr lang="tr-TR" sz="1000" dirty="0" smtClean="0">
                        <a:effectLst/>
                      </a:endParaRPr>
                    </a:p>
                    <a:p>
                      <a:pPr marL="228600" indent="-228600" algn="just">
                        <a:spcAft>
                          <a:spcPts val="0"/>
                        </a:spcAft>
                        <a:buAutoNum type="arabicPeriod"/>
                      </a:pPr>
                      <a:r>
                        <a:rPr lang="tr-TR" sz="1000" dirty="0" smtClean="0">
                          <a:effectLst/>
                        </a:rPr>
                        <a:t>Okul çevresinin boş arazi olması</a:t>
                      </a:r>
                    </a:p>
                    <a:p>
                      <a:pPr marL="228600" indent="-228600">
                        <a:lnSpc>
                          <a:spcPct val="100000"/>
                        </a:lnSpc>
                        <a:spcAft>
                          <a:spcPts val="0"/>
                        </a:spcAft>
                        <a:buAutoNum type="arabicPeriod" startAt="2"/>
                      </a:pPr>
                      <a:r>
                        <a:rPr lang="tr-TR" sz="1000" dirty="0" smtClean="0">
                          <a:effectLst/>
                        </a:rPr>
                        <a:t>Okulun şehir merkezine uzaklığı</a:t>
                      </a:r>
                    </a:p>
                    <a:p>
                      <a:pPr marL="228600" indent="-228600">
                        <a:lnSpc>
                          <a:spcPct val="100000"/>
                        </a:lnSpc>
                        <a:spcAft>
                          <a:spcPts val="0"/>
                        </a:spcAft>
                        <a:buAutoNum type="arabicPeriod" startAt="3"/>
                      </a:pPr>
                      <a:r>
                        <a:rPr lang="tr-TR" sz="1000" dirty="0" smtClean="0">
                          <a:effectLst/>
                        </a:rPr>
                        <a:t>Gece bekçisinin olmaması</a:t>
                      </a:r>
                    </a:p>
                    <a:p>
                      <a:pPr marL="228600" indent="-228600">
                        <a:lnSpc>
                          <a:spcPct val="100000"/>
                        </a:lnSpc>
                        <a:spcAft>
                          <a:spcPts val="0"/>
                        </a:spcAft>
                        <a:buAutoNum type="arabicPeriod" startAt="4"/>
                      </a:pPr>
                      <a:r>
                        <a:rPr lang="tr-TR" sz="1000" dirty="0" smtClean="0">
                          <a:effectLst/>
                        </a:rPr>
                        <a:t>Okulun</a:t>
                      </a:r>
                      <a:r>
                        <a:rPr lang="tr-TR" sz="1000" baseline="0" dirty="0" smtClean="0">
                          <a:effectLst/>
                        </a:rPr>
                        <a:t> şehir merkezine uzak olması</a:t>
                      </a:r>
                    </a:p>
                    <a:p>
                      <a:pPr marL="228600" indent="-228600">
                        <a:lnSpc>
                          <a:spcPct val="100000"/>
                        </a:lnSpc>
                        <a:spcAft>
                          <a:spcPts val="0"/>
                        </a:spcAft>
                        <a:buAutoNum type="arabicPeriod" startAt="5"/>
                      </a:pPr>
                      <a:r>
                        <a:rPr lang="tr-TR" sz="1000" baseline="0" dirty="0" smtClean="0">
                          <a:effectLst/>
                        </a:rPr>
                        <a:t>Okulumuzun anayola direk bağlantısının olmaması</a:t>
                      </a:r>
                    </a:p>
                    <a:p>
                      <a:pPr marL="228600" indent="-228600">
                        <a:lnSpc>
                          <a:spcPct val="100000"/>
                        </a:lnSpc>
                        <a:spcAft>
                          <a:spcPts val="0"/>
                        </a:spcAft>
                        <a:buAutoNum type="arabicPeriod" startAt="5"/>
                      </a:pPr>
                      <a:endParaRPr lang="tr-TR" sz="1000" dirty="0" smtClean="0">
                        <a:effectLst/>
                      </a:endParaRPr>
                    </a:p>
                    <a:p>
                      <a:pPr marL="228600" lvl="0" indent="-228600" algn="just">
                        <a:lnSpc>
                          <a:spcPts val="1200"/>
                        </a:lnSpc>
                        <a:spcBef>
                          <a:spcPts val="200"/>
                        </a:spcBef>
                        <a:spcAft>
                          <a:spcPts val="480"/>
                        </a:spcAft>
                        <a:buFont typeface="+mj-lt"/>
                        <a:buAutoNum type="arabicPeriod"/>
                      </a:pPr>
                      <a:endParaRPr lang="tr-TR" sz="1000" b="0" dirty="0" smtClean="0">
                        <a:solidFill>
                          <a:schemeClr val="tx1"/>
                        </a:solidFill>
                        <a:effectLst/>
                        <a:latin typeface="Times New Roman" pitchFamily="18" charset="0"/>
                        <a:ea typeface="Calibri"/>
                        <a:cs typeface="Times New Roman" pitchFamily="18" charset="0"/>
                      </a:endParaRPr>
                    </a:p>
                  </a:txBody>
                  <a:tcPr marL="59530" marR="59530" marT="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bl>
          </a:graphicData>
        </a:graphic>
      </p:graphicFrame>
      <p:sp>
        <p:nvSpPr>
          <p:cNvPr id="6" name="Metin kutusu 5"/>
          <p:cNvSpPr txBox="1"/>
          <p:nvPr/>
        </p:nvSpPr>
        <p:spPr>
          <a:xfrm>
            <a:off x="0" y="7936542"/>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32</a:t>
            </a:r>
          </a:p>
        </p:txBody>
      </p:sp>
      <p:sp>
        <p:nvSpPr>
          <p:cNvPr id="7" name="6 Slayt Numarası Yer Tutucusu"/>
          <p:cNvSpPr>
            <a:spLocks noGrp="1"/>
          </p:cNvSpPr>
          <p:nvPr>
            <p:ph type="sldNum" sz="quarter" idx="12"/>
          </p:nvPr>
        </p:nvSpPr>
        <p:spPr/>
        <p:txBody>
          <a:bodyPr/>
          <a:lstStyle/>
          <a:p>
            <a:r>
              <a:rPr lang="tr-TR" dirty="0" smtClean="0"/>
              <a:t>28</a:t>
            </a:r>
            <a:endParaRPr lang="tr-TR" dirty="0"/>
          </a:p>
        </p:txBody>
      </p:sp>
    </p:spTree>
    <p:extLst>
      <p:ext uri="{BB962C8B-B14F-4D97-AF65-F5344CB8AC3E}">
        <p14:creationId xmlns="" xmlns:p14="http://schemas.microsoft.com/office/powerpoint/2010/main" val="149775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400473" y="6367839"/>
            <a:ext cx="5940000" cy="1754326"/>
          </a:xfrm>
          <a:prstGeom prst="rect">
            <a:avLst/>
          </a:prstGeom>
        </p:spPr>
        <p:txBody>
          <a:bodyPr wrap="square">
            <a:spAutoFit/>
          </a:bodyPr>
          <a:lstStyle/>
          <a:p>
            <a:pPr algn="just"/>
            <a:r>
              <a:rPr lang="tr-TR" b="1" i="1" dirty="0">
                <a:effectLst>
                  <a:outerShdw blurRad="38100" dist="38100" dir="2700000" algn="tl">
                    <a:srgbClr val="000000">
                      <a:alpha val="43137"/>
                    </a:srgbClr>
                  </a:outerShdw>
                </a:effectLst>
              </a:rPr>
              <a:t>Geçmişte sayısız medeniyet kurmuş milletin çocukları olduğumuzu ispat etmek için yapmamız lazım gelen şeylerin hepsini yaptığımızı ileri süremeyiz; bu güne ve yarına bırakılmış daha büyük işlerimiz vardır. Herhangi bir amaca ulaşmakla yetinmeyeceğiz. Durmadan daha ileriye varmak için çalışacağız</a:t>
            </a:r>
            <a:endParaRPr lang="tr-TR" dirty="0">
              <a:effectLst>
                <a:outerShdw blurRad="38100" dist="38100" dir="2700000" algn="tl">
                  <a:srgbClr val="000000">
                    <a:alpha val="43137"/>
                  </a:srgbClr>
                </a:outerShdw>
              </a:effectLst>
            </a:endParaRPr>
          </a:p>
        </p:txBody>
      </p:sp>
      <p:pic>
        <p:nvPicPr>
          <p:cNvPr id="1026" name="Picture 2" descr="C:\Users\TAYFUN ÖZTÜRK\Desktop\20132181493_imza kopy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60885" y="7959245"/>
            <a:ext cx="1539877" cy="461963"/>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TAYFUN ÖZTÜRK\Desktop\sp\2\GİRİŞ\SERDİVAN_Sayfa_003.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569" t="3943" r="10013" b="27757"/>
          <a:stretch/>
        </p:blipFill>
        <p:spPr bwMode="auto">
          <a:xfrm>
            <a:off x="913225" y="183494"/>
            <a:ext cx="4830807" cy="59560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1687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p:cNvSpPr/>
          <p:nvPr/>
        </p:nvSpPr>
        <p:spPr>
          <a:xfrm>
            <a:off x="440928" y="827243"/>
            <a:ext cx="6005624" cy="6499217"/>
          </a:xfrm>
          <a:prstGeom prst="rect">
            <a:avLst/>
          </a:prstGeom>
        </p:spPr>
        <p:txBody>
          <a:bodyPr wrap="square" lIns="81281" tIns="40641" rIns="81281" bIns="40641">
            <a:spAutoFit/>
          </a:bodyPr>
          <a:lstStyle/>
          <a:p>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GELİŞİM/SORUN ALANLARI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Eğitim ve Öğretime Erişimde  </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Eğitim ve Öğretimde Kalitede</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Kurumsal Kapasitede  </a:t>
            </a:r>
          </a:p>
          <a:p>
            <a:r>
              <a:rPr lang="tr-TR" sz="1100" dirty="0">
                <a:solidFill>
                  <a:prstClr val="black"/>
                </a:solidFill>
                <a:latin typeface="Times New Roman" panose="02020603050405020304" pitchFamily="18" charset="0"/>
                <a:cs typeface="Times New Roman" panose="02020603050405020304" pitchFamily="18" charset="0"/>
              </a:rPr>
              <a:t>Olmak üzere toplam 3 Alanda  sorun/gelişim alanı tespit edilmiştir.</a:t>
            </a:r>
          </a:p>
          <a:p>
            <a:endPar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 ve Öğretime </a:t>
            </a:r>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Erişim</a:t>
            </a:r>
            <a:r>
              <a:rPr lang="tr-TR" sz="16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Gelişim/Sorun Alanları Listesi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Okul öncesi eğitimde okullaşma</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İlköğretimde devamsızlık</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Ortaöğretimde okullaşma</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Ortaöğretimde devamsızlık </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Ortaöğretimde örgün eğitimin dışına çıkan öğrenciler</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Zorunlu eğitimden erken ayrılma</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Temel eğitimden ortaöğretime geçiş</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Özel politika gerektiren grupların eğitime erişimi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Özel eğitime ihtiyaç duyan bireylerin uygun eğitime erişimi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Hayat boyu öğrenmeye katılım</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Hayat boyu öğrenmenin tanıtımı</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Açık öğretim liselerini ortalama bitirme süresi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Yükseköğretime katılım</a:t>
            </a:r>
          </a:p>
          <a:p>
            <a:endPar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 ve Öğretimde </a:t>
            </a:r>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a:t>
            </a:r>
            <a:r>
              <a:rPr lang="tr-TR" sz="16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Gelişim/Sorun Alanları</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Eğitim öğretim sürecinde sanatsal, sportif ve kültürel faaliyetler</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Okuma kültürü </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Okul sağlığı ve hijyen </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Zararlı alışkanlıklar </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Öğretmenlere yönelik </a:t>
            </a:r>
            <a:r>
              <a:rPr lang="tr-TR" sz="1100" dirty="0" err="1">
                <a:solidFill>
                  <a:prstClr val="black"/>
                </a:solidFill>
                <a:latin typeface="Times New Roman" panose="02020603050405020304" pitchFamily="18" charset="0"/>
                <a:cs typeface="Times New Roman" panose="02020603050405020304" pitchFamily="18" charset="0"/>
              </a:rPr>
              <a:t>hizmetiçi</a:t>
            </a:r>
            <a:r>
              <a:rPr lang="tr-TR" sz="1100" dirty="0">
                <a:solidFill>
                  <a:prstClr val="black"/>
                </a:solidFill>
                <a:latin typeface="Times New Roman" panose="02020603050405020304" pitchFamily="18" charset="0"/>
                <a:cs typeface="Times New Roman" panose="02020603050405020304" pitchFamily="18" charset="0"/>
              </a:rPr>
              <a:t> eğitimler</a:t>
            </a:r>
          </a:p>
          <a:p>
            <a:pPr marL="152402" indent="-152402">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Eğitimde </a:t>
            </a:r>
            <a:r>
              <a:rPr lang="tr-TR" sz="1100" dirty="0">
                <a:solidFill>
                  <a:prstClr val="black"/>
                </a:solidFill>
                <a:latin typeface="Times New Roman" panose="02020603050405020304" pitchFamily="18" charset="0"/>
                <a:cs typeface="Times New Roman" panose="02020603050405020304" pitchFamily="18" charset="0"/>
              </a:rPr>
              <a:t>bilgi ve iletişim teknolojilerinin kullanımı</a:t>
            </a:r>
          </a:p>
          <a:p>
            <a:pPr marL="152402" indent="-152402">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Sınav </a:t>
            </a:r>
            <a:r>
              <a:rPr lang="tr-TR" sz="1100" dirty="0">
                <a:solidFill>
                  <a:prstClr val="black"/>
                </a:solidFill>
                <a:latin typeface="Times New Roman" panose="02020603050405020304" pitchFamily="18" charset="0"/>
                <a:cs typeface="Times New Roman" panose="02020603050405020304" pitchFamily="18" charset="0"/>
              </a:rPr>
              <a:t>odaklı sistem ve sınav kaygısı</a:t>
            </a:r>
          </a:p>
          <a:p>
            <a:pPr marL="152402" indent="-152402">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Eğitsel</a:t>
            </a:r>
            <a:r>
              <a:rPr lang="tr-TR" sz="1100" dirty="0">
                <a:solidFill>
                  <a:prstClr val="black"/>
                </a:solidFill>
                <a:latin typeface="Times New Roman" panose="02020603050405020304" pitchFamily="18" charset="0"/>
                <a:cs typeface="Times New Roman" panose="02020603050405020304" pitchFamily="18" charset="0"/>
              </a:rPr>
              <a:t>, mesleki ve kişisel rehberlik hizmetleri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Öğrencilere yönelik oryantasyon faaliyetleri</a:t>
            </a:r>
          </a:p>
          <a:p>
            <a:pPr marL="152402" indent="-152402">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Hayat </a:t>
            </a:r>
            <a:r>
              <a:rPr lang="tr-TR" sz="1100" dirty="0">
                <a:solidFill>
                  <a:prstClr val="black"/>
                </a:solidFill>
                <a:latin typeface="Times New Roman" panose="02020603050405020304" pitchFamily="18" charset="0"/>
                <a:cs typeface="Times New Roman" panose="02020603050405020304" pitchFamily="18" charset="0"/>
              </a:rPr>
              <a:t>boyu rehberlik hizmeti</a:t>
            </a:r>
          </a:p>
          <a:p>
            <a:pPr marL="152402" indent="-152402">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Önceki </a:t>
            </a:r>
            <a:r>
              <a:rPr lang="tr-TR" sz="1100" dirty="0">
                <a:solidFill>
                  <a:prstClr val="black"/>
                </a:solidFill>
                <a:latin typeface="Times New Roman" panose="02020603050405020304" pitchFamily="18" charset="0"/>
                <a:cs typeface="Times New Roman" panose="02020603050405020304" pitchFamily="18" charset="0"/>
              </a:rPr>
              <a:t>öğrenmelerin belgelendirilmesi</a:t>
            </a:r>
          </a:p>
          <a:p>
            <a:pPr marL="152402" indent="-152402">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Yabancı </a:t>
            </a:r>
            <a:r>
              <a:rPr lang="tr-TR" sz="1100" dirty="0">
                <a:solidFill>
                  <a:prstClr val="black"/>
                </a:solidFill>
                <a:latin typeface="Times New Roman" panose="02020603050405020304" pitchFamily="18" charset="0"/>
                <a:cs typeface="Times New Roman" panose="02020603050405020304" pitchFamily="18" charset="0"/>
              </a:rPr>
              <a:t>dil yeterliliği</a:t>
            </a:r>
          </a:p>
          <a:p>
            <a:pPr marL="152402" indent="-152402">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Uluslararası hareketlilik programlarına katılım</a:t>
            </a:r>
          </a:p>
          <a:p>
            <a:pPr marL="152402" indent="-152402">
              <a:buFont typeface="Arial" panose="020B0604020202020204" pitchFamily="34" charset="0"/>
              <a:buChar char="•"/>
            </a:pPr>
            <a:endParaRPr lang="tr-TR" sz="1100" dirty="0">
              <a:solidFill>
                <a:prstClr val="black"/>
              </a:solidFill>
              <a:latin typeface="Times New Roman" panose="02020603050405020304" pitchFamily="18" charset="0"/>
              <a:cs typeface="Times New Roman" panose="02020603050405020304" pitchFamily="18" charset="0"/>
            </a:endParaRPr>
          </a:p>
        </p:txBody>
      </p:sp>
      <p:grpSp>
        <p:nvGrpSpPr>
          <p:cNvPr id="2" name="Grup 7"/>
          <p:cNvGrpSpPr/>
          <p:nvPr/>
        </p:nvGrpSpPr>
        <p:grpSpPr>
          <a:xfrm>
            <a:off x="421183" y="317785"/>
            <a:ext cx="6005624" cy="315329"/>
            <a:chOff x="542115" y="3383314"/>
            <a:chExt cx="5975601" cy="285751"/>
          </a:xfrm>
        </p:grpSpPr>
        <p:sp>
          <p:nvSpPr>
            <p:cNvPr id="9" name="Yuvarlatılmış Dikdörtgen 8"/>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GELİŞİM/SORUN ALANLARI</a:t>
              </a:r>
            </a:p>
          </p:txBody>
        </p:sp>
        <p:sp>
          <p:nvSpPr>
            <p:cNvPr id="10" name="Yuvarlatılmış Dikdörtgen 9"/>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smtClean="0">
                  <a:solidFill>
                    <a:prstClr val="white"/>
                  </a:solidFill>
                  <a:effectLst>
                    <a:outerShdw blurRad="38100" dist="38100" dir="2700000" algn="tl">
                      <a:srgbClr val="000000">
                        <a:alpha val="43137"/>
                      </a:srgbClr>
                    </a:outerShdw>
                  </a:effectLst>
                </a:rPr>
                <a:t>2.6.</a:t>
              </a:r>
              <a:endParaRPr lang="tr-TR" sz="1200" b="1" dirty="0">
                <a:solidFill>
                  <a:prstClr val="white"/>
                </a:solidFill>
                <a:effectLst>
                  <a:outerShdw blurRad="38100" dist="38100" dir="2700000" algn="tl">
                    <a:srgbClr val="000000">
                      <a:alpha val="43137"/>
                    </a:srgbClr>
                  </a:outerShdw>
                </a:effectLst>
              </a:endParaRPr>
            </a:p>
          </p:txBody>
        </p:sp>
      </p:grpSp>
      <p:sp>
        <p:nvSpPr>
          <p:cNvPr id="11" name="Metin kutusu 10"/>
          <p:cNvSpPr txBox="1"/>
          <p:nvPr/>
        </p:nvSpPr>
        <p:spPr>
          <a:xfrm>
            <a:off x="6439677" y="7936553"/>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33</a:t>
            </a:r>
            <a:endParaRPr lang="tr-TR" sz="1200" b="1" dirty="0">
              <a:solidFill>
                <a:schemeClr val="bg1"/>
              </a:solidFill>
            </a:endParaRPr>
          </a:p>
        </p:txBody>
      </p:sp>
      <p:sp>
        <p:nvSpPr>
          <p:cNvPr id="8" name="7 Slayt Numarası Yer Tutucusu"/>
          <p:cNvSpPr>
            <a:spLocks noGrp="1"/>
          </p:cNvSpPr>
          <p:nvPr>
            <p:ph type="sldNum" sz="quarter" idx="12"/>
          </p:nvPr>
        </p:nvSpPr>
        <p:spPr/>
        <p:txBody>
          <a:bodyPr/>
          <a:lstStyle/>
          <a:p>
            <a:r>
              <a:rPr lang="tr-TR" dirty="0" smtClean="0"/>
              <a:t>29</a:t>
            </a:r>
            <a:endParaRPr lang="tr-TR" dirty="0"/>
          </a:p>
        </p:txBody>
      </p:sp>
    </p:spTree>
    <p:extLst>
      <p:ext uri="{BB962C8B-B14F-4D97-AF65-F5344CB8AC3E}">
        <p14:creationId xmlns="" xmlns:p14="http://schemas.microsoft.com/office/powerpoint/2010/main" val="344541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04025" y="275017"/>
            <a:ext cx="6012269" cy="6545384"/>
          </a:xfrm>
          <a:prstGeom prst="rect">
            <a:avLst/>
          </a:prstGeom>
        </p:spPr>
        <p:txBody>
          <a:bodyPr wrap="square" lIns="81281" tIns="40641" rIns="81281" bIns="40641">
            <a:spAutoFit/>
          </a:bodyPr>
          <a:lstStyle/>
          <a:p>
            <a:pPr marL="152402" indent="-152402">
              <a:lnSpc>
                <a:spcPts val="1422"/>
              </a:lnSpc>
              <a:buFont typeface="Arial" panose="020B0604020202020204" pitchFamily="34" charset="0"/>
              <a:buChar char="•"/>
            </a:pPr>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Kurumsal </a:t>
            </a:r>
            <a:r>
              <a:rPr lang="tr-TR" sz="16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Kapasite</a:t>
            </a:r>
            <a:r>
              <a:rPr lang="tr-TR" sz="11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Gelişim/Sorun Alanları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İnsan kaynağının genel ve mesleki yetkinliklerinin geliştirilmesi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Öğretmenlerin adaylık eğitimi, hizmet öncesi mesleki uyum eğitimleri ile ilgili standartlar ve bu konuda ilgili mevzuatın uygulanması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Çalışma ortamları ile sosyal, kültürel ve sportif ortamların iş motivasyonunu sağlayacak biçimde düzenlenmesi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Çalışanların ödüllendirilmesi</a:t>
            </a:r>
          </a:p>
          <a:p>
            <a:pPr marL="152402" indent="-152402">
              <a:lnSpc>
                <a:spcPts val="1422"/>
              </a:lnSpc>
              <a:buFont typeface="Arial" panose="020B0604020202020204" pitchFamily="34" charset="0"/>
              <a:buChar char="•"/>
            </a:pPr>
            <a:r>
              <a:rPr lang="tr-TR" sz="1100" dirty="0" err="1">
                <a:solidFill>
                  <a:prstClr val="black"/>
                </a:solidFill>
                <a:latin typeface="Times New Roman" panose="02020603050405020304" pitchFamily="18" charset="0"/>
                <a:cs typeface="Times New Roman" panose="02020603050405020304" pitchFamily="18" charset="0"/>
              </a:rPr>
              <a:t>Hizmetiçi</a:t>
            </a:r>
            <a:r>
              <a:rPr lang="tr-TR" sz="1100" dirty="0">
                <a:solidFill>
                  <a:prstClr val="black"/>
                </a:solidFill>
                <a:latin typeface="Times New Roman" panose="02020603050405020304" pitchFamily="18" charset="0"/>
                <a:cs typeface="Times New Roman" panose="02020603050405020304" pitchFamily="18" charset="0"/>
              </a:rPr>
              <a:t> eğitim kalitesi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Yabancı dil becerileri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Okul pansiyonları </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Öğretmenlere yönelik fiziksel alan yetersizliği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Okul ve kurumların sosyal, kültürel, sanatsal ve sportif faaliyet alanlarının yetersizliği</a:t>
            </a:r>
          </a:p>
          <a:p>
            <a:pPr marL="152402" indent="-152402">
              <a:lnSpc>
                <a:spcPts val="1422"/>
              </a:lnSpc>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Donatım </a:t>
            </a:r>
            <a:r>
              <a:rPr lang="tr-TR" sz="1100" dirty="0">
                <a:solidFill>
                  <a:prstClr val="black"/>
                </a:solidFill>
                <a:latin typeface="Times New Roman" panose="02020603050405020304" pitchFamily="18" charset="0"/>
                <a:cs typeface="Times New Roman" panose="02020603050405020304" pitchFamily="18" charset="0"/>
              </a:rPr>
              <a:t>eksiklerinin giderilmesi</a:t>
            </a:r>
          </a:p>
          <a:p>
            <a:pPr marL="152402" indent="-152402">
              <a:lnSpc>
                <a:spcPts val="1422"/>
              </a:lnSpc>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Fiziki </a:t>
            </a:r>
            <a:r>
              <a:rPr lang="tr-TR" sz="1100" dirty="0">
                <a:solidFill>
                  <a:prstClr val="black"/>
                </a:solidFill>
                <a:latin typeface="Times New Roman" panose="02020603050405020304" pitchFamily="18" charset="0"/>
                <a:cs typeface="Times New Roman" panose="02020603050405020304" pitchFamily="18" charset="0"/>
              </a:rPr>
              <a:t>mekân sıkıntıları ve kalabalık sınıflarının problemlerinin çözülmesi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Eğitim yapılarının depreme hazır oluşu</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Ödeneklerin öğrenci sayısı, sınıf sayısı, okul-kurumun uzaklığı vb. kriterlere göre doğrudan okul-kurumlara gönderilmesi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Ödeneklerin etkin ve verimli kullanımı</a:t>
            </a:r>
          </a:p>
          <a:p>
            <a:pPr marL="152402" indent="-152402">
              <a:lnSpc>
                <a:spcPts val="1422"/>
              </a:lnSpc>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Okul-Aile </a:t>
            </a:r>
            <a:r>
              <a:rPr lang="tr-TR" sz="1100" dirty="0">
                <a:solidFill>
                  <a:prstClr val="black"/>
                </a:solidFill>
                <a:latin typeface="Times New Roman" panose="02020603050405020304" pitchFamily="18" charset="0"/>
                <a:cs typeface="Times New Roman" panose="02020603050405020304" pitchFamily="18" charset="0"/>
              </a:rPr>
              <a:t>Birlikleri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İş ve işlemlerin zamanında yapılarak kamu zararı oluşturulmaması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Kurumsal aidiyet duygusunun geliştirilmemesi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Kurumlarda stratejik yönetim anlayışının bütün unsurlarıyla hayata geçirilmemiş olması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Stratejik planların uygulanabilmesi için kurumlarda üst düzey sahiplenmenin yetersiz olması</a:t>
            </a:r>
          </a:p>
          <a:p>
            <a:pPr marL="152402" indent="-152402">
              <a:lnSpc>
                <a:spcPts val="1422"/>
              </a:lnSpc>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Mevcut </a:t>
            </a:r>
            <a:r>
              <a:rPr lang="tr-TR" sz="1100" dirty="0">
                <a:solidFill>
                  <a:prstClr val="black"/>
                </a:solidFill>
                <a:latin typeface="Times New Roman" panose="02020603050405020304" pitchFamily="18" charset="0"/>
                <a:cs typeface="Times New Roman" panose="02020603050405020304" pitchFamily="18" charset="0"/>
              </a:rPr>
              <a:t>arşivlerin tasnif edilerek kullanıma uygun hale getirilmesi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İstatistik ve bilgi temini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Hizmetlerin elektronik ortamda sunumu</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Bilgiye erişim imkânlarının ve hızının artırılması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Teknolojik altyapı eksikliklerinin giderilmesi</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Mobil uygulamaların geliştirilmesi, yaygınlaştırılması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İş güvenliği ve sivil savunma</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Diğer kurum ve kuruluşlarla işbirliği </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İç kontrol sisteminin etkin kılınması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İş süreçlerinin çıkarılamaması</a:t>
            </a:r>
          </a:p>
          <a:p>
            <a:pPr marL="152402" indent="-152402">
              <a:lnSpc>
                <a:spcPts val="1422"/>
              </a:lnSpc>
              <a:buFont typeface="Arial" panose="020B0604020202020204" pitchFamily="34" charset="0"/>
              <a:buChar char="•"/>
            </a:pPr>
            <a:r>
              <a:rPr lang="tr-TR" sz="1100" dirty="0">
                <a:solidFill>
                  <a:prstClr val="black"/>
                </a:solidFill>
                <a:latin typeface="Times New Roman" panose="02020603050405020304" pitchFamily="18" charset="0"/>
                <a:cs typeface="Times New Roman" panose="02020603050405020304" pitchFamily="18" charset="0"/>
              </a:rPr>
              <a:t>Yetki devrinin alt kullanıcılara yeterince verilememesi</a:t>
            </a:r>
          </a:p>
          <a:p>
            <a:pPr marL="152402" indent="-152402">
              <a:lnSpc>
                <a:spcPts val="1422"/>
              </a:lnSpc>
              <a:buFont typeface="Arial" panose="020B0604020202020204" pitchFamily="34" charset="0"/>
              <a:buChar char="•"/>
            </a:pPr>
            <a:r>
              <a:rPr lang="tr-TR" sz="1100" dirty="0" smtClean="0">
                <a:solidFill>
                  <a:prstClr val="black"/>
                </a:solidFill>
                <a:latin typeface="Times New Roman" panose="02020603050405020304" pitchFamily="18" charset="0"/>
                <a:cs typeface="Times New Roman" panose="02020603050405020304" pitchFamily="18" charset="0"/>
              </a:rPr>
              <a:t>Denetim </a:t>
            </a:r>
            <a:r>
              <a:rPr lang="tr-TR" sz="1100" dirty="0">
                <a:solidFill>
                  <a:prstClr val="black"/>
                </a:solidFill>
                <a:latin typeface="Times New Roman" panose="02020603050405020304" pitchFamily="18" charset="0"/>
                <a:cs typeface="Times New Roman" panose="02020603050405020304" pitchFamily="18" charset="0"/>
              </a:rPr>
              <a:t>anlayışından rehberlik anlayışına </a:t>
            </a:r>
            <a:r>
              <a:rPr lang="tr-TR" sz="1100" dirty="0" smtClean="0">
                <a:solidFill>
                  <a:prstClr val="black"/>
                </a:solidFill>
                <a:latin typeface="Times New Roman" panose="02020603050405020304" pitchFamily="18" charset="0"/>
                <a:cs typeface="Times New Roman" panose="02020603050405020304" pitchFamily="18" charset="0"/>
              </a:rPr>
              <a:t>geçilememesi</a:t>
            </a:r>
            <a:endParaRPr lang="tr-TR" sz="1100" dirty="0">
              <a:solidFill>
                <a:prstClr val="black"/>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0" y="7936542"/>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34</a:t>
            </a:r>
            <a:endParaRPr lang="tr-TR" sz="1200" b="1" dirty="0">
              <a:solidFill>
                <a:schemeClr val="bg1"/>
              </a:solidFill>
            </a:endParaRPr>
          </a:p>
        </p:txBody>
      </p:sp>
      <p:sp>
        <p:nvSpPr>
          <p:cNvPr id="6" name="5 Slayt Numarası Yer Tutucusu"/>
          <p:cNvSpPr>
            <a:spLocks noGrp="1"/>
          </p:cNvSpPr>
          <p:nvPr>
            <p:ph type="sldNum" sz="quarter" idx="12"/>
          </p:nvPr>
        </p:nvSpPr>
        <p:spPr/>
        <p:txBody>
          <a:bodyPr/>
          <a:lstStyle/>
          <a:p>
            <a:r>
              <a:rPr lang="tr-TR" dirty="0" smtClean="0"/>
              <a:t>30</a:t>
            </a:r>
            <a:endParaRPr lang="tr-TR" dirty="0"/>
          </a:p>
        </p:txBody>
      </p:sp>
    </p:spTree>
    <p:extLst>
      <p:ext uri="{BB962C8B-B14F-4D97-AF65-F5344CB8AC3E}">
        <p14:creationId xmlns="" xmlns:p14="http://schemas.microsoft.com/office/powerpoint/2010/main" val="3429415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16832" y="3491880"/>
            <a:ext cx="3024336" cy="707886"/>
          </a:xfrm>
          <a:prstGeom prst="rect">
            <a:avLst/>
          </a:prstGeom>
        </p:spPr>
        <p:txBody>
          <a:bodyPr wrap="square">
            <a:spAutoFit/>
          </a:bodyPr>
          <a:lstStyle/>
          <a:p>
            <a:pPr algn="ctr"/>
            <a:r>
              <a:rPr lang="tr-TR" sz="40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III. </a:t>
            </a:r>
            <a:r>
              <a:rPr lang="tr-TR" sz="4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BÖLÜM</a:t>
            </a:r>
          </a:p>
        </p:txBody>
      </p:sp>
      <p:sp>
        <p:nvSpPr>
          <p:cNvPr id="6" name="Dikdörtgen 5"/>
          <p:cNvSpPr/>
          <p:nvPr/>
        </p:nvSpPr>
        <p:spPr>
          <a:xfrm>
            <a:off x="0" y="830020"/>
            <a:ext cx="6858000" cy="1200329"/>
          </a:xfrm>
          <a:prstGeom prst="rect">
            <a:avLst/>
          </a:prstGeom>
        </p:spPr>
        <p:txBody>
          <a:bodyPr wrap="square">
            <a:spAutoFit/>
          </a:bodyPr>
          <a:lstStyle/>
          <a:p>
            <a:pPr algn="ctr"/>
            <a:r>
              <a:rPr lang="tr-TR" sz="3600" b="1" kern="10" dirty="0" smtClean="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rPr>
              <a:t>GELECEĞE</a:t>
            </a:r>
          </a:p>
          <a:p>
            <a:pPr algn="ctr"/>
            <a:r>
              <a:rPr lang="tr-TR" sz="3600" b="1" kern="10" dirty="0" smtClean="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rPr>
              <a:t>YÖNELELİM</a:t>
            </a:r>
            <a:endParaRPr lang="tr-TR" sz="3600" b="1" kern="10" dirty="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endParaRPr>
          </a:p>
        </p:txBody>
      </p:sp>
      <p:pic>
        <p:nvPicPr>
          <p:cNvPr id="7" name="Picture 2" descr="C:\Users\TAYFUN ÖZTÜRK\Desktop\hedefe ulasmak2 kopy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2950" y="5168900"/>
            <a:ext cx="5372100" cy="36068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8 Slayt Numarası Yer Tutucusu"/>
          <p:cNvSpPr>
            <a:spLocks noGrp="1"/>
          </p:cNvSpPr>
          <p:nvPr>
            <p:ph type="sldNum" sz="quarter" idx="12"/>
          </p:nvPr>
        </p:nvSpPr>
        <p:spPr/>
        <p:txBody>
          <a:bodyPr/>
          <a:lstStyle/>
          <a:p>
            <a:r>
              <a:rPr lang="tr-TR" dirty="0" smtClean="0"/>
              <a:t>31</a:t>
            </a:r>
            <a:endParaRPr lang="tr-TR" dirty="0"/>
          </a:p>
        </p:txBody>
      </p:sp>
    </p:spTree>
    <p:extLst>
      <p:ext uri="{BB962C8B-B14F-4D97-AF65-F5344CB8AC3E}">
        <p14:creationId xmlns="" xmlns:p14="http://schemas.microsoft.com/office/powerpoint/2010/main" val="2495924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50870" y="4922841"/>
            <a:ext cx="2625760"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rPr>
              <a:t>MİSYON</a:t>
            </a:r>
            <a:endParaRPr lang="tr-TR" sz="3200" b="1" dirty="0">
              <a:solidFill>
                <a:prstClr val="white"/>
              </a:solidFill>
              <a:effectLst>
                <a:outerShdw blurRad="38100" dist="38100" dir="2700000" algn="tl">
                  <a:srgbClr val="000000">
                    <a:alpha val="43137"/>
                  </a:srgbClr>
                </a:outerShdw>
              </a:effectLst>
            </a:endParaRPr>
          </a:p>
        </p:txBody>
      </p:sp>
      <p:sp>
        <p:nvSpPr>
          <p:cNvPr id="15" name="Yuvarlatılmış Dikdörtgen 14"/>
          <p:cNvSpPr/>
          <p:nvPr/>
        </p:nvSpPr>
        <p:spPr>
          <a:xfrm>
            <a:off x="3112108" y="3944941"/>
            <a:ext cx="709628" cy="779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latin typeface="Arial Black" pitchFamily="34" charset="0"/>
              </a:rPr>
              <a:t>A</a:t>
            </a:r>
            <a:endParaRPr lang="tr-TR" sz="3200" b="1" dirty="0">
              <a:solidFill>
                <a:prstClr val="white"/>
              </a:solidFill>
              <a:effectLst>
                <a:outerShdw blurRad="38100" dist="38100" dir="2700000" algn="tl">
                  <a:srgbClr val="000000">
                    <a:alpha val="43137"/>
                  </a:srgbClr>
                </a:outerShdw>
              </a:effectLst>
              <a:latin typeface="Arial Black" pitchFamily="34" charset="0"/>
            </a:endParaRPr>
          </a:p>
        </p:txBody>
      </p:sp>
      <p:sp>
        <p:nvSpPr>
          <p:cNvPr id="16" name="Dikdörtgen 15"/>
          <p:cNvSpPr/>
          <p:nvPr/>
        </p:nvSpPr>
        <p:spPr>
          <a:xfrm>
            <a:off x="2600292" y="6134100"/>
            <a:ext cx="2625760"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rPr>
              <a:t>VİZYON</a:t>
            </a:r>
            <a:endParaRPr lang="tr-TR" sz="3200" b="1" dirty="0">
              <a:solidFill>
                <a:prstClr val="white"/>
              </a:solidFill>
              <a:effectLst>
                <a:outerShdw blurRad="38100" dist="38100" dir="2700000" algn="tl">
                  <a:srgbClr val="000000">
                    <a:alpha val="43137"/>
                  </a:srgbClr>
                </a:outerShdw>
              </a:effectLst>
            </a:endParaRPr>
          </a:p>
        </p:txBody>
      </p:sp>
      <p:sp>
        <p:nvSpPr>
          <p:cNvPr id="17" name="Dikdörtgen 16"/>
          <p:cNvSpPr/>
          <p:nvPr/>
        </p:nvSpPr>
        <p:spPr>
          <a:xfrm>
            <a:off x="750876" y="7353300"/>
            <a:ext cx="5788061"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rPr>
              <a:t>TEMEL DEĞERLER</a:t>
            </a:r>
            <a:endParaRPr lang="tr-TR" sz="3200" b="1" dirty="0">
              <a:solidFill>
                <a:prstClr val="white"/>
              </a:solidFill>
              <a:effectLst>
                <a:outerShdw blurRad="38100" dist="38100" dir="2700000" algn="tl">
                  <a:srgbClr val="000000">
                    <a:alpha val="43137"/>
                  </a:srgbClr>
                </a:outerShdw>
              </a:effectLst>
            </a:endParaRPr>
          </a:p>
        </p:txBody>
      </p:sp>
      <p:pic>
        <p:nvPicPr>
          <p:cNvPr id="18" name="Picture 3" descr="C:\Users\TAYFUN ÖZTÜRK\Desktop\GG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3532" y="921753"/>
            <a:ext cx="3726787" cy="263670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a:xfrm>
            <a:off x="6261246" y="8540759"/>
            <a:ext cx="596754" cy="486833"/>
          </a:xfrm>
        </p:spPr>
        <p:txBody>
          <a:bodyPr/>
          <a:lstStyle/>
          <a:p>
            <a:pPr algn="ctr"/>
            <a:r>
              <a:rPr lang="tr-TR" b="1" dirty="0" smtClean="0">
                <a:solidFill>
                  <a:schemeClr val="tx1">
                    <a:lumMod val="50000"/>
                    <a:lumOff val="50000"/>
                  </a:schemeClr>
                </a:solidFill>
              </a:rPr>
              <a:t>32</a:t>
            </a:r>
            <a:endParaRPr lang="tr-TR" b="1" dirty="0">
              <a:solidFill>
                <a:schemeClr val="tx1">
                  <a:lumMod val="50000"/>
                  <a:lumOff val="50000"/>
                </a:schemeClr>
              </a:solidFill>
            </a:endParaRPr>
          </a:p>
        </p:txBody>
      </p:sp>
    </p:spTree>
    <p:extLst>
      <p:ext uri="{BB962C8B-B14F-4D97-AF65-F5344CB8AC3E}">
        <p14:creationId xmlns="" xmlns:p14="http://schemas.microsoft.com/office/powerpoint/2010/main" val="2939832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Dikdörtgen 9"/>
          <p:cNvSpPr>
            <a:spLocks noChangeArrowheads="1"/>
          </p:cNvSpPr>
          <p:nvPr/>
        </p:nvSpPr>
        <p:spPr bwMode="auto">
          <a:xfrm>
            <a:off x="360209" y="21260"/>
            <a:ext cx="6120000"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tr-TR" sz="1400" b="1" dirty="0" smtClean="0">
                <a:solidFill>
                  <a:prstClr val="white"/>
                </a:solidFill>
              </a:rPr>
              <a:t>MİSYON</a:t>
            </a:r>
            <a:endParaRPr lang="tr-TR" sz="1300" dirty="0">
              <a:solidFill>
                <a:prstClr val="white"/>
              </a:solidFill>
              <a:latin typeface="Arial" pitchFamily="34" charset="0"/>
              <a:cs typeface="Arial" pitchFamily="34" charset="0"/>
            </a:endParaRPr>
          </a:p>
        </p:txBody>
      </p:sp>
      <p:sp>
        <p:nvSpPr>
          <p:cNvPr id="4" name="Dikdörtgen 3"/>
          <p:cNvSpPr/>
          <p:nvPr/>
        </p:nvSpPr>
        <p:spPr>
          <a:xfrm>
            <a:off x="2133604" y="354636"/>
            <a:ext cx="4200525" cy="2096536"/>
          </a:xfrm>
          <a:prstGeom prst="rect">
            <a:avLst/>
          </a:prstGeom>
        </p:spPr>
        <p:txBody>
          <a:bodyPr wrap="square">
            <a:spAutoFit/>
          </a:bodyPr>
          <a:lstStyle/>
          <a:p>
            <a:pPr algn="just">
              <a:lnSpc>
                <a:spcPct val="150000"/>
              </a:lnSpc>
            </a:pPr>
            <a:r>
              <a:rPr lang="tr-TR" sz="1100" dirty="0" smtClean="0"/>
              <a:t>Çok yönlü uygarlığa ulaşmayı hedefleyen, başarıyı hedef edinmiş, uyumlu, hoşgörülü, kaliteli lider, </a:t>
            </a:r>
            <a:r>
              <a:rPr lang="tr-TR" sz="1100" dirty="0" err="1" smtClean="0"/>
              <a:t>insalcıl</a:t>
            </a:r>
            <a:r>
              <a:rPr lang="tr-TR" sz="1100" dirty="0" smtClean="0"/>
              <a:t>, saygılı, sosyal ve idealist </a:t>
            </a:r>
            <a:r>
              <a:rPr lang="tr-TR" sz="1100" dirty="0" err="1" smtClean="0"/>
              <a:t>bi</a:t>
            </a:r>
            <a:r>
              <a:rPr lang="tr-TR" sz="1100" dirty="0" smtClean="0"/>
              <a:t>-reyler yetiştirmek, Doğru ve büyük hedeflere doğru yöntemler ile varlığının bilincinde ve sorumluluğunda öğrenciler yetiştirmek, Karşısındakini dinleyen, anlayan, empati sahibi, çevresine duyarlı, insana değer veren ve yaptığı işi en iyi şekilde yapan, özgüven sahibi, evrensel değerlere sahip, kendisinin farkında olan, öğretmenlik mesleği ideallerine uygun insan yetiştirmek</a:t>
            </a:r>
            <a:endParaRPr lang="tr-TR" sz="1100" dirty="0">
              <a:solidFill>
                <a:prstClr val="black"/>
              </a:solidFill>
              <a:latin typeface="Times New Roman" pitchFamily="18" charset="0"/>
              <a:cs typeface="Times New Roman" pitchFamily="18" charset="0"/>
            </a:endParaRPr>
          </a:p>
        </p:txBody>
      </p:sp>
      <p:sp>
        <p:nvSpPr>
          <p:cNvPr id="13" name="Dikdörtgen 12"/>
          <p:cNvSpPr/>
          <p:nvPr/>
        </p:nvSpPr>
        <p:spPr>
          <a:xfrm>
            <a:off x="2133599" y="2935900"/>
            <a:ext cx="4200525" cy="1588705"/>
          </a:xfrm>
          <a:prstGeom prst="rect">
            <a:avLst/>
          </a:prstGeom>
        </p:spPr>
        <p:txBody>
          <a:bodyPr wrap="square">
            <a:spAutoFit/>
          </a:bodyPr>
          <a:lstStyle/>
          <a:p>
            <a:pPr algn="just">
              <a:lnSpc>
                <a:spcPct val="150000"/>
              </a:lnSpc>
            </a:pPr>
            <a:r>
              <a:rPr lang="tr-TR" sz="1100" dirty="0" smtClean="0"/>
              <a:t>Dünyanın her yerinde başarılı olmak, Öğrenmeyi ve öğretmeyi bilen öğrenciler yetiştirmek. Her yönüyle lider, evrensel değerlere sahip seçkin okul olmak, Bilim ve teknolojinin toplumsal refaha dönüşmesine öncülük etmek, Kurum kültürünü benimsemiş, tüm çalışanlarının ve öğrencilerinin mutlu ve başarılı olduğu Anadolu Öğretmen Liseleri içinde örnek bir okul olmak.</a:t>
            </a:r>
            <a:endParaRPr lang="tr-TR" sz="1100" dirty="0">
              <a:solidFill>
                <a:prstClr val="black"/>
              </a:solidFill>
              <a:latin typeface="Times New Roman" pitchFamily="18" charset="0"/>
              <a:cs typeface="Times New Roman" pitchFamily="18" charset="0"/>
            </a:endParaRPr>
          </a:p>
        </p:txBody>
      </p:sp>
      <p:pic>
        <p:nvPicPr>
          <p:cNvPr id="2052" name="Picture 4" descr="C:\Users\TAYFUN ÖZTÜRK\Desktop\03225740_misyon kopy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5611" y="995356"/>
            <a:ext cx="2489200" cy="1249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TAYFUN ÖZTÜRK\Desktop\misyon-vizyon kopya.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4857" r="14081"/>
          <a:stretch/>
        </p:blipFill>
        <p:spPr bwMode="auto">
          <a:xfrm>
            <a:off x="379259" y="2733633"/>
            <a:ext cx="1754340" cy="170265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Yuvarlatılmış Dikdörtgen 10"/>
          <p:cNvSpPr>
            <a:spLocks noChangeArrowheads="1"/>
          </p:cNvSpPr>
          <p:nvPr/>
        </p:nvSpPr>
        <p:spPr bwMode="auto">
          <a:xfrm>
            <a:off x="360209" y="2699985"/>
            <a:ext cx="6120000"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tr-TR" sz="1400" b="1" dirty="0" smtClean="0">
                <a:solidFill>
                  <a:prstClr val="white"/>
                </a:solidFill>
              </a:rPr>
              <a:t>VİZYON</a:t>
            </a:r>
            <a:endParaRPr lang="tr-TR" sz="1300" dirty="0">
              <a:solidFill>
                <a:prstClr val="white"/>
              </a:solidFill>
              <a:latin typeface="Arial" pitchFamily="34" charset="0"/>
              <a:cs typeface="Arial" pitchFamily="34" charset="0"/>
            </a:endParaRPr>
          </a:p>
        </p:txBody>
      </p:sp>
      <p:sp>
        <p:nvSpPr>
          <p:cNvPr id="12" name="Yuvarlatılmış Dikdörtgen 11"/>
          <p:cNvSpPr>
            <a:spLocks noChangeArrowheads="1"/>
          </p:cNvSpPr>
          <p:nvPr/>
        </p:nvSpPr>
        <p:spPr bwMode="auto">
          <a:xfrm>
            <a:off x="360209" y="4599609"/>
            <a:ext cx="6120000"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tr-TR" sz="1400" b="1" dirty="0" smtClean="0">
                <a:solidFill>
                  <a:prstClr val="white"/>
                </a:solidFill>
              </a:rPr>
              <a:t>TEMEL DEĞERLER</a:t>
            </a:r>
            <a:endParaRPr lang="tr-TR" sz="1300" dirty="0">
              <a:solidFill>
                <a:prstClr val="white"/>
              </a:solidFill>
              <a:latin typeface="Arial" pitchFamily="34" charset="0"/>
              <a:cs typeface="Arial" pitchFamily="34" charset="0"/>
            </a:endParaRPr>
          </a:p>
        </p:txBody>
      </p:sp>
      <p:sp>
        <p:nvSpPr>
          <p:cNvPr id="14" name="Dikdörtgen 13"/>
          <p:cNvSpPr/>
          <p:nvPr/>
        </p:nvSpPr>
        <p:spPr>
          <a:xfrm>
            <a:off x="2133604" y="4822348"/>
            <a:ext cx="4186237" cy="4247317"/>
          </a:xfrm>
          <a:prstGeom prst="rect">
            <a:avLst/>
          </a:prstGeom>
        </p:spPr>
        <p:txBody>
          <a:bodyPr wrap="square">
            <a:spAutoFit/>
          </a:bodyPr>
          <a:lstStyle/>
          <a:p>
            <a:pPr algn="just">
              <a:lnSpc>
                <a:spcPts val="1800"/>
              </a:lnSpc>
            </a:pPr>
            <a:r>
              <a:rPr lang="tr-TR" sz="1200" dirty="0">
                <a:solidFill>
                  <a:prstClr val="black"/>
                </a:solidFill>
                <a:latin typeface="Times New Roman" pitchFamily="18" charset="0"/>
                <a:cs typeface="Times New Roman" pitchFamily="18" charset="0"/>
              </a:rPr>
              <a:t> </a:t>
            </a:r>
            <a:r>
              <a:rPr lang="tr-TR" sz="1200" dirty="0" smtClean="0">
                <a:solidFill>
                  <a:prstClr val="black"/>
                </a:solidFill>
                <a:latin typeface="Times New Roman" pitchFamily="18" charset="0"/>
                <a:cs typeface="Times New Roman" pitchFamily="18" charset="0"/>
              </a:rPr>
              <a:t>   Türk </a:t>
            </a:r>
            <a:r>
              <a:rPr lang="tr-TR" sz="1200" dirty="0">
                <a:solidFill>
                  <a:prstClr val="black"/>
                </a:solidFill>
                <a:latin typeface="Times New Roman" pitchFamily="18" charset="0"/>
                <a:cs typeface="Times New Roman" pitchFamily="18" charset="0"/>
              </a:rPr>
              <a:t>Milli Eğitimin temel amaç ve değerleri rehberliğinde, temel değerlerimiz:</a:t>
            </a:r>
          </a:p>
          <a:p>
            <a:pPr marL="171450" indent="-171450" algn="just">
              <a:lnSpc>
                <a:spcPts val="1800"/>
              </a:lnSpc>
              <a:buFont typeface="Wingdings" pitchFamily="2" charset="2"/>
              <a:buChar char="v"/>
            </a:pPr>
            <a:r>
              <a:rPr lang="x-none" sz="1200" dirty="0">
                <a:solidFill>
                  <a:prstClr val="black"/>
                </a:solidFill>
                <a:latin typeface="Times New Roman" pitchFamily="18" charset="0"/>
                <a:cs typeface="Times New Roman" pitchFamily="18" charset="0"/>
              </a:rPr>
              <a:t>Sorumluluk ve Hesap </a:t>
            </a:r>
            <a:r>
              <a:rPr lang="x-none" sz="1200" dirty="0" smtClean="0">
                <a:solidFill>
                  <a:prstClr val="black"/>
                </a:solidFill>
                <a:latin typeface="Times New Roman" pitchFamily="18" charset="0"/>
                <a:cs typeface="Times New Roman" pitchFamily="18" charset="0"/>
              </a:rPr>
              <a:t>Verebilirlik</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Sürekli </a:t>
            </a:r>
            <a:r>
              <a:rPr lang="x-none" sz="1200" dirty="0">
                <a:solidFill>
                  <a:prstClr val="black"/>
                </a:solidFill>
                <a:latin typeface="Times New Roman" pitchFamily="18" charset="0"/>
                <a:cs typeface="Times New Roman" pitchFamily="18" charset="0"/>
              </a:rPr>
              <a:t>Eğitim ve </a:t>
            </a:r>
            <a:r>
              <a:rPr lang="x-none" sz="1200" dirty="0" smtClean="0">
                <a:solidFill>
                  <a:prstClr val="black"/>
                </a:solidFill>
                <a:latin typeface="Times New Roman" pitchFamily="18" charset="0"/>
                <a:cs typeface="Times New Roman" pitchFamily="18" charset="0"/>
              </a:rPr>
              <a:t>İyileştirme</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Ahlaki </a:t>
            </a:r>
            <a:r>
              <a:rPr lang="x-none" sz="1200" dirty="0">
                <a:solidFill>
                  <a:prstClr val="black"/>
                </a:solidFill>
                <a:latin typeface="Times New Roman" pitchFamily="18" charset="0"/>
                <a:cs typeface="Times New Roman" pitchFamily="18" charset="0"/>
              </a:rPr>
              <a:t>değerlere bağlı </a:t>
            </a:r>
            <a:r>
              <a:rPr lang="x-none" sz="1200" dirty="0" smtClean="0">
                <a:solidFill>
                  <a:prstClr val="black"/>
                </a:solidFill>
                <a:latin typeface="Times New Roman" pitchFamily="18" charset="0"/>
                <a:cs typeface="Times New Roman" pitchFamily="18" charset="0"/>
              </a:rPr>
              <a:t>olma</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Kuruma </a:t>
            </a:r>
            <a:r>
              <a:rPr lang="x-none" sz="1200" dirty="0">
                <a:solidFill>
                  <a:prstClr val="black"/>
                </a:solidFill>
                <a:latin typeface="Times New Roman" pitchFamily="18" charset="0"/>
                <a:cs typeface="Times New Roman" pitchFamily="18" charset="0"/>
              </a:rPr>
              <a:t>Bağlılık ve Gerçekçilik, </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Verilere </a:t>
            </a:r>
            <a:r>
              <a:rPr lang="x-none" sz="1200" dirty="0">
                <a:solidFill>
                  <a:prstClr val="black"/>
                </a:solidFill>
                <a:latin typeface="Times New Roman" pitchFamily="18" charset="0"/>
                <a:cs typeface="Times New Roman" pitchFamily="18" charset="0"/>
              </a:rPr>
              <a:t>Dayalı ve Saydam Yönetim Anlayışı, </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Eşitlik </a:t>
            </a:r>
            <a:r>
              <a:rPr lang="x-none" sz="1200" dirty="0">
                <a:solidFill>
                  <a:prstClr val="black"/>
                </a:solidFill>
                <a:latin typeface="Times New Roman" pitchFamily="18" charset="0"/>
                <a:cs typeface="Times New Roman" pitchFamily="18" charset="0"/>
              </a:rPr>
              <a:t>ve </a:t>
            </a:r>
            <a:r>
              <a:rPr lang="x-none" sz="1200" dirty="0" smtClean="0">
                <a:solidFill>
                  <a:prstClr val="black"/>
                </a:solidFill>
                <a:latin typeface="Times New Roman" pitchFamily="18" charset="0"/>
                <a:cs typeface="Times New Roman" pitchFamily="18" charset="0"/>
              </a:rPr>
              <a:t>Adalet</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İşbirliği-Katılımcılık</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Güvenirlilik</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Plânlı </a:t>
            </a:r>
            <a:r>
              <a:rPr lang="x-none" sz="1200" dirty="0">
                <a:solidFill>
                  <a:prstClr val="black"/>
                </a:solidFill>
                <a:latin typeface="Times New Roman" pitchFamily="18" charset="0"/>
                <a:cs typeface="Times New Roman" pitchFamily="18" charset="0"/>
              </a:rPr>
              <a:t>Gelişim, </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Her </a:t>
            </a:r>
            <a:r>
              <a:rPr lang="x-none" sz="1200" dirty="0">
                <a:solidFill>
                  <a:prstClr val="black"/>
                </a:solidFill>
                <a:latin typeface="Times New Roman" pitchFamily="18" charset="0"/>
                <a:cs typeface="Times New Roman" pitchFamily="18" charset="0"/>
              </a:rPr>
              <a:t>Alanda Ekip </a:t>
            </a:r>
            <a:r>
              <a:rPr lang="x-none" sz="1200" dirty="0" smtClean="0">
                <a:solidFill>
                  <a:prstClr val="black"/>
                </a:solidFill>
                <a:latin typeface="Times New Roman" pitchFamily="18" charset="0"/>
                <a:cs typeface="Times New Roman" pitchFamily="18" charset="0"/>
              </a:rPr>
              <a:t>Çalışması,</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Var </a:t>
            </a:r>
            <a:r>
              <a:rPr lang="x-none" sz="1200" dirty="0">
                <a:solidFill>
                  <a:prstClr val="black"/>
                </a:solidFill>
                <a:latin typeface="Times New Roman" pitchFamily="18" charset="0"/>
                <a:cs typeface="Times New Roman" pitchFamily="18" charset="0"/>
              </a:rPr>
              <a:t>Olan Değerleri Koruma ve </a:t>
            </a:r>
            <a:r>
              <a:rPr lang="x-none" sz="1200" dirty="0" smtClean="0">
                <a:solidFill>
                  <a:prstClr val="black"/>
                </a:solidFill>
                <a:latin typeface="Times New Roman" pitchFamily="18" charset="0"/>
                <a:cs typeface="Times New Roman" pitchFamily="18" charset="0"/>
              </a:rPr>
              <a:t>Geliştirme</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İyilik</a:t>
            </a:r>
            <a:r>
              <a:rPr lang="x-none" sz="1200" dirty="0">
                <a:solidFill>
                  <a:prstClr val="black"/>
                </a:solidFill>
                <a:latin typeface="Times New Roman" pitchFamily="18" charset="0"/>
                <a:cs typeface="Times New Roman" pitchFamily="18" charset="0"/>
              </a:rPr>
              <a:t>, Adalet, Saygı, Sevgi, Hoşgörü, Güven, Güler Yüz, </a:t>
            </a:r>
            <a:r>
              <a:rPr lang="x-none" sz="1200" dirty="0" smtClean="0">
                <a:solidFill>
                  <a:prstClr val="black"/>
                </a:solidFill>
                <a:latin typeface="Times New Roman" pitchFamily="18" charset="0"/>
                <a:cs typeface="Times New Roman" pitchFamily="18" charset="0"/>
              </a:rPr>
              <a:t>Vefa</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Liyakat</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İnsan </a:t>
            </a:r>
            <a:r>
              <a:rPr lang="x-none" sz="1200" dirty="0">
                <a:solidFill>
                  <a:prstClr val="black"/>
                </a:solidFill>
                <a:latin typeface="Times New Roman" pitchFamily="18" charset="0"/>
                <a:cs typeface="Times New Roman" pitchFamily="18" charset="0"/>
              </a:rPr>
              <a:t>Hak ve Özgürlüklerine </a:t>
            </a:r>
            <a:r>
              <a:rPr lang="x-none" sz="1200" dirty="0" smtClean="0">
                <a:solidFill>
                  <a:prstClr val="black"/>
                </a:solidFill>
                <a:latin typeface="Times New Roman" pitchFamily="18" charset="0"/>
                <a:cs typeface="Times New Roman" pitchFamily="18" charset="0"/>
              </a:rPr>
              <a:t>Bağlılık</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x-none" sz="1200" dirty="0" smtClean="0">
                <a:solidFill>
                  <a:prstClr val="black"/>
                </a:solidFill>
                <a:latin typeface="Times New Roman" pitchFamily="18" charset="0"/>
                <a:cs typeface="Times New Roman" pitchFamily="18" charset="0"/>
              </a:rPr>
              <a:t>Verimlilik </a:t>
            </a:r>
            <a:r>
              <a:rPr lang="x-none" sz="1200" dirty="0">
                <a:solidFill>
                  <a:prstClr val="black"/>
                </a:solidFill>
                <a:latin typeface="Times New Roman" pitchFamily="18" charset="0"/>
                <a:cs typeface="Times New Roman" pitchFamily="18" charset="0"/>
              </a:rPr>
              <a:t>ve Çevre </a:t>
            </a:r>
            <a:r>
              <a:rPr lang="x-none" sz="1200" dirty="0" smtClean="0">
                <a:solidFill>
                  <a:prstClr val="black"/>
                </a:solidFill>
                <a:latin typeface="Times New Roman" pitchFamily="18" charset="0"/>
                <a:cs typeface="Times New Roman" pitchFamily="18" charset="0"/>
              </a:rPr>
              <a:t>Bilinci</a:t>
            </a:r>
            <a:endParaRPr lang="tr-TR" sz="1200" dirty="0">
              <a:solidFill>
                <a:prstClr val="black"/>
              </a:solidFill>
              <a:latin typeface="Times New Roman" pitchFamily="18" charset="0"/>
              <a:cs typeface="Times New Roman" pitchFamily="18" charset="0"/>
            </a:endParaRPr>
          </a:p>
          <a:p>
            <a:pPr marL="171450" indent="-171450" algn="just">
              <a:lnSpc>
                <a:spcPts val="1800"/>
              </a:lnSpc>
              <a:buFont typeface="Wingdings" pitchFamily="2" charset="2"/>
              <a:buChar char="v"/>
            </a:pPr>
            <a:r>
              <a:rPr lang="tr-TR" sz="1200" dirty="0" smtClean="0">
                <a:solidFill>
                  <a:prstClr val="black"/>
                </a:solidFill>
                <a:latin typeface="Times New Roman" pitchFamily="18" charset="0"/>
                <a:cs typeface="Times New Roman" pitchFamily="18" charset="0"/>
              </a:rPr>
              <a:t>Sürekli </a:t>
            </a:r>
            <a:r>
              <a:rPr lang="tr-TR" sz="1200" dirty="0">
                <a:solidFill>
                  <a:prstClr val="black"/>
                </a:solidFill>
                <a:latin typeface="Times New Roman" pitchFamily="18" charset="0"/>
                <a:cs typeface="Times New Roman" pitchFamily="18" charset="0"/>
              </a:rPr>
              <a:t>Yenileşme ve Değişim</a:t>
            </a:r>
          </a:p>
        </p:txBody>
      </p:sp>
      <p:pic>
        <p:nvPicPr>
          <p:cNvPr id="15" name="Picture 1" descr="C:\Users\TAYFUN ÖZTÜRK\Desktop\1421-karakters kopy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4974" y="6096797"/>
            <a:ext cx="1751803" cy="1751803"/>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16 Slayt Numarası Yer Tutucusu"/>
          <p:cNvSpPr>
            <a:spLocks noGrp="1"/>
          </p:cNvSpPr>
          <p:nvPr>
            <p:ph type="sldNum" sz="quarter" idx="12"/>
          </p:nvPr>
        </p:nvSpPr>
        <p:spPr/>
        <p:txBody>
          <a:bodyPr/>
          <a:lstStyle/>
          <a:p>
            <a:r>
              <a:rPr lang="tr-TR" dirty="0" smtClean="0"/>
              <a:t>33</a:t>
            </a:r>
            <a:endParaRPr lang="tr-TR" dirty="0"/>
          </a:p>
        </p:txBody>
      </p:sp>
    </p:spTree>
    <p:extLst>
      <p:ext uri="{BB962C8B-B14F-4D97-AF65-F5344CB8AC3E}">
        <p14:creationId xmlns="" xmlns:p14="http://schemas.microsoft.com/office/powerpoint/2010/main" val="2747188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50870" y="4922841"/>
            <a:ext cx="3070866"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rPr>
              <a:t>TEMALAR</a:t>
            </a:r>
            <a:endParaRPr lang="tr-TR" sz="3200" b="1" dirty="0">
              <a:solidFill>
                <a:prstClr val="white"/>
              </a:solidFill>
              <a:effectLst>
                <a:outerShdw blurRad="38100" dist="38100" dir="2700000" algn="tl">
                  <a:srgbClr val="000000">
                    <a:alpha val="43137"/>
                  </a:srgbClr>
                </a:outerShdw>
              </a:effectLst>
            </a:endParaRPr>
          </a:p>
        </p:txBody>
      </p:sp>
      <p:sp>
        <p:nvSpPr>
          <p:cNvPr id="15" name="Yuvarlatılmış Dikdörtgen 14"/>
          <p:cNvSpPr/>
          <p:nvPr/>
        </p:nvSpPr>
        <p:spPr>
          <a:xfrm>
            <a:off x="3112108" y="3944941"/>
            <a:ext cx="709628" cy="779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b="1" dirty="0" smtClean="0">
                <a:solidFill>
                  <a:prstClr val="white"/>
                </a:solidFill>
                <a:effectLst>
                  <a:outerShdw blurRad="38100" dist="38100" dir="2700000" algn="tl">
                    <a:srgbClr val="000000">
                      <a:alpha val="43137"/>
                    </a:srgbClr>
                  </a:outerShdw>
                </a:effectLst>
                <a:latin typeface="Arial Black" pitchFamily="34" charset="0"/>
              </a:rPr>
              <a:t>B</a:t>
            </a:r>
            <a:endParaRPr lang="tr-TR" sz="4800" b="1" dirty="0">
              <a:solidFill>
                <a:prstClr val="white"/>
              </a:solidFill>
              <a:effectLst>
                <a:outerShdw blurRad="38100" dist="38100" dir="2700000" algn="tl">
                  <a:srgbClr val="000000">
                    <a:alpha val="43137"/>
                  </a:srgbClr>
                </a:outerShdw>
              </a:effectLst>
              <a:latin typeface="Arial Black" pitchFamily="34" charset="0"/>
            </a:endParaRPr>
          </a:p>
        </p:txBody>
      </p:sp>
      <p:sp>
        <p:nvSpPr>
          <p:cNvPr id="16" name="Dikdörtgen 15"/>
          <p:cNvSpPr/>
          <p:nvPr/>
        </p:nvSpPr>
        <p:spPr>
          <a:xfrm>
            <a:off x="3207126" y="7499350"/>
            <a:ext cx="3352497"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rPr>
              <a:t>HEDEFLER</a:t>
            </a:r>
            <a:endParaRPr lang="tr-TR" sz="3200" b="1" dirty="0">
              <a:solidFill>
                <a:prstClr val="white"/>
              </a:solidFill>
              <a:effectLst>
                <a:outerShdw blurRad="38100" dist="38100" dir="2700000" algn="tl">
                  <a:srgbClr val="000000">
                    <a:alpha val="43137"/>
                  </a:srgbClr>
                </a:outerShdw>
              </a:effectLst>
            </a:endParaRPr>
          </a:p>
        </p:txBody>
      </p:sp>
      <p:sp>
        <p:nvSpPr>
          <p:cNvPr id="17" name="Dikdörtgen 16"/>
          <p:cNvSpPr/>
          <p:nvPr/>
        </p:nvSpPr>
        <p:spPr>
          <a:xfrm>
            <a:off x="771562" y="6211095"/>
            <a:ext cx="5788061"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prstClr val="white"/>
                </a:solidFill>
                <a:effectLst>
                  <a:outerShdw blurRad="38100" dist="38100" dir="2700000" algn="tl">
                    <a:srgbClr val="000000">
                      <a:alpha val="43137"/>
                    </a:srgbClr>
                  </a:outerShdw>
                </a:effectLst>
              </a:rPr>
              <a:t>STRATEJİK AMAÇLAR</a:t>
            </a:r>
            <a:endParaRPr lang="tr-TR" sz="3200" b="1" dirty="0">
              <a:solidFill>
                <a:prstClr val="white"/>
              </a:solidFill>
              <a:effectLst>
                <a:outerShdw blurRad="38100" dist="38100" dir="2700000" algn="tl">
                  <a:srgbClr val="000000">
                    <a:alpha val="43137"/>
                  </a:srgbClr>
                </a:outerShdw>
              </a:effectLst>
            </a:endParaRPr>
          </a:p>
        </p:txBody>
      </p:sp>
      <p:pic>
        <p:nvPicPr>
          <p:cNvPr id="1026" name="Picture 2" descr="C:\Users\TAYFUN ÖZTÜRK\Desktop\hedeflerimiz kopy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6137" y="1171581"/>
            <a:ext cx="4179653" cy="25431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a:xfrm>
            <a:off x="6261246" y="8530176"/>
            <a:ext cx="596754" cy="486833"/>
          </a:xfrm>
        </p:spPr>
        <p:txBody>
          <a:bodyPr/>
          <a:lstStyle/>
          <a:p>
            <a:pPr algn="ctr"/>
            <a:r>
              <a:rPr lang="tr-TR" b="1" dirty="0" smtClean="0">
                <a:solidFill>
                  <a:srgbClr val="E3DED1">
                    <a:shade val="50000"/>
                  </a:srgbClr>
                </a:solidFill>
              </a:rPr>
              <a:t>34</a:t>
            </a:r>
            <a:endParaRPr lang="tr-TR" b="1" dirty="0">
              <a:solidFill>
                <a:srgbClr val="E3DED1">
                  <a:shade val="50000"/>
                </a:srgbClr>
              </a:solidFill>
            </a:endParaRPr>
          </a:p>
        </p:txBody>
      </p:sp>
    </p:spTree>
    <p:extLst>
      <p:ext uri="{BB962C8B-B14F-4D97-AF65-F5344CB8AC3E}">
        <p14:creationId xmlns="" xmlns:p14="http://schemas.microsoft.com/office/powerpoint/2010/main" val="2330177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79261" y="63503"/>
            <a:ext cx="5916800" cy="41888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b="1" dirty="0">
                <a:solidFill>
                  <a:prstClr val="white"/>
                </a:solidFill>
              </a:rPr>
              <a:t>STRATEJİK PLAN GENEL TABLOSU</a:t>
            </a:r>
            <a:endParaRPr lang="tr-TR" dirty="0">
              <a:solidFill>
                <a:prstClr val="white"/>
              </a:solidFill>
            </a:endParaRPr>
          </a:p>
        </p:txBody>
      </p:sp>
      <p:cxnSp>
        <p:nvCxnSpPr>
          <p:cNvPr id="18" name="Düz Bağlayıcı 17"/>
          <p:cNvCxnSpPr/>
          <p:nvPr/>
        </p:nvCxnSpPr>
        <p:spPr>
          <a:xfrm>
            <a:off x="379268" y="2121616"/>
            <a:ext cx="5030941" cy="19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369351" y="3969468"/>
            <a:ext cx="5030941" cy="19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369351" y="4985468"/>
            <a:ext cx="5030941" cy="19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355779" y="6623768"/>
            <a:ext cx="5030941" cy="19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355779" y="7461964"/>
            <a:ext cx="5030941" cy="19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Dikdörtgen 24"/>
          <p:cNvSpPr/>
          <p:nvPr/>
        </p:nvSpPr>
        <p:spPr>
          <a:xfrm rot="16200000">
            <a:off x="4893133" y="5505598"/>
            <a:ext cx="3429000" cy="215444"/>
          </a:xfrm>
          <a:prstGeom prst="rect">
            <a:avLst/>
          </a:prstGeom>
        </p:spPr>
        <p:txBody>
          <a:bodyPr>
            <a:spAutoFit/>
          </a:bodyPr>
          <a:lstStyle/>
          <a:p>
            <a:pPr fontAlgn="base">
              <a:spcBef>
                <a:spcPct val="0"/>
              </a:spcBef>
              <a:spcAft>
                <a:spcPct val="0"/>
              </a:spcAft>
            </a:pPr>
            <a:r>
              <a:rPr lang="tr-TR" sz="800" b="1" dirty="0" smtClean="0">
                <a:solidFill>
                  <a:srgbClr val="FFFFFF"/>
                </a:solidFill>
                <a:cs typeface="Arial" pitchFamily="34" charset="0"/>
              </a:rPr>
              <a:t>GELECEĞE YÖNELELİM</a:t>
            </a:r>
            <a:endParaRPr lang="tr-TR" sz="800" dirty="0">
              <a:solidFill>
                <a:prstClr val="black"/>
              </a:solidFill>
              <a:cs typeface="Arial" pitchFamily="34" charset="0"/>
            </a:endParaRPr>
          </a:p>
        </p:txBody>
      </p:sp>
      <p:graphicFrame>
        <p:nvGraphicFramePr>
          <p:cNvPr id="5" name="Tablo 4"/>
          <p:cNvGraphicFramePr>
            <a:graphicFrameLocks noGrp="1"/>
          </p:cNvGraphicFramePr>
          <p:nvPr>
            <p:extLst>
              <p:ext uri="{D42A27DB-BD31-4B8C-83A1-F6EECF244321}">
                <p14:modId xmlns="" xmlns:p14="http://schemas.microsoft.com/office/powerpoint/2010/main" val="2515592376"/>
              </p:ext>
            </p:extLst>
          </p:nvPr>
        </p:nvGraphicFramePr>
        <p:xfrm>
          <a:off x="800100" y="591223"/>
          <a:ext cx="5495960" cy="1089660"/>
        </p:xfrm>
        <a:graphic>
          <a:graphicData uri="http://schemas.openxmlformats.org/drawingml/2006/table">
            <a:tbl>
              <a:tblPr firstRow="1" bandRow="1">
                <a:tableStyleId>{073A0DAA-6AF3-43AB-8588-CEC1D06C72B9}</a:tableStyleId>
              </a:tblPr>
              <a:tblGrid>
                <a:gridCol w="4610100"/>
                <a:gridCol w="885860"/>
              </a:tblGrid>
              <a:tr h="370840">
                <a:tc>
                  <a:txBody>
                    <a:bodyPr/>
                    <a:lstStyle/>
                    <a:p>
                      <a:pPr algn="just"/>
                      <a:r>
                        <a:rPr lang="tr-TR" sz="1100" dirty="0" smtClean="0">
                          <a:solidFill>
                            <a:schemeClr val="bg1"/>
                          </a:solidFill>
                        </a:rPr>
                        <a:t>STRATEJİK AMAÇ 1.</a:t>
                      </a:r>
                    </a:p>
                    <a:p>
                      <a:pPr algn="just"/>
                      <a:r>
                        <a:rPr lang="tr-TR" sz="1100" b="0" dirty="0" smtClean="0">
                          <a:solidFill>
                            <a:schemeClr val="bg1"/>
                          </a:solidFill>
                          <a:latin typeface="Times New Roman" pitchFamily="18" charset="0"/>
                          <a:cs typeface="Times New Roman" pitchFamily="18" charset="0"/>
                        </a:rPr>
                        <a:t>Bütün bireylerin eğitim ve öğretime adil şartlar altında erişmesini sağlamak</a:t>
                      </a:r>
                      <a:endParaRPr lang="tr-TR" sz="1100" b="0"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bg1"/>
                          </a:solidFill>
                        </a:rPr>
                        <a:t>GÖSTERGE SAYISI</a:t>
                      </a:r>
                      <a:endParaRPr lang="tr-TR" sz="1100" b="0" dirty="0">
                        <a:solidFill>
                          <a:schemeClr val="bg1"/>
                        </a:solidFill>
                      </a:endParaRP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r>
              <a:tr h="370840">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1.1.</a:t>
                      </a:r>
                    </a:p>
                    <a:p>
                      <a:pPr algn="just">
                        <a:lnSpc>
                          <a:spcPts val="1540"/>
                        </a:lnSpc>
                      </a:pPr>
                      <a:r>
                        <a:rPr lang="tr-TR" sz="1100" dirty="0" smtClean="0">
                          <a:solidFill>
                            <a:schemeClr val="tx1"/>
                          </a:solidFill>
                          <a:latin typeface="Times New Roman" pitchFamily="18" charset="0"/>
                          <a:cs typeface="Times New Roman" pitchFamily="18" charset="0"/>
                        </a:rPr>
                        <a:t>Plan dönemi sonuna kadar dezavantajlı gruplar başta olmak üzere, eğitim ve öğretimin her tür ve kademesinde katılım ve tamamlama oranlarını artırmak.</a:t>
                      </a:r>
                    </a:p>
                  </a:txBody>
                  <a:tcPr anchor="ctr">
                    <a:lnL w="12700" cap="flat" cmpd="sng" algn="ctr">
                      <a:solidFill>
                        <a:schemeClr val="tx1"/>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solidFill>
                            <a:schemeClr val="tx1"/>
                          </a:solidFill>
                        </a:rPr>
                        <a:t>6</a:t>
                      </a:r>
                      <a:endParaRPr lang="tr-TR" sz="11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39" name="Tablo 38"/>
          <p:cNvGraphicFramePr>
            <a:graphicFrameLocks noGrp="1"/>
          </p:cNvGraphicFramePr>
          <p:nvPr>
            <p:extLst>
              <p:ext uri="{D42A27DB-BD31-4B8C-83A1-F6EECF244321}">
                <p14:modId xmlns="" xmlns:p14="http://schemas.microsoft.com/office/powerpoint/2010/main" val="1104384358"/>
              </p:ext>
            </p:extLst>
          </p:nvPr>
        </p:nvGraphicFramePr>
        <p:xfrm>
          <a:off x="800100" y="1789471"/>
          <a:ext cx="5495962" cy="2918460"/>
        </p:xfrm>
        <a:graphic>
          <a:graphicData uri="http://schemas.openxmlformats.org/drawingml/2006/table">
            <a:tbl>
              <a:tblPr firstRow="1" bandRow="1">
                <a:tableStyleId>{073A0DAA-6AF3-43AB-8588-CEC1D06C72B9}</a:tableStyleId>
              </a:tblPr>
              <a:tblGrid>
                <a:gridCol w="4610100"/>
                <a:gridCol w="885862"/>
              </a:tblGrid>
              <a:tr h="370840">
                <a:tc>
                  <a:txBody>
                    <a:bodyPr/>
                    <a:lstStyle/>
                    <a:p>
                      <a:pPr algn="just"/>
                      <a:r>
                        <a:rPr lang="tr-TR" sz="1100" dirty="0" smtClean="0">
                          <a:solidFill>
                            <a:schemeClr val="bg1"/>
                          </a:solidFill>
                        </a:rPr>
                        <a:t>STRATEJİK AMAÇ 2.</a:t>
                      </a:r>
                    </a:p>
                    <a:p>
                      <a:pPr algn="just"/>
                      <a:r>
                        <a:rPr lang="tr-TR" sz="1100" b="0" dirty="0" smtClean="0">
                          <a:solidFill>
                            <a:schemeClr val="bg1"/>
                          </a:solidFill>
                          <a:latin typeface="Times New Roman" pitchFamily="18" charset="0"/>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bg1"/>
                          </a:solidFill>
                        </a:rPr>
                        <a:t>GÖSTERGE SAYISI</a:t>
                      </a:r>
                      <a:endParaRPr lang="tr-TR" sz="1100" b="0" dirty="0">
                        <a:solidFill>
                          <a:schemeClr val="bg1"/>
                        </a:solidFill>
                      </a:endParaRP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r>
              <a:tr h="331470">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2.1.</a:t>
                      </a:r>
                    </a:p>
                    <a:p>
                      <a:pPr algn="just">
                        <a:lnSpc>
                          <a:spcPts val="1540"/>
                        </a:lnSpc>
                      </a:pPr>
                      <a:r>
                        <a:rPr lang="tr-TR" sz="1100" dirty="0" smtClean="0">
                          <a:solidFill>
                            <a:schemeClr val="tx1"/>
                          </a:solidFill>
                          <a:latin typeface="Times New Roman" pitchFamily="18" charset="0"/>
                          <a:cs typeface="Times New Roman" pitchFamily="18" charset="0"/>
                        </a:rPr>
                        <a:t>Bütün bireylerin bedensel, ruhsal ve zihinsel gelişimlerine yönelik faaliyetlere katılım oranını ve öğrencilerin akademik başarı düzeylerini artırmak.</a:t>
                      </a:r>
                    </a:p>
                  </a:txBody>
                  <a:tcPr anchor="ctr">
                    <a:lnL w="12700" cap="flat" cmpd="sng" algn="ctr">
                      <a:solidFill>
                        <a:schemeClr val="tx1"/>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solidFill>
                            <a:schemeClr val="tx1"/>
                          </a:solidFill>
                        </a:rPr>
                        <a:t>8</a:t>
                      </a:r>
                      <a:endParaRPr lang="tr-TR" sz="11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5501">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2.2.</a:t>
                      </a:r>
                    </a:p>
                    <a:p>
                      <a:pPr algn="just">
                        <a:lnSpc>
                          <a:spcPts val="1540"/>
                        </a:lnSpc>
                      </a:pPr>
                      <a:r>
                        <a:rPr lang="tr-TR" sz="1100" dirty="0" smtClean="0">
                          <a:solidFill>
                            <a:schemeClr val="tx1"/>
                          </a:solidFill>
                          <a:latin typeface="Times New Roman" pitchFamily="18" charset="0"/>
                          <a:cs typeface="Times New Roman" pitchFamily="18" charset="0"/>
                        </a:rPr>
                        <a:t>Hayat boyu öğrenme yaklaşımı çerçevesinde, işgücü piyasasının talep ettiği beceriler ile uyumlu bireyler yetiştirerek istihdam edilebilirliklerini artırmak.</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solidFill>
                            <a:schemeClr val="tx1"/>
                          </a:solidFill>
                        </a:rPr>
                        <a:t>2</a:t>
                      </a:r>
                      <a:endParaRPr lang="tr-TR" sz="11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1470">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2.3.</a:t>
                      </a:r>
                    </a:p>
                    <a:p>
                      <a:pPr algn="just">
                        <a:lnSpc>
                          <a:spcPts val="1540"/>
                        </a:lnSpc>
                      </a:pPr>
                      <a:r>
                        <a:rPr lang="tr-TR" sz="1100" dirty="0" smtClean="0">
                          <a:solidFill>
                            <a:schemeClr val="tx1"/>
                          </a:solidFill>
                          <a:latin typeface="Times New Roman" pitchFamily="18" charset="0"/>
                          <a:cs typeface="Times New Roman" pitchFamily="18" charset="0"/>
                        </a:rPr>
                        <a:t>Eğitimde yenilikçi yaklaşımlar kullanılarak bireylerin yabancı dil yeterliliğini ve uluslararası öğrenci/öğretmen hareketliliğini artırmak</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t>5</a:t>
                      </a:r>
                      <a:endParaRPr lang="tr-TR" sz="11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40" name="Tablo 39"/>
          <p:cNvGraphicFramePr>
            <a:graphicFrameLocks noGrp="1"/>
          </p:cNvGraphicFramePr>
          <p:nvPr>
            <p:extLst>
              <p:ext uri="{D42A27DB-BD31-4B8C-83A1-F6EECF244321}">
                <p14:modId xmlns="" xmlns:p14="http://schemas.microsoft.com/office/powerpoint/2010/main" val="2897751459"/>
              </p:ext>
            </p:extLst>
          </p:nvPr>
        </p:nvGraphicFramePr>
        <p:xfrm>
          <a:off x="800100" y="4842594"/>
          <a:ext cx="5495962" cy="2999390"/>
        </p:xfrm>
        <a:graphic>
          <a:graphicData uri="http://schemas.openxmlformats.org/drawingml/2006/table">
            <a:tbl>
              <a:tblPr firstRow="1" bandRow="1">
                <a:tableStyleId>{073A0DAA-6AF3-43AB-8588-CEC1D06C72B9}</a:tableStyleId>
              </a:tblPr>
              <a:tblGrid>
                <a:gridCol w="4635500"/>
                <a:gridCol w="860462"/>
              </a:tblGrid>
              <a:tr h="784975">
                <a:tc>
                  <a:txBody>
                    <a:bodyPr/>
                    <a:lstStyle/>
                    <a:p>
                      <a:pPr algn="just"/>
                      <a:r>
                        <a:rPr lang="tr-TR" sz="1100" dirty="0" smtClean="0">
                          <a:solidFill>
                            <a:schemeClr val="bg1"/>
                          </a:solidFill>
                        </a:rPr>
                        <a:t>STRATEJİK AMAÇ 3.</a:t>
                      </a:r>
                    </a:p>
                    <a:p>
                      <a:pPr algn="just"/>
                      <a:r>
                        <a:rPr lang="tr-TR" sz="1100" b="0" dirty="0" smtClean="0">
                          <a:solidFill>
                            <a:schemeClr val="bg1"/>
                          </a:solidFill>
                          <a:latin typeface="Times New Roman" pitchFamily="18" charset="0"/>
                          <a:cs typeface="Times New Roman" pitchFamily="18" charset="0"/>
                        </a:rPr>
                        <a:t>Beşeri, fiziki, mali ve teknolojik yapı ile yönetim ve organizasyon yapısını iyileştirerek eğitime erişimi ve eğitimde kaliteyi artıracak etkin ve verimli işleyen bir kurumsal yapıyı tesis etmek.</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bg1"/>
                          </a:solidFill>
                        </a:rPr>
                        <a:t>GÖSTERGE SAYISI</a:t>
                      </a:r>
                      <a:endParaRPr lang="tr-TR" sz="1100" b="0" dirty="0">
                        <a:solidFill>
                          <a:schemeClr val="bg1"/>
                        </a:solidFill>
                      </a:endParaRP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r>
              <a:tr h="667621">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3.1.</a:t>
                      </a:r>
                    </a:p>
                    <a:p>
                      <a:pPr algn="just">
                        <a:lnSpc>
                          <a:spcPts val="1540"/>
                        </a:lnSpc>
                      </a:pPr>
                      <a:r>
                        <a:rPr lang="tr-TR" sz="1100" dirty="0" smtClean="0">
                          <a:solidFill>
                            <a:schemeClr val="tx1"/>
                          </a:solidFill>
                          <a:latin typeface="Times New Roman" pitchFamily="18" charset="0"/>
                          <a:cs typeface="Times New Roman" pitchFamily="18" charset="0"/>
                        </a:rPr>
                        <a:t>Bakanlık hizmetlerinin etkin sunumunu sağlamak üzere insan kaynaklarının yapısını ve niteliğini geliştirmek.</a:t>
                      </a:r>
                    </a:p>
                  </a:txBody>
                  <a:tcPr anchor="ctr">
                    <a:lnL w="12700" cap="flat" cmpd="sng" algn="ctr">
                      <a:solidFill>
                        <a:schemeClr val="tx1"/>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solidFill>
                            <a:schemeClr val="tx1"/>
                          </a:solidFill>
                        </a:rPr>
                        <a:t>6</a:t>
                      </a:r>
                      <a:endParaRPr lang="tr-TR" sz="11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67621">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3.2.</a:t>
                      </a:r>
                    </a:p>
                    <a:p>
                      <a:pPr algn="just">
                        <a:lnSpc>
                          <a:spcPts val="1540"/>
                        </a:lnSpc>
                      </a:pPr>
                      <a:r>
                        <a:rPr lang="tr-TR" sz="1100" dirty="0" smtClean="0">
                          <a:solidFill>
                            <a:schemeClr val="tx1"/>
                          </a:solidFill>
                          <a:latin typeface="Times New Roman" pitchFamily="18" charset="0"/>
                          <a:cs typeface="Times New Roman" pitchFamily="18" charset="0"/>
                        </a:rPr>
                        <a:t>Plan dönemi sonuna kadar, belirlenen kurum standartlarına uygun eğitim ortamlarını tesis etmek; etkin, verimli bir mali yönetim yapısını oluşturmak.</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solidFill>
                            <a:schemeClr val="tx1"/>
                          </a:solidFill>
                        </a:rPr>
                        <a:t>3</a:t>
                      </a:r>
                      <a:endParaRPr lang="tr-TR" sz="11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79173">
                <a:tc>
                  <a:txBody>
                    <a:bodyPr/>
                    <a:lstStyle/>
                    <a:p>
                      <a:pPr algn="just">
                        <a:lnSpc>
                          <a:spcPts val="1540"/>
                        </a:lnSpc>
                      </a:pPr>
                      <a:r>
                        <a:rPr lang="tr-TR" sz="1100" b="1" dirty="0" smtClean="0">
                          <a:solidFill>
                            <a:schemeClr val="tx1"/>
                          </a:solidFill>
                          <a:latin typeface="Times New Roman" pitchFamily="18" charset="0"/>
                          <a:cs typeface="Times New Roman" pitchFamily="18" charset="0"/>
                        </a:rPr>
                        <a:t>Stratejik Hedef  3.3.</a:t>
                      </a:r>
                    </a:p>
                    <a:p>
                      <a:pPr algn="just">
                        <a:lnSpc>
                          <a:spcPts val="1540"/>
                        </a:lnSpc>
                      </a:pPr>
                      <a:r>
                        <a:rPr lang="tr-TR" sz="1100" dirty="0" smtClean="0">
                          <a:solidFill>
                            <a:schemeClr val="tx1"/>
                          </a:solidFill>
                          <a:latin typeface="Times New Roman" pitchFamily="18" charset="0"/>
                          <a:cs typeface="Times New Roman" pitchFamily="18" charset="0"/>
                        </a:rPr>
                        <a:t>Etkin bir izleme ve değerlendirme sistemiyle desteklenen, bürokrasinin azaltıldığı, çoğulcu, katılımcı, şeffaf ve hesap verebilir bir yönetim ve organizasyon yapısını plan dönemi sonuna kadar oluşturmak.</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dirty="0" smtClean="0"/>
                        <a:t>4</a:t>
                      </a:r>
                      <a:endParaRPr lang="tr-TR" sz="11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Dikdörtgen 6"/>
          <p:cNvSpPr/>
          <p:nvPr/>
        </p:nvSpPr>
        <p:spPr>
          <a:xfrm>
            <a:off x="379268" y="7991475"/>
            <a:ext cx="5940281" cy="219075"/>
          </a:xfrm>
          <a:prstGeom prst="rect">
            <a:avLst/>
          </a:prstGeom>
          <a:solidFill>
            <a:schemeClr val="bg1">
              <a:lumMod val="7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tx1"/>
                </a:solidFill>
              </a:rPr>
              <a:t>Toplamda 3 Amaç, 7 Hedef ve 34 Performans göstergesinden oluşmaktadır</a:t>
            </a:r>
            <a:endParaRPr lang="tr-TR" sz="1200" dirty="0">
              <a:solidFill>
                <a:schemeClr val="tx1"/>
              </a:solidFill>
            </a:endParaRPr>
          </a:p>
        </p:txBody>
      </p:sp>
      <p:sp>
        <p:nvSpPr>
          <p:cNvPr id="2" name="Metin kutusu 1"/>
          <p:cNvSpPr txBox="1"/>
          <p:nvPr/>
        </p:nvSpPr>
        <p:spPr>
          <a:xfrm>
            <a:off x="379261" y="554760"/>
            <a:ext cx="400110" cy="1111264"/>
          </a:xfrm>
          <a:prstGeom prst="rect">
            <a:avLst/>
          </a:prstGeom>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dirty="0" smtClean="0"/>
              <a:t>ERİŞİM</a:t>
            </a:r>
            <a:endParaRPr lang="tr-TR" sz="1400" dirty="0"/>
          </a:p>
        </p:txBody>
      </p:sp>
      <p:sp>
        <p:nvSpPr>
          <p:cNvPr id="15" name="Metin kutusu 14"/>
          <p:cNvSpPr txBox="1"/>
          <p:nvPr/>
        </p:nvSpPr>
        <p:spPr>
          <a:xfrm>
            <a:off x="374829" y="1755560"/>
            <a:ext cx="400110" cy="2907793"/>
          </a:xfrm>
          <a:prstGeom prst="rect">
            <a:avLst/>
          </a:prstGeom>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dirty="0" smtClean="0"/>
              <a:t>KALİTE</a:t>
            </a:r>
            <a:endParaRPr lang="tr-TR" sz="1400" dirty="0"/>
          </a:p>
        </p:txBody>
      </p:sp>
      <p:sp>
        <p:nvSpPr>
          <p:cNvPr id="16" name="Metin kutusu 15"/>
          <p:cNvSpPr txBox="1"/>
          <p:nvPr/>
        </p:nvSpPr>
        <p:spPr>
          <a:xfrm>
            <a:off x="374829" y="4821231"/>
            <a:ext cx="400110" cy="3020753"/>
          </a:xfrm>
          <a:prstGeom prst="rect">
            <a:avLst/>
          </a:prstGeom>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dirty="0" smtClean="0"/>
              <a:t>KAPASİTE</a:t>
            </a:r>
            <a:endParaRPr lang="tr-TR" sz="1400" dirty="0"/>
          </a:p>
        </p:txBody>
      </p:sp>
      <p:sp>
        <p:nvSpPr>
          <p:cNvPr id="19" name="18 Slayt Numarası Yer Tutucusu"/>
          <p:cNvSpPr>
            <a:spLocks noGrp="1"/>
          </p:cNvSpPr>
          <p:nvPr>
            <p:ph type="sldNum" sz="quarter" idx="12"/>
          </p:nvPr>
        </p:nvSpPr>
        <p:spPr/>
        <p:txBody>
          <a:bodyPr/>
          <a:lstStyle/>
          <a:p>
            <a:r>
              <a:rPr lang="tr-TR" dirty="0" smtClean="0"/>
              <a:t>35</a:t>
            </a:r>
            <a:endParaRPr lang="tr-TR" dirty="0"/>
          </a:p>
        </p:txBody>
      </p:sp>
    </p:spTree>
    <p:extLst>
      <p:ext uri="{BB962C8B-B14F-4D97-AF65-F5344CB8AC3E}">
        <p14:creationId xmlns="" xmlns:p14="http://schemas.microsoft.com/office/powerpoint/2010/main" val="2951589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355600" y="7239003"/>
            <a:ext cx="5762660" cy="7747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a:solidFill>
                  <a:prstClr val="white"/>
                </a:solidFill>
              </a:rPr>
              <a:t>EĞİTİM VE ÖĞRETİME ERİŞİM</a:t>
            </a:r>
            <a:endParaRPr lang="tr-TR" sz="2400" dirty="0">
              <a:solidFill>
                <a:prstClr val="white"/>
              </a:solidFill>
            </a:endParaRPr>
          </a:p>
        </p:txBody>
      </p:sp>
      <p:sp>
        <p:nvSpPr>
          <p:cNvPr id="11" name="Dikdörtgen 10"/>
          <p:cNvSpPr/>
          <p:nvPr/>
        </p:nvSpPr>
        <p:spPr>
          <a:xfrm>
            <a:off x="3492501" y="3086100"/>
            <a:ext cx="2625760"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prstClr val="white"/>
                </a:solidFill>
                <a:effectLst>
                  <a:outerShdw blurRad="38100" dist="38100" dir="2700000" algn="tl">
                    <a:srgbClr val="000000">
                      <a:alpha val="43137"/>
                    </a:srgbClr>
                  </a:outerShdw>
                </a:effectLst>
              </a:rPr>
              <a:t>TEMA</a:t>
            </a:r>
            <a:endParaRPr lang="tr-TR" sz="4000" b="1" dirty="0">
              <a:solidFill>
                <a:prstClr val="white"/>
              </a:solidFill>
              <a:effectLst>
                <a:outerShdw blurRad="38100" dist="38100" dir="2700000" algn="tl">
                  <a:srgbClr val="000000">
                    <a:alpha val="43137"/>
                  </a:srgbClr>
                </a:outerShdw>
              </a:effectLst>
            </a:endParaRPr>
          </a:p>
        </p:txBody>
      </p:sp>
      <p:sp>
        <p:nvSpPr>
          <p:cNvPr id="12" name="Yuvarlatılmış Dikdörtgen 11"/>
          <p:cNvSpPr/>
          <p:nvPr/>
        </p:nvSpPr>
        <p:spPr>
          <a:xfrm>
            <a:off x="4445001" y="2332048"/>
            <a:ext cx="617848" cy="6254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b="1" dirty="0" smtClean="0">
                <a:solidFill>
                  <a:prstClr val="white"/>
                </a:solidFill>
                <a:effectLst>
                  <a:outerShdw blurRad="38100" dist="38100" dir="2700000" algn="tl">
                    <a:srgbClr val="000000">
                      <a:alpha val="43137"/>
                    </a:srgbClr>
                  </a:outerShdw>
                </a:effectLst>
                <a:latin typeface="Arial Black" pitchFamily="34" charset="0"/>
              </a:rPr>
              <a:t>1</a:t>
            </a:r>
            <a:endParaRPr lang="tr-TR" sz="4800" b="1" dirty="0">
              <a:solidFill>
                <a:prstClr val="white"/>
              </a:solidFill>
              <a:effectLst>
                <a:outerShdw blurRad="38100" dist="38100" dir="2700000" algn="tl">
                  <a:srgbClr val="000000">
                    <a:alpha val="43137"/>
                  </a:srgbClr>
                </a:outerShdw>
              </a:effectLst>
              <a:latin typeface="Arial Black" pitchFamily="34" charset="0"/>
            </a:endParaRPr>
          </a:p>
        </p:txBody>
      </p:sp>
      <p:sp>
        <p:nvSpPr>
          <p:cNvPr id="6" name="Dikdörtgen 5"/>
          <p:cNvSpPr/>
          <p:nvPr/>
        </p:nvSpPr>
        <p:spPr>
          <a:xfrm rot="16200000">
            <a:off x="4893133" y="5505598"/>
            <a:ext cx="3429000" cy="215444"/>
          </a:xfrm>
          <a:prstGeom prst="rect">
            <a:avLst/>
          </a:prstGeom>
        </p:spPr>
        <p:txBody>
          <a:bodyPr>
            <a:spAutoFit/>
          </a:bodyPr>
          <a:lstStyle/>
          <a:p>
            <a:pPr fontAlgn="base">
              <a:spcBef>
                <a:spcPct val="0"/>
              </a:spcBef>
              <a:spcAft>
                <a:spcPct val="0"/>
              </a:spcAft>
            </a:pPr>
            <a:r>
              <a:rPr lang="tr-TR" sz="800" b="1" dirty="0" smtClean="0">
                <a:solidFill>
                  <a:srgbClr val="FFFFFF"/>
                </a:solidFill>
                <a:cs typeface="Arial" pitchFamily="34" charset="0"/>
              </a:rPr>
              <a:t>GELECEĞE YÖNELELİM   1. TEMA</a:t>
            </a:r>
            <a:endParaRPr lang="tr-TR" sz="800" dirty="0">
              <a:solidFill>
                <a:prstClr val="black"/>
              </a:solidFill>
              <a:cs typeface="Arial" pitchFamily="34" charset="0"/>
            </a:endParaRPr>
          </a:p>
        </p:txBody>
      </p:sp>
      <p:sp>
        <p:nvSpPr>
          <p:cNvPr id="8" name="7 Slayt Numarası Yer Tutucusu"/>
          <p:cNvSpPr>
            <a:spLocks noGrp="1"/>
          </p:cNvSpPr>
          <p:nvPr>
            <p:ph type="sldNum" sz="quarter" idx="12"/>
          </p:nvPr>
        </p:nvSpPr>
        <p:spPr/>
        <p:txBody>
          <a:bodyPr/>
          <a:lstStyle/>
          <a:p>
            <a:r>
              <a:rPr lang="tr-TR" dirty="0" smtClean="0"/>
              <a:t>36</a:t>
            </a:r>
            <a:endParaRPr lang="tr-TR" dirty="0"/>
          </a:p>
        </p:txBody>
      </p:sp>
    </p:spTree>
    <p:extLst>
      <p:ext uri="{BB962C8B-B14F-4D97-AF65-F5344CB8AC3E}">
        <p14:creationId xmlns="" xmlns:p14="http://schemas.microsoft.com/office/powerpoint/2010/main" val="1866498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379261" y="50803"/>
            <a:ext cx="5916800" cy="774700"/>
            <a:chOff x="379259" y="1130300"/>
            <a:chExt cx="5916800" cy="774700"/>
          </a:xfrm>
        </p:grpSpPr>
        <p:sp>
          <p:nvSpPr>
            <p:cNvPr id="4" name="Dikdörtgen 3"/>
            <p:cNvSpPr/>
            <p:nvPr/>
          </p:nvSpPr>
          <p:spPr>
            <a:xfrm>
              <a:off x="379259" y="1130300"/>
              <a:ext cx="5916800" cy="7747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b="1" dirty="0" smtClean="0">
                <a:solidFill>
                  <a:prstClr val="white"/>
                </a:solidFill>
              </a:endParaRPr>
            </a:p>
            <a:p>
              <a:pPr algn="ctr"/>
              <a:r>
                <a:rPr lang="tr-TR" b="1" dirty="0">
                  <a:solidFill>
                    <a:prstClr val="white"/>
                  </a:solidFill>
                </a:rPr>
                <a:t>EĞİTİM VE ÖĞRETİME ERİŞİM</a:t>
              </a:r>
              <a:endParaRPr lang="tr-TR" dirty="0">
                <a:solidFill>
                  <a:prstClr val="white"/>
                </a:solidFill>
              </a:endParaRPr>
            </a:p>
          </p:txBody>
        </p:sp>
        <p:sp>
          <p:nvSpPr>
            <p:cNvPr id="5" name="Dikdörtgen 4"/>
            <p:cNvSpPr/>
            <p:nvPr/>
          </p:nvSpPr>
          <p:spPr>
            <a:xfrm>
              <a:off x="850627" y="1155700"/>
              <a:ext cx="4978673"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effectLst>
                    <a:outerShdw blurRad="38100" dist="38100" dir="2700000" algn="tl">
                      <a:srgbClr val="000000">
                        <a:alpha val="43137"/>
                      </a:srgbClr>
                    </a:outerShdw>
                  </a:effectLst>
                </a:rPr>
                <a:t>TEMA</a:t>
              </a:r>
              <a:endParaRPr lang="tr-TR" b="1" dirty="0">
                <a:solidFill>
                  <a:prstClr val="white"/>
                </a:solidFill>
                <a:effectLst>
                  <a:outerShdw blurRad="38100" dist="38100" dir="2700000" algn="tl">
                    <a:srgbClr val="000000">
                      <a:alpha val="43137"/>
                    </a:srgbClr>
                  </a:outerShdw>
                </a:effectLst>
              </a:endParaRPr>
            </a:p>
          </p:txBody>
        </p:sp>
        <p:sp>
          <p:nvSpPr>
            <p:cNvPr id="6" name="Yuvarlatılmış Dikdörtgen 5"/>
            <p:cNvSpPr/>
            <p:nvPr/>
          </p:nvSpPr>
          <p:spPr>
            <a:xfrm>
              <a:off x="2589059" y="1139825"/>
              <a:ext cx="402750" cy="2857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dirty="0" smtClean="0">
                  <a:solidFill>
                    <a:prstClr val="white"/>
                  </a:solidFill>
                  <a:effectLst>
                    <a:outerShdw blurRad="38100" dist="38100" dir="2700000" algn="tl">
                      <a:srgbClr val="000000">
                        <a:alpha val="43137"/>
                      </a:srgbClr>
                    </a:outerShdw>
                  </a:effectLst>
                  <a:latin typeface="Arial Black" pitchFamily="34" charset="0"/>
                </a:rPr>
                <a:t>1</a:t>
              </a:r>
              <a:endParaRPr lang="tr-TR"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2" name="Tablo 1"/>
          <p:cNvGraphicFramePr>
            <a:graphicFrameLocks noGrp="1"/>
          </p:cNvGraphicFramePr>
          <p:nvPr>
            <p:extLst>
              <p:ext uri="{D42A27DB-BD31-4B8C-83A1-F6EECF244321}">
                <p14:modId xmlns="" xmlns:p14="http://schemas.microsoft.com/office/powerpoint/2010/main" val="3235424673"/>
              </p:ext>
            </p:extLst>
          </p:nvPr>
        </p:nvGraphicFramePr>
        <p:xfrm>
          <a:off x="393772" y="1729807"/>
          <a:ext cx="5902287" cy="828040"/>
        </p:xfrm>
        <a:graphic>
          <a:graphicData uri="http://schemas.openxmlformats.org/drawingml/2006/table">
            <a:tbl>
              <a:tblPr firstRow="1" bandRow="1">
                <a:tableStyleId>{9D7B26C5-4107-4FEC-AEDC-1716B250A1EF}</a:tableStyleId>
              </a:tblPr>
              <a:tblGrid>
                <a:gridCol w="5902287"/>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Hedef 1.1.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Plan dönemi sonuna kadar dezavantajlı gruplar başta olmak üzere, eğitim ve öğretimin her tür ve kademesinde katılım ve tamamlama oranlarını artırmak.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Dikdörtgen 9"/>
          <p:cNvSpPr/>
          <p:nvPr/>
        </p:nvSpPr>
        <p:spPr>
          <a:xfrm rot="16200000">
            <a:off x="4893133" y="5505598"/>
            <a:ext cx="3429000" cy="215444"/>
          </a:xfrm>
          <a:prstGeom prst="rect">
            <a:avLst/>
          </a:prstGeom>
        </p:spPr>
        <p:txBody>
          <a:bodyPr>
            <a:spAutoFit/>
          </a:bodyPr>
          <a:lstStyle/>
          <a:p>
            <a:pPr fontAlgn="base">
              <a:spcBef>
                <a:spcPct val="0"/>
              </a:spcBef>
              <a:spcAft>
                <a:spcPct val="0"/>
              </a:spcAft>
            </a:pPr>
            <a:r>
              <a:rPr lang="tr-TR" sz="800" b="1" dirty="0" smtClean="0">
                <a:solidFill>
                  <a:srgbClr val="FFFFFF"/>
                </a:solidFill>
                <a:cs typeface="Arial" pitchFamily="34" charset="0"/>
              </a:rPr>
              <a:t>GELECEĞE YÖNELELİM   1. TEMA</a:t>
            </a:r>
            <a:endParaRPr lang="tr-TR" sz="800" dirty="0">
              <a:solidFill>
                <a:prstClr val="black"/>
              </a:solidFill>
              <a:cs typeface="Arial" pitchFamily="34" charset="0"/>
            </a:endParaRPr>
          </a:p>
        </p:txBody>
      </p:sp>
      <p:graphicFrame>
        <p:nvGraphicFramePr>
          <p:cNvPr id="7" name="Tablo 6"/>
          <p:cNvGraphicFramePr>
            <a:graphicFrameLocks noGrp="1"/>
          </p:cNvGraphicFramePr>
          <p:nvPr>
            <p:extLst>
              <p:ext uri="{D42A27DB-BD31-4B8C-83A1-F6EECF244321}">
                <p14:modId xmlns="" xmlns:p14="http://schemas.microsoft.com/office/powerpoint/2010/main" val="1519739965"/>
              </p:ext>
            </p:extLst>
          </p:nvPr>
        </p:nvGraphicFramePr>
        <p:xfrm>
          <a:off x="393772" y="923925"/>
          <a:ext cx="5902287" cy="741680"/>
        </p:xfrm>
        <a:graphic>
          <a:graphicData uri="http://schemas.openxmlformats.org/drawingml/2006/table">
            <a:tbl>
              <a:tblPr firstRow="1" bandRow="1">
                <a:tableStyleId>{5C22544A-7EE6-4342-B048-85BDC9FD1C3A}</a:tableStyleId>
              </a:tblPr>
              <a:tblGrid>
                <a:gridCol w="590228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prstClr val="white"/>
                          </a:solidFill>
                          <a:latin typeface="Times New Roman" pitchFamily="18" charset="0"/>
                          <a:cs typeface="Times New Roman" pitchFamily="18" charset="0"/>
                        </a:rPr>
                        <a:t>STRATEJİK AMAÇ 1.</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ysClr val="windowText" lastClr="000000"/>
                          </a:solidFill>
                          <a:latin typeface="Times New Roman" pitchFamily="18" charset="0"/>
                          <a:cs typeface="Times New Roman" pitchFamily="18" charset="0"/>
                        </a:rPr>
                        <a:t>Bütün bireylerin eğitim ve öğretime adil şartlar altında erişmesini sağlamak</a:t>
                      </a:r>
                    </a:p>
                  </a:txBody>
                  <a:tcPr anchor="ctr"/>
                </a:tc>
              </a:tr>
            </a:tbl>
          </a:graphicData>
        </a:graphic>
      </p:graphicFrame>
      <p:graphicFrame>
        <p:nvGraphicFramePr>
          <p:cNvPr id="11" name="Tablo 10"/>
          <p:cNvGraphicFramePr>
            <a:graphicFrameLocks noGrp="1"/>
          </p:cNvGraphicFramePr>
          <p:nvPr>
            <p:extLst>
              <p:ext uri="{D42A27DB-BD31-4B8C-83A1-F6EECF244321}">
                <p14:modId xmlns="" xmlns:p14="http://schemas.microsoft.com/office/powerpoint/2010/main" val="1011152950"/>
              </p:ext>
            </p:extLst>
          </p:nvPr>
        </p:nvGraphicFramePr>
        <p:xfrm>
          <a:off x="393771" y="2708944"/>
          <a:ext cx="5816529" cy="2199050"/>
        </p:xfrm>
        <a:graphic>
          <a:graphicData uri="http://schemas.openxmlformats.org/drawingml/2006/table">
            <a:tbl>
              <a:tblPr/>
              <a:tblGrid>
                <a:gridCol w="688087"/>
                <a:gridCol w="3643674"/>
                <a:gridCol w="344191"/>
                <a:gridCol w="344191"/>
                <a:gridCol w="402955"/>
                <a:gridCol w="393431"/>
              </a:tblGrid>
              <a:tr h="247112">
                <a:tc rowSpan="2">
                  <a:txBody>
                    <a:bodyPr/>
                    <a:lstStyle/>
                    <a:p>
                      <a:pPr algn="l" fontAlgn="ctr"/>
                      <a:r>
                        <a:rPr lang="tr-TR" sz="1000" b="1" i="0" u="none" strike="noStrike" dirty="0">
                          <a:solidFill>
                            <a:srgbClr val="FFFFFF"/>
                          </a:solidFill>
                          <a:effectLst/>
                          <a:latin typeface="Calibri" panose="020F0502020204030204" pitchFamily="34" charset="0"/>
                        </a:rPr>
                        <a:t>No</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a:txBody>
                    <a:bodyPr/>
                    <a:lstStyle/>
                    <a:p>
                      <a:pPr algn="l" fontAlgn="ctr"/>
                      <a:r>
                        <a:rPr lang="tr-TR" sz="1000" b="1" i="0" u="none" strike="noStrike">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gridSpan="3">
                  <a:txBody>
                    <a:bodyPr/>
                    <a:lstStyle/>
                    <a:p>
                      <a:pPr algn="ctr" fontAlgn="ctr"/>
                      <a:r>
                        <a:rPr lang="tr-TR" sz="1000" b="1" i="0" u="none" strike="noStrike">
                          <a:solidFill>
                            <a:srgbClr val="FFFFFF"/>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smtClean="0">
                          <a:solidFill>
                            <a:srgbClr val="FFFFFF"/>
                          </a:solidFill>
                          <a:effectLst/>
                          <a:latin typeface="Calibri" panose="020F0502020204030204" pitchFamily="34" charset="0"/>
                        </a:rPr>
                        <a:t>HEDEF</a:t>
                      </a:r>
                      <a:endParaRPr lang="tr-TR" sz="1000" b="1" i="0" u="none" strike="noStrike" dirty="0">
                        <a:solidFill>
                          <a:srgbClr val="FFFFFF"/>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247112">
                <a:tc vMerge="1">
                  <a:txBody>
                    <a:bodyPr/>
                    <a:lstStyle/>
                    <a:p>
                      <a:endParaRPr lang="tr-TR"/>
                    </a:p>
                  </a:txBody>
                  <a:tcPr/>
                </a:tc>
                <a:tc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smtClean="0">
                          <a:solidFill>
                            <a:srgbClr val="FFFFFF"/>
                          </a:solidFill>
                          <a:effectLst/>
                          <a:latin typeface="Calibri" panose="020F0502020204030204" pitchFamily="34" charset="0"/>
                        </a:rPr>
                        <a:t>2019</a:t>
                      </a:r>
                      <a:endParaRPr lang="tr-TR" sz="1000" b="1" i="0" u="none" strike="noStrike" dirty="0">
                        <a:solidFill>
                          <a:srgbClr val="FFFFFF"/>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343289">
                <a:tc>
                  <a:txBody>
                    <a:bodyPr/>
                    <a:lstStyle/>
                    <a:p>
                      <a:pPr algn="l" fontAlgn="ctr"/>
                      <a:r>
                        <a:rPr lang="tr-TR" sz="1000" b="0" i="0" u="none" strike="noStrike" dirty="0" smtClean="0">
                          <a:solidFill>
                            <a:srgbClr val="000000"/>
                          </a:solidFill>
                          <a:effectLst/>
                          <a:latin typeface="Calibri" panose="020F0502020204030204" pitchFamily="34" charset="0"/>
                        </a:rPr>
                        <a:t>PG1.1.1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000" b="0" i="0" u="none" strike="noStrike" dirty="0">
                          <a:solidFill>
                            <a:srgbClr val="000000"/>
                          </a:solidFill>
                          <a:effectLst/>
                          <a:latin typeface="Calibri" panose="020F0502020204030204" pitchFamily="34" charset="0"/>
                        </a:rPr>
                        <a:t>Net Okullaşma Oranı </a:t>
                      </a:r>
                      <a:r>
                        <a:rPr lang="tr-TR" sz="1000" b="0" i="0" u="none" strike="noStrike" dirty="0" smtClean="0">
                          <a:solidFill>
                            <a:srgbClr val="000000"/>
                          </a:solidFill>
                          <a:effectLst/>
                          <a:latin typeface="Calibri" panose="020F0502020204030204" pitchFamily="34" charset="0"/>
                        </a:rPr>
                        <a:t>(%)</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99</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99</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08495">
                <a:tc>
                  <a:txBody>
                    <a:bodyPr/>
                    <a:lstStyle/>
                    <a:p>
                      <a:pPr algn="l" fontAlgn="ctr"/>
                      <a:r>
                        <a:rPr lang="tr-TR" sz="1000" b="0" i="0" u="none" strike="noStrike" dirty="0" smtClean="0">
                          <a:solidFill>
                            <a:srgbClr val="000000"/>
                          </a:solidFill>
                          <a:effectLst/>
                          <a:latin typeface="Calibri" panose="020F0502020204030204" pitchFamily="34" charset="0"/>
                        </a:rPr>
                        <a:t>PG1.1.2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000" b="0" i="0" u="none" strike="noStrike" dirty="0">
                          <a:solidFill>
                            <a:srgbClr val="000000"/>
                          </a:solidFill>
                          <a:effectLst/>
                          <a:latin typeface="Calibri" panose="020F0502020204030204" pitchFamily="34" charset="0"/>
                        </a:rPr>
                        <a:t>Örgün eğitimde devamsız gün oranı </a:t>
                      </a:r>
                      <a:r>
                        <a:rPr lang="tr-TR" sz="1000" b="0" i="0" u="none" strike="noStrike" dirty="0" smtClean="0">
                          <a:solidFill>
                            <a:srgbClr val="000000"/>
                          </a:solidFill>
                          <a:effectLst/>
                          <a:latin typeface="Calibri" panose="020F0502020204030204" pitchFamily="34" charset="0"/>
                        </a:rPr>
                        <a:t>(%)</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10,4</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9,7</a:t>
                      </a:r>
                      <a:r>
                        <a:rPr lang="tr-TR" sz="1000" b="0" i="0" u="none" strike="noStrike" dirty="0">
                          <a:solidFill>
                            <a:srgbClr val="000000"/>
                          </a:solidFill>
                          <a:effectLst/>
                          <a:latin typeface="Calibri" panose="020F0502020204030204" pitchFamily="34" charset="0"/>
                        </a:rPr>
                        <a:t> </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11,8</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4325">
                <a:tc>
                  <a:txBody>
                    <a:bodyPr/>
                    <a:lstStyle/>
                    <a:p>
                      <a:pPr algn="l" fontAlgn="ctr"/>
                      <a:r>
                        <a:rPr lang="tr-TR" sz="1000" b="0" i="0" u="none" strike="noStrike" dirty="0" smtClean="0">
                          <a:solidFill>
                            <a:srgbClr val="000000"/>
                          </a:solidFill>
                          <a:effectLst/>
                          <a:latin typeface="Calibri" panose="020F0502020204030204" pitchFamily="34" charset="0"/>
                        </a:rPr>
                        <a:t>PG1.1.3</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000" b="0" i="0" u="none" strike="noStrike" dirty="0">
                          <a:solidFill>
                            <a:srgbClr val="000000"/>
                          </a:solidFill>
                          <a:effectLst/>
                          <a:latin typeface="Calibri" panose="020F0502020204030204" pitchFamily="34" charset="0"/>
                        </a:rPr>
                        <a:t>Örgün eğitimde devamsız öğrenci oranı </a:t>
                      </a:r>
                      <a:r>
                        <a:rPr lang="tr-TR" sz="1000" b="0" i="0" u="none" strike="noStrike" dirty="0" smtClean="0">
                          <a:solidFill>
                            <a:srgbClr val="000000"/>
                          </a:solidFill>
                          <a:effectLst/>
                          <a:latin typeface="Calibri" panose="020F0502020204030204" pitchFamily="34" charset="0"/>
                        </a:rPr>
                        <a:t>(%)</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0,01</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47112">
                <a:tc>
                  <a:txBody>
                    <a:bodyPr/>
                    <a:lstStyle/>
                    <a:p>
                      <a:pPr algn="l" fontAlgn="ctr"/>
                      <a:r>
                        <a:rPr lang="tr-TR" sz="1000" b="0" i="0" u="none" strike="noStrike" dirty="0" smtClean="0">
                          <a:solidFill>
                            <a:srgbClr val="000000"/>
                          </a:solidFill>
                          <a:effectLst/>
                          <a:latin typeface="Calibri" panose="020F0502020204030204" pitchFamily="34" charset="0"/>
                        </a:rPr>
                        <a:t>PG1.1.4</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000" b="0" i="0" u="none" strike="noStrike" dirty="0" smtClean="0">
                          <a:solidFill>
                            <a:srgbClr val="000000"/>
                          </a:solidFill>
                          <a:effectLst/>
                          <a:latin typeface="Calibri" panose="020F0502020204030204" pitchFamily="34" charset="0"/>
                        </a:rPr>
                        <a:t>Örgün </a:t>
                      </a:r>
                      <a:r>
                        <a:rPr lang="tr-TR" sz="1000" b="0" i="0" u="none" strike="noStrike" dirty="0">
                          <a:solidFill>
                            <a:srgbClr val="000000"/>
                          </a:solidFill>
                          <a:effectLst/>
                          <a:latin typeface="Calibri" panose="020F0502020204030204" pitchFamily="34" charset="0"/>
                        </a:rPr>
                        <a:t>eğitim dışına çıkan öğrenci oranı (%)</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4449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Calibri" panose="020F0502020204030204" pitchFamily="34" charset="0"/>
                        </a:rPr>
                        <a:t>PG1.1.5</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000" b="0" i="0" u="none" strike="noStrike" dirty="0" smtClean="0">
                          <a:solidFill>
                            <a:srgbClr val="000000"/>
                          </a:solidFill>
                          <a:effectLst/>
                          <a:latin typeface="Calibri" panose="020F0502020204030204" pitchFamily="34" charset="0"/>
                        </a:rPr>
                        <a:t>Öğrenci yetiştirme kursunda açılan ders sayısı</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3</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3</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4</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4711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Calibri" panose="020F0502020204030204" pitchFamily="34" charset="0"/>
                        </a:rPr>
                        <a:t>PG1.1.6</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000" b="0" i="0" u="none" strike="noStrike" dirty="0" smtClean="0">
                          <a:solidFill>
                            <a:srgbClr val="000000"/>
                          </a:solidFill>
                          <a:effectLst/>
                          <a:latin typeface="Calibri" panose="020F0502020204030204" pitchFamily="34" charset="0"/>
                        </a:rPr>
                        <a:t>Öğrenci yetiştirme kursuna katılan öğrenci sayısı</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90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260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500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13" name="12 Slayt Numarası Yer Tutucusu"/>
          <p:cNvSpPr>
            <a:spLocks noGrp="1"/>
          </p:cNvSpPr>
          <p:nvPr>
            <p:ph type="sldNum" sz="quarter" idx="12"/>
          </p:nvPr>
        </p:nvSpPr>
        <p:spPr/>
        <p:txBody>
          <a:bodyPr/>
          <a:lstStyle/>
          <a:p>
            <a:r>
              <a:rPr lang="tr-TR" dirty="0" smtClean="0"/>
              <a:t>37</a:t>
            </a:r>
            <a:endParaRPr lang="tr-TR" dirty="0"/>
          </a:p>
        </p:txBody>
      </p:sp>
    </p:spTree>
    <p:extLst>
      <p:ext uri="{BB962C8B-B14F-4D97-AF65-F5344CB8AC3E}">
        <p14:creationId xmlns="" xmlns:p14="http://schemas.microsoft.com/office/powerpoint/2010/main" val="683169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rot="16200000">
            <a:off x="-1454378" y="5505597"/>
            <a:ext cx="3429000" cy="215444"/>
          </a:xfrm>
          <a:prstGeom prst="rect">
            <a:avLst/>
          </a:prstGeom>
        </p:spPr>
        <p:txBody>
          <a:bodyPr>
            <a:spAutoFit/>
          </a:bodyPr>
          <a:lstStyle/>
          <a:p>
            <a:pPr fontAlgn="base">
              <a:spcBef>
                <a:spcPct val="0"/>
              </a:spcBef>
              <a:spcAft>
                <a:spcPct val="0"/>
              </a:spcAft>
            </a:pPr>
            <a:r>
              <a:rPr lang="tr-TR" sz="800" b="1" dirty="0" smtClean="0">
                <a:solidFill>
                  <a:srgbClr val="FFFFFF"/>
                </a:solidFill>
                <a:cs typeface="Arial" pitchFamily="34" charset="0"/>
              </a:rPr>
              <a:t>GELECEĞE YÖNELELİM   1. TEMA</a:t>
            </a:r>
            <a:endParaRPr lang="tr-TR" sz="800" dirty="0">
              <a:solidFill>
                <a:prstClr val="black"/>
              </a:solidFill>
              <a:cs typeface="Arial" pitchFamily="34" charset="0"/>
            </a:endParaRPr>
          </a:p>
        </p:txBody>
      </p:sp>
      <p:sp>
        <p:nvSpPr>
          <p:cNvPr id="4" name="Dikdörtgen 3"/>
          <p:cNvSpPr/>
          <p:nvPr/>
        </p:nvSpPr>
        <p:spPr>
          <a:xfrm>
            <a:off x="466724" y="59023"/>
            <a:ext cx="6124575" cy="2862322"/>
          </a:xfrm>
          <a:prstGeom prst="rect">
            <a:avLst/>
          </a:prstGeom>
        </p:spPr>
        <p:txBody>
          <a:bodyPr wrap="square">
            <a:spAutoFit/>
          </a:bodyPr>
          <a:lstStyle/>
          <a:p>
            <a:pPr algn="just"/>
            <a:r>
              <a:rPr lang="tr-TR" sz="1200" b="1" dirty="0">
                <a:latin typeface="Times New Roman" panose="02020603050405020304" pitchFamily="18" charset="0"/>
                <a:cs typeface="Times New Roman" panose="02020603050405020304" pitchFamily="18" charset="0"/>
              </a:rPr>
              <a:t>Hedefin </a:t>
            </a:r>
            <a:r>
              <a:rPr lang="tr-TR" sz="1200" b="1" dirty="0" smtClean="0">
                <a:latin typeface="Times New Roman" panose="02020603050405020304" pitchFamily="18" charset="0"/>
                <a:cs typeface="Times New Roman" panose="02020603050405020304" pitchFamily="18" charset="0"/>
              </a:rPr>
              <a:t>mevcut durumu :</a:t>
            </a:r>
            <a:endParaRPr lang="tr-TR" sz="1200" b="1" dirty="0">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Bireylerin eğitim ve öğretime katılması ve tamamlaması sosyal ve ekonomik kalkınmanın sürdürülebilmesinde önemli bir etken olarak görülmektedir. Bu nedenle eğitim ve öğretime katılımın artırılması ve eğitim hizmetinin Bütün bireylere adil şartlarda sunulması hedeflenmektedir.</a:t>
            </a:r>
          </a:p>
          <a:p>
            <a:pPr algn="just"/>
            <a:endParaRPr lang="tr-TR" sz="1200" dirty="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Çubuk’ta </a:t>
            </a:r>
            <a:r>
              <a:rPr lang="tr-TR" sz="1200" dirty="0">
                <a:latin typeface="Times New Roman" panose="02020603050405020304" pitchFamily="18" charset="0"/>
                <a:cs typeface="Times New Roman" panose="02020603050405020304" pitchFamily="18" charset="0"/>
              </a:rPr>
              <a:t>25+ yaş grubunda ortalama eğitim süresi (yıl) </a:t>
            </a:r>
            <a:r>
              <a:rPr lang="tr-TR" sz="1200" dirty="0" smtClean="0">
                <a:latin typeface="Times New Roman" panose="02020603050405020304" pitchFamily="18" charset="0"/>
                <a:cs typeface="Times New Roman" panose="02020603050405020304" pitchFamily="18" charset="0"/>
              </a:rPr>
              <a:t>9,8’dir. </a:t>
            </a:r>
            <a:r>
              <a:rPr lang="tr-TR" sz="1200" dirty="0">
                <a:latin typeface="Times New Roman" panose="02020603050405020304" pitchFamily="18" charset="0"/>
                <a:cs typeface="Times New Roman" panose="02020603050405020304" pitchFamily="18" charset="0"/>
              </a:rPr>
              <a:t>Türkiye ortalaması % 7,6 iken, yüksek insani gelişme endeksine sahip ülkeler grubunda 25 yaş üstü nüfusun ortalama eğitim görme süresi ortalama 9,1 yıl olduğu görüldüğünde </a:t>
            </a:r>
            <a:r>
              <a:rPr lang="tr-TR" sz="1200" dirty="0" smtClean="0">
                <a:latin typeface="Times New Roman" panose="02020603050405020304" pitchFamily="18" charset="0"/>
                <a:cs typeface="Times New Roman" panose="02020603050405020304" pitchFamily="18" charset="0"/>
              </a:rPr>
              <a:t>Çubuk ‘un  9,8 </a:t>
            </a:r>
            <a:r>
              <a:rPr lang="tr-TR" sz="1200" dirty="0">
                <a:latin typeface="Times New Roman" panose="02020603050405020304" pitchFamily="18" charset="0"/>
                <a:cs typeface="Times New Roman" panose="02020603050405020304" pitchFamily="18" charset="0"/>
              </a:rPr>
              <a:t>ile her iki ortalamanın üzerinde olduğu görülmektedir</a:t>
            </a:r>
            <a:r>
              <a:rPr lang="tr-TR" sz="1200" dirty="0" smtClean="0">
                <a:latin typeface="Times New Roman" panose="02020603050405020304" pitchFamily="18" charset="0"/>
                <a:cs typeface="Times New Roman" panose="02020603050405020304" pitchFamily="18" charset="0"/>
              </a:rPr>
              <a:t>.</a:t>
            </a:r>
          </a:p>
          <a:p>
            <a:pPr algn="just"/>
            <a:endParaRPr lang="tr-TR" sz="1200" dirty="0" smtClean="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Örgün </a:t>
            </a:r>
            <a:r>
              <a:rPr lang="tr-TR" sz="1200" dirty="0">
                <a:latin typeface="Times New Roman" panose="02020603050405020304" pitchFamily="18" charset="0"/>
                <a:cs typeface="Times New Roman" panose="02020603050405020304" pitchFamily="18" charset="0"/>
              </a:rPr>
              <a:t>öğretimin her kademesinde okullaşma oranlarının ve hayat boyu öğrenmeye katılımın artması, devamsızlığın ve okul terklerinin azalması, özellikle kız öğrenciler ve engelliler olmak üzere özel politika gerektiren grupların eğitime erişim olanaklarının artması, özel öğretim kurumlarının payının artması hedeflenmektedir.</a:t>
            </a:r>
          </a:p>
        </p:txBody>
      </p:sp>
      <p:sp>
        <p:nvSpPr>
          <p:cNvPr id="6" name="Dikdörtgen 5"/>
          <p:cNvSpPr/>
          <p:nvPr/>
        </p:nvSpPr>
        <p:spPr>
          <a:xfrm>
            <a:off x="-462328" y="3322343"/>
            <a:ext cx="2143857" cy="417871"/>
          </a:xfrm>
          <a:prstGeom prst="rect">
            <a:avLst/>
          </a:prstGeom>
        </p:spPr>
        <p:txBody>
          <a:bodyPr wrap="none">
            <a:spAutoFit/>
          </a:bodyPr>
          <a:lstStyle/>
          <a:p>
            <a:pPr marL="900430" algn="just">
              <a:lnSpc>
                <a:spcPct val="115000"/>
              </a:lnSpc>
              <a:spcAft>
                <a:spcPts val="1000"/>
              </a:spcAft>
            </a:pPr>
            <a:r>
              <a:rPr lang="tr-TR" sz="2000" b="1" i="1" dirty="0" smtClean="0">
                <a:latin typeface="Times New Roman" panose="02020603050405020304" pitchFamily="18" charset="0"/>
              </a:rPr>
              <a:t>Stratejiler</a:t>
            </a:r>
            <a:endParaRPr lang="tr-TR" sz="2000" b="1" i="1" dirty="0">
              <a:effectLst/>
              <a:latin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 xmlns:p14="http://schemas.microsoft.com/office/powerpoint/2010/main" val="1532409914"/>
              </p:ext>
            </p:extLst>
          </p:nvPr>
        </p:nvGraphicFramePr>
        <p:xfrm>
          <a:off x="570572" y="4049997"/>
          <a:ext cx="6020727" cy="543259"/>
        </p:xfrm>
        <a:graphic>
          <a:graphicData uri="http://schemas.openxmlformats.org/drawingml/2006/table">
            <a:tbl>
              <a:tblPr/>
              <a:tblGrid>
                <a:gridCol w="213630"/>
                <a:gridCol w="3439455"/>
                <a:gridCol w="1338943"/>
                <a:gridCol w="1028699"/>
              </a:tblGrid>
              <a:tr h="543259">
                <a:tc>
                  <a:txBody>
                    <a:bodyPr/>
                    <a:lstStyle/>
                    <a:p>
                      <a:pPr algn="ctr" fontAlgn="ctr"/>
                      <a:r>
                        <a:rPr lang="tr-TR" sz="1000" b="1" i="0" u="none" strike="noStrike" dirty="0">
                          <a:effectLst/>
                          <a:latin typeface="Times New Roman" panose="02020603050405020304" pitchFamily="18" charset="0"/>
                        </a:rPr>
                        <a:t>NO</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smtClean="0"/>
                        <a:t>SH1.1. Plan dönemi sonuna kadar dezavantajlı gruplar başta olmak üzere, eğitim ve öğretimin her tür ve kademesinde katılım ve tamamlama oranlarını artırmak.</a:t>
                      </a:r>
                      <a:endParaRPr lang="tr-TR" sz="1000" dirty="0" smtClean="0">
                        <a:latin typeface="Times New Roman" pitchFamily="18" charset="0"/>
                        <a:cs typeface="Times New Roman"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rPr>
                        <a:t>SORUMLU</a:t>
                      </a:r>
                      <a:br>
                        <a:rPr lang="tr-TR" sz="1000" b="1" i="0" u="none" strike="noStrike" dirty="0">
                          <a:effectLst/>
                          <a:latin typeface="Times New Roman" panose="02020603050405020304" pitchFamily="18" charset="0"/>
                        </a:rPr>
                      </a:br>
                      <a:r>
                        <a:rPr lang="tr-TR" sz="1000" b="1" i="0" u="none" strike="noStrike" dirty="0">
                          <a:effectLst/>
                          <a:latin typeface="Times New Roman" panose="02020603050405020304" pitchFamily="18" charset="0"/>
                        </a:rPr>
                        <a:t>BİRİMLER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900" b="1" i="0" u="none" strike="noStrike" dirty="0">
                          <a:effectLst/>
                          <a:latin typeface="Times New Roman" panose="02020603050405020304" pitchFamily="18" charset="0"/>
                        </a:rPr>
                        <a:t>KOORDİNATÖR</a:t>
                      </a:r>
                      <a:r>
                        <a:rPr lang="tr-TR" sz="1000" b="1" i="0" u="none" strike="noStrike" dirty="0">
                          <a:effectLst/>
                          <a:latin typeface="Times New Roman" panose="02020603050405020304" pitchFamily="18" charset="0"/>
                        </a:rPr>
                        <a:t/>
                      </a:r>
                      <a:br>
                        <a:rPr lang="tr-TR" sz="1000" b="1" i="0" u="none" strike="noStrike" dirty="0">
                          <a:effectLst/>
                          <a:latin typeface="Times New Roman" panose="02020603050405020304" pitchFamily="18" charset="0"/>
                        </a:rPr>
                      </a:br>
                      <a:r>
                        <a:rPr lang="tr-TR" sz="1000" b="1" i="0" u="none" strike="noStrike" dirty="0">
                          <a:effectLst/>
                          <a:latin typeface="Times New Roman" panose="02020603050405020304" pitchFamily="18" charset="0"/>
                        </a:rPr>
                        <a:t>BİRİM</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bl>
          </a:graphicData>
        </a:graphic>
      </p:graphicFrame>
      <p:graphicFrame>
        <p:nvGraphicFramePr>
          <p:cNvPr id="8" name="Tablo 1"/>
          <p:cNvGraphicFramePr>
            <a:graphicFrameLocks noGrp="1"/>
          </p:cNvGraphicFramePr>
          <p:nvPr>
            <p:extLst>
              <p:ext uri="{D42A27DB-BD31-4B8C-83A1-F6EECF244321}">
                <p14:modId xmlns="" xmlns:p14="http://schemas.microsoft.com/office/powerpoint/2010/main" val="2403226645"/>
              </p:ext>
            </p:extLst>
          </p:nvPr>
        </p:nvGraphicFramePr>
        <p:xfrm>
          <a:off x="570572" y="4669909"/>
          <a:ext cx="6020727" cy="2341200"/>
        </p:xfrm>
        <a:graphic>
          <a:graphicData uri="http://schemas.openxmlformats.org/drawingml/2006/table">
            <a:tbl>
              <a:tblPr/>
              <a:tblGrid>
                <a:gridCol w="213630"/>
                <a:gridCol w="3497512"/>
                <a:gridCol w="1280886"/>
                <a:gridCol w="1028699"/>
              </a:tblGrid>
              <a:tr h="99557">
                <a:tc>
                  <a:txBody>
                    <a:bodyPr/>
                    <a:lstStyle/>
                    <a:p>
                      <a:pPr algn="ctr" fontAlgn="ctr"/>
                      <a:r>
                        <a:rPr lang="tr-TR" sz="1000" b="0" i="0" u="none" strike="noStrike" dirty="0">
                          <a:effectLst/>
                          <a:latin typeface="Times New Roman" panose="02020603050405020304" pitchFamily="18" charset="0"/>
                        </a:rPr>
                        <a:t>1</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Ortaöğretim kapsamında e-okul kayıtlarında yer alıp da okullara kesin kaydı yaptırılmayan öğrencilerin velilerine ulaşılarak kayıt yapmaları sağlanacaktır.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0">
                <a:tc>
                  <a:txBody>
                    <a:bodyPr/>
                    <a:lstStyle/>
                    <a:p>
                      <a:pPr algn="ctr" fontAlgn="ctr"/>
                      <a:r>
                        <a:rPr lang="tr-TR" sz="1000" b="0" i="0" u="none" strike="noStrike" dirty="0">
                          <a:effectLst/>
                          <a:latin typeface="Times New Roman" panose="02020603050405020304" pitchFamily="18" charset="0"/>
                        </a:rPr>
                        <a:t>2</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Ortaöğretimde okula devamı sağlanamayan öğrencilerin tespit edilmesi amacıyla ilçe kayıt komisyonu oluşturulacaktır.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14964">
                <a:tc>
                  <a:txBody>
                    <a:bodyPr/>
                    <a:lstStyle/>
                    <a:p>
                      <a:pPr algn="ctr" fontAlgn="ctr"/>
                      <a:r>
                        <a:rPr lang="tr-TR" sz="1000" b="0" i="0" u="none" strike="noStrike" dirty="0">
                          <a:effectLst/>
                          <a:latin typeface="Times New Roman" panose="02020603050405020304" pitchFamily="18" charset="0"/>
                        </a:rPr>
                        <a:t>3</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Hayırseverler, özel ve kamu kuruluşları ve STK'lar ile eğitim-öğretim ortamlarının güçlendirilmesi ve zenginleştirilmesi konusunda girişimlerde bulunulacaktır.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0">
                <a:tc>
                  <a:txBody>
                    <a:bodyPr/>
                    <a:lstStyle/>
                    <a:p>
                      <a:pPr algn="ctr" fontAlgn="ctr"/>
                      <a:r>
                        <a:rPr lang="tr-TR" sz="1000" b="0" i="0" u="none" strike="noStrike" dirty="0">
                          <a:effectLst/>
                          <a:latin typeface="Times New Roman" panose="02020603050405020304" pitchFamily="18" charset="0"/>
                        </a:rPr>
                        <a:t>4</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Ortaöğretim kapsamında bulunan öğrencilere fırsat ve imkan eşitliği sağlamak amacıyla ekonomik durumu yetersiz olan öğrencilere yönelik projeler hazırlanacaktır.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effectLst/>
                          <a:latin typeface="Times New Roman" panose="02020603050405020304" pitchFamily="18" charset="0"/>
                        </a:rPr>
                        <a:t>Okul İdaresi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Sınıf Rehber öğretmenleri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algn="ctr" fontAlgn="ctr"/>
                      <a:r>
                        <a:rPr lang="tr-TR" sz="1000" b="0" i="0" u="none" strike="noStrike" dirty="0">
                          <a:effectLst/>
                          <a:latin typeface="Times New Roman" panose="02020603050405020304" pitchFamily="18" charset="0"/>
                        </a:rPr>
                        <a:t>5</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Ailelerde farkındalığın artması için çalışmalar yapılarak, ortaöğretimde okullaşma oranı arttırılacaktır.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10" name="9 Slayt Numarası Yer Tutucusu"/>
          <p:cNvSpPr>
            <a:spLocks noGrp="1"/>
          </p:cNvSpPr>
          <p:nvPr>
            <p:ph type="sldNum" sz="quarter" idx="12"/>
          </p:nvPr>
        </p:nvSpPr>
        <p:spPr/>
        <p:txBody>
          <a:bodyPr/>
          <a:lstStyle/>
          <a:p>
            <a:r>
              <a:rPr lang="tr-TR" dirty="0" smtClean="0"/>
              <a:t>38</a:t>
            </a:r>
            <a:endParaRPr lang="tr-TR" dirty="0"/>
          </a:p>
        </p:txBody>
      </p:sp>
    </p:spTree>
    <p:extLst>
      <p:ext uri="{BB962C8B-B14F-4D97-AF65-F5344CB8AC3E}">
        <p14:creationId xmlns="" xmlns:p14="http://schemas.microsoft.com/office/powerpoint/2010/main" val="106057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419087" y="2686407"/>
            <a:ext cx="3273423" cy="5863144"/>
          </a:xfrm>
          <a:prstGeom prst="rect">
            <a:avLst/>
          </a:prstGeom>
        </p:spPr>
        <p:txBody>
          <a:bodyPr wrap="square">
            <a:spAutoFit/>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Korkma! Sönmez bu şafaklarda yüzen al sancak,</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Sönmeden yurdumun üstünde tüten en son ocak.</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O benim milletimin yıldızıdır, parlayacak;</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O benimdir, o benim milletimindir ancak.</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Çatma, kurban olayım, çehreni ey nazlı hilal!</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Kahraman ırkıma bir gül; ne bu şiddet, bu celal?</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Sana olmaz dökülen kanlarımız sonra helal...</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Hakkıdır, Hakk’a tapan milletimin istiklal.</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Ben ezelden beridir hür yaşadım, hür yaşarım,</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Hangi çılgın bana zincir vuracakmış? Şaşarım.</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Kükremiş sel gibiyim, bendimi çiğner, aşarım,</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Yırtarım dağları, enginlere sığmam, taşarım.</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smtClean="0">
              <a:solidFill>
                <a:srgbClr val="000000"/>
              </a:solidFill>
              <a:latin typeface="Arial" pitchFamily="34" charset="0"/>
              <a:ea typeface="Times New Roman"/>
              <a:cs typeface="Arial" pitchFamily="34" charset="0"/>
            </a:endParaRP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smtClean="0">
                <a:solidFill>
                  <a:srgbClr val="000000"/>
                </a:solidFill>
                <a:latin typeface="Arial" pitchFamily="34" charset="0"/>
                <a:ea typeface="Times New Roman"/>
                <a:cs typeface="Arial" pitchFamily="34" charset="0"/>
              </a:rPr>
              <a:t>Garbın </a:t>
            </a:r>
            <a:r>
              <a:rPr lang="tr-TR" sz="1000" dirty="0">
                <a:solidFill>
                  <a:srgbClr val="000000"/>
                </a:solidFill>
                <a:latin typeface="Arial" pitchFamily="34" charset="0"/>
                <a:ea typeface="Times New Roman"/>
                <a:cs typeface="Arial" pitchFamily="34" charset="0"/>
              </a:rPr>
              <a:t>afakını sarmışsa çelik zırhlı duvar,</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Benim iman dolu göğsüm gibi serhaddim var.</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Ulusun, korkma! Nasıl böyle bir imanı boğar,</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“Medeniyet” dediğin tek dişi kalmış canavar?</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Arkadaş! Yurduma alçakları uğratma sakın,</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Siper et gövdeni, dursun bu </a:t>
            </a:r>
            <a:r>
              <a:rPr lang="tr-TR" sz="1000" dirty="0" err="1">
                <a:solidFill>
                  <a:srgbClr val="000000"/>
                </a:solidFill>
                <a:latin typeface="Arial" pitchFamily="34" charset="0"/>
                <a:ea typeface="Times New Roman"/>
                <a:cs typeface="Arial" pitchFamily="34" charset="0"/>
              </a:rPr>
              <a:t>hayâsızca</a:t>
            </a:r>
            <a:r>
              <a:rPr lang="tr-TR" sz="1000" dirty="0">
                <a:solidFill>
                  <a:srgbClr val="000000"/>
                </a:solidFill>
                <a:latin typeface="Arial" pitchFamily="34" charset="0"/>
                <a:ea typeface="Times New Roman"/>
                <a:cs typeface="Arial" pitchFamily="34" charset="0"/>
              </a:rPr>
              <a:t> akın.</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Doğacaktır sana vadettiği günler Hakk’ın,</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Kim bilir, belki yarın belki yarından da yakın.</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p:txBody>
      </p:sp>
      <p:sp>
        <p:nvSpPr>
          <p:cNvPr id="2" name="Dikdörtgen 1"/>
          <p:cNvSpPr/>
          <p:nvPr/>
        </p:nvSpPr>
        <p:spPr>
          <a:xfrm>
            <a:off x="3679822" y="2675083"/>
            <a:ext cx="3429000" cy="5834611"/>
          </a:xfrm>
          <a:prstGeom prst="rect">
            <a:avLst/>
          </a:prstGeom>
        </p:spPr>
        <p:txBody>
          <a:bodyPr>
            <a:spAutoFit/>
          </a:bodyPr>
          <a:lstStyle/>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Bastığın yerleri “toprak” diyerek geçme, tanı,</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Düşün altındaki binlerce kefensiz yatanı.</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Sen şehit oğlusun, incitme, yazıktır atanı,</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Verme, dünyaları alsan da bu cennet vatanı.</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Kim bu cennet vatanın uğruna olmaz ki feda?</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Şüheda fışkıracak, toprağı sıksan şüheda.</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Canı, cananı, bütün varımı alsın da </a:t>
            </a:r>
            <a:r>
              <a:rPr lang="tr-TR" sz="1000" dirty="0" err="1">
                <a:solidFill>
                  <a:srgbClr val="000000"/>
                </a:solidFill>
                <a:latin typeface="Arial" pitchFamily="34" charset="0"/>
                <a:ea typeface="Times New Roman"/>
                <a:cs typeface="Arial" pitchFamily="34" charset="0"/>
              </a:rPr>
              <a:t>Hüda</a:t>
            </a:r>
            <a:r>
              <a:rPr lang="tr-TR" sz="1000" dirty="0">
                <a:solidFill>
                  <a:srgbClr val="000000"/>
                </a:solidFill>
                <a:latin typeface="Arial" pitchFamily="34" charset="0"/>
                <a:ea typeface="Times New Roman"/>
                <a:cs typeface="Arial" pitchFamily="34" charset="0"/>
              </a:rPr>
              <a:t>,</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Etmesin tek vatanımdan beni dünyada cüda.</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Ruhumun senden İlahî, şudur ancak emeli:</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Değmesin mabedimin göğsüne namahrem eli.</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Bu ezanlar, ki şehadetleri dinin temeli,</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Ebedî, yurdumun üstünde benim inlemeli.</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O zaman </a:t>
            </a:r>
            <a:r>
              <a:rPr lang="tr-TR" sz="1000" dirty="0" err="1">
                <a:solidFill>
                  <a:srgbClr val="000000"/>
                </a:solidFill>
                <a:latin typeface="Arial" pitchFamily="34" charset="0"/>
                <a:ea typeface="Times New Roman"/>
                <a:cs typeface="Arial" pitchFamily="34" charset="0"/>
              </a:rPr>
              <a:t>vecdile</a:t>
            </a:r>
            <a:r>
              <a:rPr lang="tr-TR" sz="1000" dirty="0">
                <a:solidFill>
                  <a:srgbClr val="000000"/>
                </a:solidFill>
                <a:latin typeface="Arial" pitchFamily="34" charset="0"/>
                <a:ea typeface="Times New Roman"/>
                <a:cs typeface="Arial" pitchFamily="34" charset="0"/>
              </a:rPr>
              <a:t> bin secde eder, varsa taşım,</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Her cerihamdan, İlahî, boşanıp kanlı yaşım,</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Fışkırır </a:t>
            </a:r>
            <a:r>
              <a:rPr lang="tr-TR" sz="1000" dirty="0" err="1">
                <a:solidFill>
                  <a:srgbClr val="000000"/>
                </a:solidFill>
                <a:latin typeface="Arial" pitchFamily="34" charset="0"/>
                <a:ea typeface="Times New Roman"/>
                <a:cs typeface="Arial" pitchFamily="34" charset="0"/>
              </a:rPr>
              <a:t>ruhumücerret</a:t>
            </a:r>
            <a:r>
              <a:rPr lang="tr-TR" sz="1000" dirty="0">
                <a:solidFill>
                  <a:srgbClr val="000000"/>
                </a:solidFill>
                <a:latin typeface="Arial" pitchFamily="34" charset="0"/>
                <a:ea typeface="Times New Roman"/>
                <a:cs typeface="Arial" pitchFamily="34" charset="0"/>
              </a:rPr>
              <a:t> gibi yerden naaşım,</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O zaman yükselerek arşa değer belki başım.</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dirty="0">
              <a:solidFill>
                <a:srgbClr val="000000"/>
              </a:solidFill>
              <a:latin typeface="Arial" pitchFamily="34" charset="0"/>
              <a:ea typeface="Times New Roman"/>
              <a:cs typeface="Arial" pitchFamily="34" charset="0"/>
            </a:endParaRP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Dalgalan sen de şafaklar gibi ey şanlı hilal!</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Olsun artık dökülen kanlarımın hepsi helal.</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Ebediyen sana yok, ırkıma yok izmihlal.</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Hakkıdır, hür yaşamış bayrağımın hürriyet;</a:t>
            </a:r>
          </a:p>
          <a:p>
            <a:pPr lvl="0" algn="just">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dirty="0">
                <a:solidFill>
                  <a:srgbClr val="000000"/>
                </a:solidFill>
                <a:latin typeface="Arial" pitchFamily="34" charset="0"/>
                <a:ea typeface="Times New Roman"/>
                <a:cs typeface="Arial" pitchFamily="34" charset="0"/>
              </a:rPr>
              <a:t>Hakkıdır, Hakk’a tapan milletimin istiklal.</a:t>
            </a:r>
          </a:p>
        </p:txBody>
      </p:sp>
      <p:pic>
        <p:nvPicPr>
          <p:cNvPr id="3075" name="Picture 3" descr="C:\Users\TAYFUN ÖZTÜRK\Desktop\Resim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931" y="504591"/>
            <a:ext cx="5932542" cy="212248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Metin kutusu 24"/>
          <p:cNvSpPr txBox="1"/>
          <p:nvPr/>
        </p:nvSpPr>
        <p:spPr>
          <a:xfrm>
            <a:off x="4514452" y="8611292"/>
            <a:ext cx="2133091" cy="276999"/>
          </a:xfrm>
          <a:prstGeom prst="rect">
            <a:avLst/>
          </a:prstGeom>
          <a:noFill/>
        </p:spPr>
        <p:txBody>
          <a:bodyPr wrap="square" rtlCol="0">
            <a:spAutoFit/>
          </a:bodyPr>
          <a:lstStyle/>
          <a:p>
            <a:pPr algn="ctr"/>
            <a:r>
              <a:rPr lang="tr-TR" sz="1200" b="1" dirty="0" smtClean="0">
                <a:effectLst>
                  <a:outerShdw blurRad="38100" dist="38100" dir="2700000" algn="tl">
                    <a:srgbClr val="000000">
                      <a:alpha val="43137"/>
                    </a:srgbClr>
                  </a:outerShdw>
                </a:effectLst>
              </a:rPr>
              <a:t>Mehmet Akif ERSOY</a:t>
            </a:r>
            <a:endParaRPr lang="tr-TR" sz="1200" b="1" dirty="0">
              <a:effectLst>
                <a:outerShdw blurRad="38100" dist="38100" dir="2700000" algn="tl">
                  <a:srgbClr val="000000">
                    <a:alpha val="43137"/>
                  </a:srgbClr>
                </a:outerShdw>
              </a:effectLst>
            </a:endParaRPr>
          </a:p>
        </p:txBody>
      </p:sp>
      <p:grpSp>
        <p:nvGrpSpPr>
          <p:cNvPr id="31" name="Grup 30"/>
          <p:cNvGrpSpPr/>
          <p:nvPr/>
        </p:nvGrpSpPr>
        <p:grpSpPr>
          <a:xfrm>
            <a:off x="377371" y="88961"/>
            <a:ext cx="6131662" cy="284400"/>
            <a:chOff x="-71420" y="384676"/>
            <a:chExt cx="7215122" cy="285751"/>
          </a:xfrm>
        </p:grpSpPr>
        <p:sp>
          <p:nvSpPr>
            <p:cNvPr id="32" name="Dikdörtgen 31"/>
            <p:cNvSpPr/>
            <p:nvPr/>
          </p:nvSpPr>
          <p:spPr>
            <a:xfrm>
              <a:off x="114300" y="384676"/>
              <a:ext cx="6629400" cy="28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Yuvarlatılmış Dikdörtgen 2"/>
            <p:cNvSpPr>
              <a:spLocks noChangeArrowheads="1"/>
            </p:cNvSpPr>
            <p:nvPr/>
          </p:nvSpPr>
          <p:spPr bwMode="auto">
            <a:xfrm>
              <a:off x="-71420" y="384676"/>
              <a:ext cx="7215122" cy="263763"/>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tr-TR" sz="1400" b="1" dirty="0">
                  <a:solidFill>
                    <a:srgbClr val="FFFFFF"/>
                  </a:solidFill>
                  <a:ea typeface="Times New Roman" pitchFamily="18" charset="0"/>
                  <a:cs typeface="Arial" pitchFamily="34" charset="0"/>
                </a:rPr>
                <a:t>İSTİKLAL MARŞI</a:t>
              </a:r>
            </a:p>
          </p:txBody>
        </p:sp>
      </p:grpSp>
      <p:sp>
        <p:nvSpPr>
          <p:cNvPr id="11" name="Dikdörtgen 10"/>
          <p:cNvSpPr/>
          <p:nvPr/>
        </p:nvSpPr>
        <p:spPr>
          <a:xfrm rot="16200000">
            <a:off x="-1566940" y="5432783"/>
            <a:ext cx="3426046" cy="300082"/>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rPr>
              <a:t>İSTİKLAL MARŞI</a:t>
            </a:r>
            <a:endParaRPr lang="tr-TR" sz="900" b="1" i="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Dikdörtgen 11"/>
          <p:cNvSpPr/>
          <p:nvPr/>
        </p:nvSpPr>
        <p:spPr>
          <a:xfrm rot="16200000">
            <a:off x="-319698" y="7611588"/>
            <a:ext cx="931564" cy="300082"/>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a:t>
            </a:r>
            <a:endParaRPr lang="tr-TR" sz="900" b="1" i="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07551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3074510285"/>
              </p:ext>
            </p:extLst>
          </p:nvPr>
        </p:nvGraphicFramePr>
        <p:xfrm>
          <a:off x="546100" y="98425"/>
          <a:ext cx="6020727" cy="4208474"/>
        </p:xfrm>
        <a:graphic>
          <a:graphicData uri="http://schemas.openxmlformats.org/drawingml/2006/table">
            <a:tbl>
              <a:tblPr/>
              <a:tblGrid>
                <a:gridCol w="213630"/>
                <a:gridCol w="3228998"/>
                <a:gridCol w="1549400"/>
                <a:gridCol w="1028699"/>
              </a:tblGrid>
              <a:tr h="388551">
                <a:tc>
                  <a:txBody>
                    <a:bodyPr/>
                    <a:lstStyle/>
                    <a:p>
                      <a:pPr algn="ctr" fontAlgn="ctr"/>
                      <a:r>
                        <a:rPr lang="tr-TR" sz="1000" b="0" i="0" u="none" strike="noStrike" dirty="0" smtClean="0">
                          <a:effectLst/>
                          <a:latin typeface="Times New Roman" panose="02020603050405020304" pitchFamily="18" charset="0"/>
                        </a:rPr>
                        <a:t>6</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Ortaöğretim kurumların fiziki donanımlarının maksimum düzeyde kullanılması sağlanacaktır.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02856">
                <a:tc>
                  <a:txBody>
                    <a:bodyPr/>
                    <a:lstStyle/>
                    <a:p>
                      <a:pPr algn="ctr" fontAlgn="ctr"/>
                      <a:r>
                        <a:rPr lang="tr-TR" sz="1000" b="0" i="0" u="none" strike="noStrike" dirty="0" smtClean="0">
                          <a:effectLst/>
                          <a:latin typeface="Times New Roman" panose="02020603050405020304" pitchFamily="18" charset="0"/>
                        </a:rPr>
                        <a:t>7</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E-okul uygulamasıyla Adrese Dayalı Nüfus Kayıt (ADNK) sisteminin içinde olup okula devamı sağlanamayan öğrencilerin tespit edilmesi,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88551">
                <a:tc>
                  <a:txBody>
                    <a:bodyPr/>
                    <a:lstStyle/>
                    <a:p>
                      <a:pPr algn="ctr" fontAlgn="ctr"/>
                      <a:r>
                        <a:rPr lang="tr-TR" sz="1000" b="0" i="0" u="none" strike="noStrike" dirty="0" smtClean="0">
                          <a:effectLst/>
                          <a:latin typeface="Times New Roman" panose="02020603050405020304" pitchFamily="18" charset="0"/>
                        </a:rPr>
                        <a:t>8</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a:effectLst/>
                          <a:latin typeface="Times New Roman" panose="02020603050405020304" pitchFamily="18" charset="0"/>
                        </a:rPr>
                        <a:t>Müdürlüğümüzde kayıt izleme komisyonu oluşturulması</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88551">
                <a:tc>
                  <a:txBody>
                    <a:bodyPr/>
                    <a:lstStyle/>
                    <a:p>
                      <a:pPr algn="ctr" fontAlgn="ctr"/>
                      <a:r>
                        <a:rPr lang="tr-TR" sz="1000" b="0" i="0" u="none" strike="noStrike" dirty="0" smtClean="0">
                          <a:effectLst/>
                          <a:latin typeface="Times New Roman" panose="02020603050405020304" pitchFamily="18" charset="0"/>
                        </a:rPr>
                        <a:t>9</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E-okul uygulamasıyla devam-devamsızlık takiplerinin yapılması,</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effectLst/>
                          <a:latin typeface="Times New Roman" panose="02020603050405020304" pitchFamily="18" charset="0"/>
                        </a:rPr>
                        <a:t>Okul İdaresi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545703">
                <a:tc>
                  <a:txBody>
                    <a:bodyPr/>
                    <a:lstStyle/>
                    <a:p>
                      <a:pPr algn="ctr" fontAlgn="ctr"/>
                      <a:r>
                        <a:rPr lang="tr-TR" sz="1000" b="0" i="0" u="none" strike="noStrike" dirty="0" smtClean="0">
                          <a:effectLst/>
                          <a:latin typeface="Times New Roman" panose="02020603050405020304" pitchFamily="18" charset="0"/>
                        </a:rPr>
                        <a:t>10</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Eğitime erişim ve okula devam konusunda sivil toplum örgütleriyle yapılan projelerin desteklenerek devam ettirilmesi,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Sınıf Rehber öğretmenleri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45703">
                <a:tc>
                  <a:txBody>
                    <a:bodyPr/>
                    <a:lstStyle/>
                    <a:p>
                      <a:pPr algn="ctr" fontAlgn="ctr"/>
                      <a:r>
                        <a:rPr lang="tr-TR" sz="1000" b="0" i="0" u="none" strike="noStrike" dirty="0" smtClean="0">
                          <a:effectLst/>
                          <a:latin typeface="Times New Roman" panose="02020603050405020304" pitchFamily="18" charset="0"/>
                        </a:rPr>
                        <a:t>11</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a:effectLst/>
                          <a:latin typeface="Times New Roman" panose="02020603050405020304" pitchFamily="18" charset="0"/>
                        </a:rPr>
                        <a:t>Anne-baba eğitimi vermek</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88551">
                <a:tc>
                  <a:txBody>
                    <a:bodyPr/>
                    <a:lstStyle/>
                    <a:p>
                      <a:pPr algn="ctr" fontAlgn="ctr"/>
                      <a:r>
                        <a:rPr lang="tr-TR" sz="1000" b="0" i="0" u="none" strike="noStrike" dirty="0" smtClean="0">
                          <a:effectLst/>
                          <a:latin typeface="Times New Roman" panose="02020603050405020304" pitchFamily="18" charset="0"/>
                        </a:rPr>
                        <a:t>12</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Ortaöğretim kurumlarını tanıtımına yönelik sergi düzenlemek</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860008">
                <a:tc>
                  <a:txBody>
                    <a:bodyPr/>
                    <a:lstStyle/>
                    <a:p>
                      <a:pPr algn="ctr" fontAlgn="ctr"/>
                      <a:r>
                        <a:rPr lang="tr-TR" sz="1000" b="0" i="0" u="none" strike="noStrike" dirty="0" smtClean="0">
                          <a:effectLst/>
                          <a:latin typeface="Times New Roman" panose="02020603050405020304" pitchFamily="18" charset="0"/>
                        </a:rPr>
                        <a:t>13</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Öğrencilerin ilgi, istek ve yetenekleri doğrultusunda alanlarına yönelmeleri için okul rehberlik servisleri, sınıf rehber öğretmenleri, okul yöneticileri ve sağlanabilecek uzmanlar yardımı ile etkin rehberlik ve yönlendirme çalışmalarının yapılması</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4" name="3 Slayt Numarası Yer Tutucusu"/>
          <p:cNvSpPr>
            <a:spLocks noGrp="1"/>
          </p:cNvSpPr>
          <p:nvPr>
            <p:ph type="sldNum" sz="quarter" idx="12"/>
          </p:nvPr>
        </p:nvSpPr>
        <p:spPr/>
        <p:txBody>
          <a:bodyPr/>
          <a:lstStyle/>
          <a:p>
            <a:r>
              <a:rPr lang="tr-TR" dirty="0" smtClean="0"/>
              <a:t>39</a:t>
            </a:r>
            <a:endParaRPr lang="tr-TR" dirty="0"/>
          </a:p>
        </p:txBody>
      </p:sp>
    </p:spTree>
    <p:extLst>
      <p:ext uri="{BB962C8B-B14F-4D97-AF65-F5344CB8AC3E}">
        <p14:creationId xmlns="" xmlns:p14="http://schemas.microsoft.com/office/powerpoint/2010/main" val="2019755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355600" y="7239003"/>
            <a:ext cx="5762660" cy="7747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a:solidFill>
                  <a:prstClr val="white"/>
                </a:solidFill>
              </a:rPr>
              <a:t>EĞİTİM-ÖĞRETİMDE KALİTE</a:t>
            </a:r>
            <a:endParaRPr lang="tr-TR" sz="2400" dirty="0">
              <a:solidFill>
                <a:prstClr val="white"/>
              </a:solidFill>
            </a:endParaRPr>
          </a:p>
        </p:txBody>
      </p:sp>
      <p:sp>
        <p:nvSpPr>
          <p:cNvPr id="11" name="Dikdörtgen 10"/>
          <p:cNvSpPr/>
          <p:nvPr/>
        </p:nvSpPr>
        <p:spPr>
          <a:xfrm>
            <a:off x="3492501" y="3086100"/>
            <a:ext cx="2625760"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prstClr val="white"/>
                </a:solidFill>
                <a:effectLst>
                  <a:outerShdw blurRad="38100" dist="38100" dir="2700000" algn="tl">
                    <a:srgbClr val="000000">
                      <a:alpha val="43137"/>
                    </a:srgbClr>
                  </a:outerShdw>
                </a:effectLst>
              </a:rPr>
              <a:t>TEMA</a:t>
            </a:r>
            <a:endParaRPr lang="tr-TR" sz="4000" b="1" dirty="0">
              <a:solidFill>
                <a:prstClr val="white"/>
              </a:solidFill>
              <a:effectLst>
                <a:outerShdw blurRad="38100" dist="38100" dir="2700000" algn="tl">
                  <a:srgbClr val="000000">
                    <a:alpha val="43137"/>
                  </a:srgbClr>
                </a:outerShdw>
              </a:effectLst>
            </a:endParaRPr>
          </a:p>
        </p:txBody>
      </p:sp>
      <p:sp>
        <p:nvSpPr>
          <p:cNvPr id="12" name="Yuvarlatılmış Dikdörtgen 11"/>
          <p:cNvSpPr/>
          <p:nvPr/>
        </p:nvSpPr>
        <p:spPr>
          <a:xfrm>
            <a:off x="4445001" y="2332048"/>
            <a:ext cx="617848" cy="6254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b="1" dirty="0" smtClean="0">
                <a:solidFill>
                  <a:prstClr val="white"/>
                </a:solidFill>
                <a:effectLst>
                  <a:outerShdw blurRad="38100" dist="38100" dir="2700000" algn="tl">
                    <a:srgbClr val="000000">
                      <a:alpha val="43137"/>
                    </a:srgbClr>
                  </a:outerShdw>
                </a:effectLst>
                <a:latin typeface="Arial Black" pitchFamily="34" charset="0"/>
              </a:rPr>
              <a:t>2</a:t>
            </a:r>
            <a:endParaRPr lang="tr-TR" sz="4800" b="1" dirty="0">
              <a:solidFill>
                <a:prstClr val="white"/>
              </a:solidFill>
              <a:effectLst>
                <a:outerShdw blurRad="38100" dist="38100" dir="2700000" algn="tl">
                  <a:srgbClr val="000000">
                    <a:alpha val="43137"/>
                  </a:srgbClr>
                </a:outerShdw>
              </a:effectLst>
              <a:latin typeface="Arial Black" pitchFamily="34" charset="0"/>
            </a:endParaRPr>
          </a:p>
        </p:txBody>
      </p:sp>
      <p:sp>
        <p:nvSpPr>
          <p:cNvPr id="7" name="6 Slayt Numarası Yer Tutucusu"/>
          <p:cNvSpPr>
            <a:spLocks noGrp="1"/>
          </p:cNvSpPr>
          <p:nvPr>
            <p:ph type="sldNum" sz="quarter" idx="12"/>
          </p:nvPr>
        </p:nvSpPr>
        <p:spPr/>
        <p:txBody>
          <a:bodyPr/>
          <a:lstStyle/>
          <a:p>
            <a:r>
              <a:rPr lang="tr-TR" dirty="0" smtClean="0"/>
              <a:t>40</a:t>
            </a:r>
            <a:endParaRPr lang="tr-TR" dirty="0"/>
          </a:p>
        </p:txBody>
      </p:sp>
    </p:spTree>
    <p:extLst>
      <p:ext uri="{BB962C8B-B14F-4D97-AF65-F5344CB8AC3E}">
        <p14:creationId xmlns="" xmlns:p14="http://schemas.microsoft.com/office/powerpoint/2010/main" val="2716182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79261" y="50803"/>
            <a:ext cx="5916800" cy="774700"/>
            <a:chOff x="379259" y="1130300"/>
            <a:chExt cx="5916800" cy="774700"/>
          </a:xfrm>
        </p:grpSpPr>
        <p:sp>
          <p:nvSpPr>
            <p:cNvPr id="3" name="Dikdörtgen 2"/>
            <p:cNvSpPr/>
            <p:nvPr/>
          </p:nvSpPr>
          <p:spPr>
            <a:xfrm>
              <a:off x="379259" y="1130300"/>
              <a:ext cx="5916800" cy="7747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b="1" dirty="0" smtClean="0">
                <a:solidFill>
                  <a:prstClr val="white"/>
                </a:solidFill>
              </a:endParaRPr>
            </a:p>
            <a:p>
              <a:pPr algn="ctr"/>
              <a:r>
                <a:rPr lang="tr-TR" b="1" dirty="0">
                  <a:solidFill>
                    <a:prstClr val="white"/>
                  </a:solidFill>
                </a:rPr>
                <a:t>EĞİTİM-ÖĞRETİMDE KALİTE</a:t>
              </a:r>
            </a:p>
          </p:txBody>
        </p:sp>
        <p:sp>
          <p:nvSpPr>
            <p:cNvPr id="4" name="Dikdörtgen 3"/>
            <p:cNvSpPr/>
            <p:nvPr/>
          </p:nvSpPr>
          <p:spPr>
            <a:xfrm>
              <a:off x="850627" y="1155700"/>
              <a:ext cx="4978673"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effectLst>
                    <a:outerShdw blurRad="38100" dist="38100" dir="2700000" algn="tl">
                      <a:srgbClr val="000000">
                        <a:alpha val="43137"/>
                      </a:srgbClr>
                    </a:outerShdw>
                  </a:effectLst>
                </a:rPr>
                <a:t>TEMA</a:t>
              </a:r>
              <a:endParaRPr lang="tr-TR" b="1" dirty="0">
                <a:solidFill>
                  <a:prstClr val="white"/>
                </a:solidFill>
                <a:effectLst>
                  <a:outerShdw blurRad="38100" dist="38100" dir="2700000" algn="tl">
                    <a:srgbClr val="000000">
                      <a:alpha val="43137"/>
                    </a:srgbClr>
                  </a:outerShdw>
                </a:effectLst>
              </a:endParaRPr>
            </a:p>
          </p:txBody>
        </p:sp>
        <p:sp>
          <p:nvSpPr>
            <p:cNvPr id="5" name="Yuvarlatılmış Dikdörtgen 4"/>
            <p:cNvSpPr/>
            <p:nvPr/>
          </p:nvSpPr>
          <p:spPr>
            <a:xfrm>
              <a:off x="2589059" y="1139825"/>
              <a:ext cx="402750" cy="2857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dirty="0" smtClean="0">
                  <a:solidFill>
                    <a:prstClr val="white"/>
                  </a:solidFill>
                  <a:effectLst>
                    <a:outerShdw blurRad="38100" dist="38100" dir="2700000" algn="tl">
                      <a:srgbClr val="000000">
                        <a:alpha val="43137"/>
                      </a:srgbClr>
                    </a:outerShdw>
                  </a:effectLst>
                  <a:latin typeface="Arial Black" pitchFamily="34" charset="0"/>
                </a:rPr>
                <a:t>2</a:t>
              </a:r>
              <a:endParaRPr lang="tr-TR" b="1" dirty="0">
                <a:solidFill>
                  <a:prstClr val="white"/>
                </a:solidFill>
                <a:effectLst>
                  <a:outerShdw blurRad="38100" dist="38100" dir="2700000" algn="tl">
                    <a:srgbClr val="000000">
                      <a:alpha val="43137"/>
                    </a:srgbClr>
                  </a:outerShdw>
                </a:effectLst>
                <a:latin typeface="Arial Black" pitchFamily="34" charset="0"/>
              </a:endParaRPr>
            </a:p>
          </p:txBody>
        </p:sp>
      </p:grpSp>
      <p:sp>
        <p:nvSpPr>
          <p:cNvPr id="6" name="Dikdörtgen 5"/>
          <p:cNvSpPr/>
          <p:nvPr/>
        </p:nvSpPr>
        <p:spPr>
          <a:xfrm>
            <a:off x="360209" y="1179068"/>
            <a:ext cx="5916801" cy="7979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ts val="1540"/>
              </a:lnSpc>
            </a:pPr>
            <a:r>
              <a:rPr lang="tr-TR" sz="1200" dirty="0">
                <a:solidFill>
                  <a:sysClr val="windowText" lastClr="000000"/>
                </a:solidFill>
                <a:latin typeface="Times New Roman" pitchFamily="18" charset="0"/>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p>
        </p:txBody>
      </p:sp>
      <p:graphicFrame>
        <p:nvGraphicFramePr>
          <p:cNvPr id="7" name="Tablo 6"/>
          <p:cNvGraphicFramePr>
            <a:graphicFrameLocks noGrp="1"/>
          </p:cNvGraphicFramePr>
          <p:nvPr>
            <p:extLst>
              <p:ext uri="{D42A27DB-BD31-4B8C-83A1-F6EECF244321}">
                <p14:modId xmlns="" xmlns:p14="http://schemas.microsoft.com/office/powerpoint/2010/main" val="2749946217"/>
              </p:ext>
            </p:extLst>
          </p:nvPr>
        </p:nvGraphicFramePr>
        <p:xfrm>
          <a:off x="352932" y="1990362"/>
          <a:ext cx="5943128" cy="828040"/>
        </p:xfrm>
        <a:graphic>
          <a:graphicData uri="http://schemas.openxmlformats.org/drawingml/2006/table">
            <a:tbl>
              <a:tblPr firstRow="1" bandRow="1">
                <a:tableStyleId>{9D7B26C5-4107-4FEC-AEDC-1716B250A1EF}</a:tableStyleId>
              </a:tblPr>
              <a:tblGrid>
                <a:gridCol w="594312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dirty="0" smtClean="0"/>
                        <a:t>Hedef 2.1.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Bütün bireylerin bedensel, ruhsal ve zihinsel gelişimlerine yönelik faaliyetlere katılım oranını ve öğrencilerin akademik başarı düzeylerini artırmak.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9" name="Dikdörtgen 8"/>
          <p:cNvSpPr/>
          <p:nvPr/>
        </p:nvSpPr>
        <p:spPr>
          <a:xfrm rot="16200000">
            <a:off x="4893133" y="5505598"/>
            <a:ext cx="3429000" cy="215444"/>
          </a:xfrm>
          <a:prstGeom prst="rect">
            <a:avLst/>
          </a:prstGeom>
        </p:spPr>
        <p:txBody>
          <a:bodyPr>
            <a:spAutoFit/>
          </a:bodyPr>
          <a:lstStyle/>
          <a:p>
            <a:pPr fontAlgn="base">
              <a:spcBef>
                <a:spcPct val="0"/>
              </a:spcBef>
              <a:spcAft>
                <a:spcPct val="0"/>
              </a:spcAft>
            </a:pPr>
            <a:r>
              <a:rPr lang="tr-TR" sz="800" b="1" dirty="0" smtClean="0">
                <a:solidFill>
                  <a:srgbClr val="FFFFFF"/>
                </a:solidFill>
                <a:cs typeface="Arial" pitchFamily="34" charset="0"/>
              </a:rPr>
              <a:t>GELECEĞE YÖNELELİM   1. TEMA</a:t>
            </a:r>
            <a:endParaRPr lang="tr-TR" sz="800" dirty="0">
              <a:solidFill>
                <a:prstClr val="black"/>
              </a:solidFill>
              <a:cs typeface="Arial" pitchFamily="34" charset="0"/>
            </a:endParaRPr>
          </a:p>
        </p:txBody>
      </p:sp>
      <p:sp>
        <p:nvSpPr>
          <p:cNvPr id="10" name="Dikdörtgen 9"/>
          <p:cNvSpPr/>
          <p:nvPr/>
        </p:nvSpPr>
        <p:spPr>
          <a:xfrm>
            <a:off x="-542449" y="2819430"/>
            <a:ext cx="3447098" cy="385362"/>
          </a:xfrm>
          <a:prstGeom prst="rect">
            <a:avLst/>
          </a:prstGeom>
        </p:spPr>
        <p:txBody>
          <a:bodyPr wrap="none">
            <a:spAutoFit/>
          </a:bodyPr>
          <a:lstStyle/>
          <a:p>
            <a:pPr marL="900430">
              <a:lnSpc>
                <a:spcPct val="115000"/>
              </a:lnSpc>
              <a:spcAft>
                <a:spcPts val="1000"/>
              </a:spcAft>
            </a:pPr>
            <a:r>
              <a:rPr lang="tr-TR" b="1" i="1" dirty="0">
                <a:solidFill>
                  <a:prstClr val="black"/>
                </a:solidFill>
                <a:latin typeface="Times New Roman" panose="02020603050405020304" pitchFamily="18" charset="0"/>
              </a:rPr>
              <a:t>Performans Göstergeleri</a:t>
            </a:r>
          </a:p>
        </p:txBody>
      </p:sp>
      <p:sp>
        <p:nvSpPr>
          <p:cNvPr id="11" name="Yuvarlatılmış Dikdörtgen 10"/>
          <p:cNvSpPr>
            <a:spLocks noChangeArrowheads="1"/>
          </p:cNvSpPr>
          <p:nvPr/>
        </p:nvSpPr>
        <p:spPr bwMode="auto">
          <a:xfrm>
            <a:off x="351189" y="909067"/>
            <a:ext cx="6120000"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just">
              <a:lnSpc>
                <a:spcPts val="1700"/>
              </a:lnSpc>
            </a:pPr>
            <a:r>
              <a:rPr lang="tr-TR" sz="1400" b="1" dirty="0" smtClean="0">
                <a:solidFill>
                  <a:prstClr val="white"/>
                </a:solidFill>
                <a:latin typeface="Times New Roman" pitchFamily="18" charset="0"/>
                <a:cs typeface="Times New Roman" pitchFamily="18" charset="0"/>
              </a:rPr>
              <a:t>STRATEJİK AMAÇ 2</a:t>
            </a:r>
            <a:endParaRPr lang="tr-TR" sz="1400" b="1" dirty="0">
              <a:solidFill>
                <a:prstClr val="white"/>
              </a:solidFill>
              <a:latin typeface="Times New Roman" pitchFamily="18" charset="0"/>
              <a:cs typeface="Times New Roman" pitchFamily="18" charset="0"/>
            </a:endParaRPr>
          </a:p>
        </p:txBody>
      </p:sp>
      <p:graphicFrame>
        <p:nvGraphicFramePr>
          <p:cNvPr id="12" name="Tablo 11"/>
          <p:cNvGraphicFramePr>
            <a:graphicFrameLocks noGrp="1"/>
          </p:cNvGraphicFramePr>
          <p:nvPr>
            <p:extLst>
              <p:ext uri="{D42A27DB-BD31-4B8C-83A1-F6EECF244321}">
                <p14:modId xmlns="" xmlns:p14="http://schemas.microsoft.com/office/powerpoint/2010/main" val="1068519368"/>
              </p:ext>
            </p:extLst>
          </p:nvPr>
        </p:nvGraphicFramePr>
        <p:xfrm>
          <a:off x="379261" y="3204792"/>
          <a:ext cx="5821514" cy="3815971"/>
        </p:xfrm>
        <a:graphic>
          <a:graphicData uri="http://schemas.openxmlformats.org/drawingml/2006/table">
            <a:tbl>
              <a:tblPr/>
              <a:tblGrid>
                <a:gridCol w="672187"/>
                <a:gridCol w="2574104"/>
                <a:gridCol w="1082097"/>
                <a:gridCol w="343922"/>
                <a:gridCol w="343922"/>
                <a:gridCol w="402641"/>
                <a:gridCol w="402641"/>
              </a:tblGrid>
              <a:tr h="272277">
                <a:tc rowSpan="2">
                  <a:txBody>
                    <a:bodyPr/>
                    <a:lstStyle/>
                    <a:p>
                      <a:pPr algn="l" fontAlgn="ctr"/>
                      <a:r>
                        <a:rPr lang="tr-TR" sz="1000" b="1" i="0" u="none" strike="noStrike" dirty="0" smtClean="0">
                          <a:solidFill>
                            <a:srgbClr val="FFFFFF"/>
                          </a:solidFill>
                          <a:effectLst/>
                          <a:latin typeface="Calibri" panose="020F0502020204030204" pitchFamily="34" charset="0"/>
                        </a:rPr>
                        <a:t>No</a:t>
                      </a:r>
                      <a:endParaRPr lang="tr-TR" sz="1000" b="1" i="0" u="none" strike="noStrike" dirty="0">
                        <a:solidFill>
                          <a:srgbClr val="FFFFFF"/>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gridSpan="2">
                  <a:txBody>
                    <a:bodyPr/>
                    <a:lstStyle/>
                    <a:p>
                      <a:pPr algn="l" fontAlgn="ctr"/>
                      <a:r>
                        <a:rPr lang="tr-TR" sz="1000" b="1" i="0" u="none" strike="noStrike">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hMerge="1">
                  <a:txBody>
                    <a:bodyPr/>
                    <a:lstStyle/>
                    <a:p>
                      <a:endParaRPr lang="tr-TR"/>
                    </a:p>
                  </a:txBody>
                  <a:tcPr/>
                </a:tc>
                <a:tc gridSpan="3">
                  <a:txBody>
                    <a:bodyPr/>
                    <a:lstStyle/>
                    <a:p>
                      <a:pPr algn="ctr" fontAlgn="ctr"/>
                      <a:r>
                        <a:rPr lang="tr-TR" sz="1000" b="1" i="0" u="none" strike="noStrike">
                          <a:solidFill>
                            <a:schemeClr val="bg1"/>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r>
                        <a:rPr lang="tr-TR" sz="1000" b="1" dirty="0" smtClean="0">
                          <a:solidFill>
                            <a:schemeClr val="bg1"/>
                          </a:solidFill>
                        </a:rPr>
                        <a:t>HEDEF</a:t>
                      </a:r>
                      <a:endParaRPr lang="tr-TR" sz="1000" b="1" dirty="0">
                        <a:solidFill>
                          <a:schemeClr val="bg1"/>
                        </a:solidFill>
                      </a:endParaRP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318408">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a:solidFill>
                            <a:srgbClr val="FFFFFF"/>
                          </a:solidFill>
                          <a:effectLst/>
                          <a:latin typeface="Calibri" panose="020F0502020204030204" pitchFamily="34" charset="0"/>
                        </a:rPr>
                        <a:t>2019</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318408">
                <a:tc>
                  <a:txBody>
                    <a:bodyPr/>
                    <a:lstStyle/>
                    <a:p>
                      <a:pPr algn="l" fontAlgn="ctr"/>
                      <a:r>
                        <a:rPr lang="tr-TR" sz="1000" b="0" i="0" u="none" strike="noStrike" dirty="0" smtClean="0">
                          <a:solidFill>
                            <a:srgbClr val="000000"/>
                          </a:solidFill>
                          <a:effectLst/>
                          <a:latin typeface="Calibri" panose="020F0502020204030204" pitchFamily="34" charset="0"/>
                        </a:rPr>
                        <a:t>PG2.1.1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dirty="0">
                          <a:solidFill>
                            <a:srgbClr val="000000"/>
                          </a:solidFill>
                          <a:effectLst/>
                          <a:latin typeface="Calibri" panose="020F0502020204030204" pitchFamily="34" charset="0"/>
                        </a:rPr>
                        <a:t>Yüksek Öğretime Yerleşme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Calibri" panose="020F0502020204030204" pitchFamily="34" charset="0"/>
                        </a:rPr>
                        <a:t>77,2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74</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84,4</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90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a:txBody>
                    <a:bodyPr/>
                    <a:lstStyle/>
                    <a:p>
                      <a:pPr algn="l" fontAlgn="ctr"/>
                      <a:r>
                        <a:rPr lang="tr-TR" sz="1000" b="0" i="0" u="none" strike="noStrike" dirty="0" smtClean="0">
                          <a:solidFill>
                            <a:srgbClr val="000000"/>
                          </a:solidFill>
                          <a:effectLst/>
                          <a:latin typeface="Calibri" panose="020F0502020204030204" pitchFamily="34" charset="0"/>
                        </a:rPr>
                        <a:t>PG2.1.2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a:solidFill>
                            <a:srgbClr val="000000"/>
                          </a:solidFill>
                          <a:effectLst/>
                          <a:latin typeface="Calibri" panose="020F0502020204030204" pitchFamily="34" charset="0"/>
                        </a:rPr>
                        <a:t>YGS  - LGS Sınavına giren Öğrenci ORANI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a:solidFill>
                            <a:srgbClr val="000000"/>
                          </a:solidFill>
                          <a:effectLst/>
                          <a:latin typeface="Calibri" panose="020F0502020204030204" pitchFamily="34" charset="0"/>
                        </a:rPr>
                        <a:t>100</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rowSpan="3">
                  <a:txBody>
                    <a:bodyPr/>
                    <a:lstStyle/>
                    <a:p>
                      <a:pPr algn="l" fontAlgn="ctr"/>
                      <a:r>
                        <a:rPr lang="tr-TR" sz="1000" b="0" i="0" u="none" strike="noStrike" dirty="0" smtClean="0">
                          <a:solidFill>
                            <a:srgbClr val="000000"/>
                          </a:solidFill>
                          <a:effectLst/>
                          <a:latin typeface="Calibri" panose="020F0502020204030204" pitchFamily="34" charset="0"/>
                        </a:rPr>
                        <a:t>PG2.1.3</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l" fontAlgn="ctr"/>
                      <a:r>
                        <a:rPr lang="tr-TR" sz="1000" b="0" i="0" u="none" strike="noStrike" dirty="0">
                          <a:solidFill>
                            <a:srgbClr val="000000"/>
                          </a:solidFill>
                          <a:effectLst/>
                          <a:latin typeface="Calibri" panose="020F0502020204030204" pitchFamily="34" charset="0"/>
                        </a:rPr>
                        <a:t>Öğrencilerin yılsonu başarı durumları</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Doğrudan Sınıf geçen</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vMerge="1">
                  <a:txBody>
                    <a:bodyPr/>
                    <a:lstStyle/>
                    <a:p>
                      <a:endParaRPr lang="tr-TR"/>
                    </a:p>
                  </a:txBody>
                  <a:tcPr/>
                </a:tc>
                <a:tc vMerge="1">
                  <a:txBody>
                    <a:bodyPr/>
                    <a:lstStyle/>
                    <a:p>
                      <a:endParaRPr lang="tr-TR"/>
                    </a:p>
                  </a:txBody>
                  <a:tcPr/>
                </a:tc>
                <a:tc>
                  <a:txBody>
                    <a:bodyPr/>
                    <a:lstStyle/>
                    <a:p>
                      <a:pPr algn="l" fontAlgn="ctr"/>
                      <a:r>
                        <a:rPr lang="tr-TR" sz="1000" b="0" i="0" u="none" strike="noStrike">
                          <a:solidFill>
                            <a:srgbClr val="000000"/>
                          </a:solidFill>
                          <a:effectLst/>
                          <a:latin typeface="Calibri" panose="020F0502020204030204" pitchFamily="34" charset="0"/>
                        </a:rPr>
                        <a:t>Sınıf tekrar edecek</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vMerge="1">
                  <a:txBody>
                    <a:bodyPr/>
                    <a:lstStyle/>
                    <a:p>
                      <a:endParaRPr lang="tr-TR"/>
                    </a:p>
                  </a:txBody>
                  <a:tcPr/>
                </a:tc>
                <a:tc vMerge="1">
                  <a:txBody>
                    <a:bodyPr/>
                    <a:lstStyle/>
                    <a:p>
                      <a:endParaRPr lang="tr-TR"/>
                    </a:p>
                  </a:txBody>
                  <a:tcPr/>
                </a:tc>
                <a:tc>
                  <a:txBody>
                    <a:bodyPr/>
                    <a:lstStyle/>
                    <a:p>
                      <a:pPr algn="l" fontAlgn="ctr"/>
                      <a:r>
                        <a:rPr lang="tr-TR" sz="1000" b="0" i="0" u="none" strike="noStrike" dirty="0">
                          <a:solidFill>
                            <a:srgbClr val="000000"/>
                          </a:solidFill>
                          <a:effectLst/>
                          <a:latin typeface="Calibri" panose="020F0502020204030204" pitchFamily="34" charset="0"/>
                        </a:rPr>
                        <a:t>Kurul Kararı İle Sınıf Geçen </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a:txBody>
                    <a:bodyPr/>
                    <a:lstStyle/>
                    <a:p>
                      <a:pPr algn="l" fontAlgn="ctr"/>
                      <a:r>
                        <a:rPr lang="tr-TR" sz="1000" b="0" i="0" u="none" strike="noStrike" dirty="0" smtClean="0">
                          <a:solidFill>
                            <a:srgbClr val="000000"/>
                          </a:solidFill>
                          <a:effectLst/>
                          <a:latin typeface="Calibri" panose="020F0502020204030204" pitchFamily="34" charset="0"/>
                        </a:rPr>
                        <a:t>PG2.1.4</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dirty="0">
                          <a:solidFill>
                            <a:srgbClr val="000000"/>
                          </a:solidFill>
                          <a:effectLst/>
                          <a:latin typeface="Calibri" panose="020F0502020204030204" pitchFamily="34" charset="0"/>
                        </a:rPr>
                        <a:t>Bir eğitim ve öğretim yılında düzenlenen Faaliyet sayısının öğrenci sayısına oranı %</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Calibri" panose="020F0502020204030204" pitchFamily="34" charset="0"/>
                        </a:rPr>
                        <a:t>0,1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0,3</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a:txBody>
                    <a:bodyPr/>
                    <a:lstStyle/>
                    <a:p>
                      <a:pPr algn="l" fontAlgn="ctr"/>
                      <a:r>
                        <a:rPr lang="tr-TR" sz="1000" b="0" i="0" u="none" strike="noStrike" dirty="0" smtClean="0">
                          <a:solidFill>
                            <a:srgbClr val="000000"/>
                          </a:solidFill>
                          <a:effectLst/>
                          <a:latin typeface="Calibri" panose="020F0502020204030204" pitchFamily="34" charset="0"/>
                        </a:rPr>
                        <a:t>PG2.1.5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dirty="0">
                          <a:solidFill>
                            <a:srgbClr val="000000"/>
                          </a:solidFill>
                          <a:effectLst/>
                          <a:latin typeface="Calibri" panose="020F0502020204030204" pitchFamily="34" charset="0"/>
                        </a:rPr>
                        <a:t>Ulusal  yarışmalara katılan öğrenci sayısı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Calibri" panose="020F0502020204030204" pitchFamily="34" charset="0"/>
                        </a:rPr>
                        <a:t>20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a:solidFill>
                            <a:srgbClr val="000000"/>
                          </a:solidFill>
                          <a:effectLst/>
                          <a:latin typeface="Calibri" panose="020F0502020204030204" pitchFamily="34" charset="0"/>
                        </a:rPr>
                        <a:t>19,0</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a:solidFill>
                            <a:srgbClr val="000000"/>
                          </a:solidFill>
                          <a:effectLst/>
                          <a:latin typeface="Calibri" panose="020F0502020204030204" pitchFamily="34" charset="0"/>
                        </a:rPr>
                        <a:t>11</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00267">
                <a:tc>
                  <a:txBody>
                    <a:bodyPr/>
                    <a:lstStyle/>
                    <a:p>
                      <a:pPr algn="l" fontAlgn="ctr"/>
                      <a:r>
                        <a:rPr lang="tr-TR" sz="1000" b="0" i="0" u="none" strike="noStrike" dirty="0" smtClean="0">
                          <a:solidFill>
                            <a:srgbClr val="000000"/>
                          </a:solidFill>
                          <a:effectLst/>
                          <a:latin typeface="Calibri" panose="020F0502020204030204" pitchFamily="34" charset="0"/>
                        </a:rPr>
                        <a:t>PG2.1.6</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dirty="0">
                          <a:solidFill>
                            <a:srgbClr val="000000"/>
                          </a:solidFill>
                          <a:effectLst/>
                          <a:latin typeface="Calibri" panose="020F0502020204030204" pitchFamily="34" charset="0"/>
                        </a:rPr>
                        <a:t>Onur veya İftihar belgesi alan öğrenci oranı</a:t>
                      </a:r>
                    </a:p>
                    <a:p>
                      <a:pPr algn="l" fontAlgn="ct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l" fontAlgn="ct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87</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73</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74</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8408">
                <a:tc>
                  <a:txBody>
                    <a:bodyPr/>
                    <a:lstStyle/>
                    <a:p>
                      <a:pPr algn="l" fontAlgn="ctr"/>
                      <a:r>
                        <a:rPr lang="tr-TR" sz="1000" b="0" i="0" u="none" strike="noStrike" dirty="0" smtClean="0">
                          <a:solidFill>
                            <a:srgbClr val="000000"/>
                          </a:solidFill>
                          <a:effectLst/>
                          <a:latin typeface="Calibri" panose="020F0502020204030204" pitchFamily="34" charset="0"/>
                        </a:rPr>
                        <a:t>PG2.1.7</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dirty="0" smtClean="0">
                          <a:solidFill>
                            <a:srgbClr val="000000"/>
                          </a:solidFill>
                          <a:effectLst/>
                          <a:latin typeface="Calibri" panose="020F0502020204030204" pitchFamily="34" charset="0"/>
                        </a:rPr>
                        <a:t>Sınıf </a:t>
                      </a:r>
                      <a:r>
                        <a:rPr lang="tr-TR" sz="1000" b="0" i="0" u="none" strike="noStrike" dirty="0">
                          <a:solidFill>
                            <a:srgbClr val="000000"/>
                          </a:solidFill>
                          <a:effectLst/>
                          <a:latin typeface="Calibri" panose="020F0502020204030204" pitchFamily="34" charset="0"/>
                        </a:rPr>
                        <a:t>tekrar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67392">
                <a:tc>
                  <a:txBody>
                    <a:bodyPr/>
                    <a:lstStyle/>
                    <a:p>
                      <a:pPr algn="l" fontAlgn="ctr"/>
                      <a:r>
                        <a:rPr lang="tr-TR" sz="1000" b="0" i="0" u="none" strike="noStrike" dirty="0" smtClean="0">
                          <a:solidFill>
                            <a:srgbClr val="000000"/>
                          </a:solidFill>
                          <a:effectLst/>
                          <a:latin typeface="Calibri" panose="020F0502020204030204" pitchFamily="34" charset="0"/>
                        </a:rPr>
                        <a:t>PG2.1.8</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l" fontAlgn="ctr"/>
                      <a:r>
                        <a:rPr lang="tr-TR" sz="1000" b="0" i="0" u="none" strike="noStrike" dirty="0">
                          <a:solidFill>
                            <a:srgbClr val="000000"/>
                          </a:solidFill>
                          <a:effectLst/>
                          <a:latin typeface="Calibri" panose="020F0502020204030204" pitchFamily="34" charset="0"/>
                        </a:rPr>
                        <a:t>Disiplin cezası alan öğrenci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l" fontAlgn="ct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0,02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0,03</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0,01</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14" name="13 Slayt Numarası Yer Tutucusu"/>
          <p:cNvSpPr>
            <a:spLocks noGrp="1"/>
          </p:cNvSpPr>
          <p:nvPr>
            <p:ph type="sldNum" sz="quarter" idx="12"/>
          </p:nvPr>
        </p:nvSpPr>
        <p:spPr/>
        <p:txBody>
          <a:bodyPr/>
          <a:lstStyle/>
          <a:p>
            <a:r>
              <a:rPr lang="tr-TR" dirty="0" smtClean="0"/>
              <a:t>41</a:t>
            </a:r>
            <a:endParaRPr lang="tr-TR" dirty="0"/>
          </a:p>
        </p:txBody>
      </p:sp>
    </p:spTree>
    <p:extLst>
      <p:ext uri="{BB962C8B-B14F-4D97-AF65-F5344CB8AC3E}">
        <p14:creationId xmlns="" xmlns:p14="http://schemas.microsoft.com/office/powerpoint/2010/main" val="3340061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6724" y="59023"/>
            <a:ext cx="6124575" cy="2123658"/>
          </a:xfrm>
          <a:prstGeom prst="rect">
            <a:avLst/>
          </a:prstGeom>
        </p:spPr>
        <p:txBody>
          <a:bodyPr wrap="square">
            <a:spAutoFit/>
          </a:bodyPr>
          <a:lstStyle/>
          <a:p>
            <a:pPr algn="just"/>
            <a:r>
              <a:rPr lang="tr-TR" sz="1200" b="1" dirty="0" smtClean="0">
                <a:latin typeface="Times New Roman" panose="02020603050405020304" pitchFamily="18" charset="0"/>
                <a:cs typeface="Times New Roman" panose="02020603050405020304" pitchFamily="18" charset="0"/>
              </a:rPr>
              <a:t>Hedefin mevcut durumu:</a:t>
            </a:r>
          </a:p>
          <a:p>
            <a:pPr algn="just"/>
            <a:r>
              <a:rPr lang="tr-TR" sz="1200" dirty="0" smtClean="0">
                <a:latin typeface="Times New Roman" panose="02020603050405020304" pitchFamily="18" charset="0"/>
                <a:cs typeface="Times New Roman" panose="02020603050405020304" pitchFamily="18" charset="0"/>
              </a:rPr>
              <a:t>Ülkemizde özellikle son 10 yılda okullaşma oranları hedeflenen düzeylere yaklaşmıştır. Bu nedenle eğitim ve öğretime erişimin adil şartlar altında sağlanmasının yanı sıra eğitim ve öğretimin kalitesinin artırılması da öncelikli alanlardan birisi haline gelmiştir. </a:t>
            </a:r>
          </a:p>
          <a:p>
            <a:pPr algn="just"/>
            <a:r>
              <a:rPr lang="tr-TR" sz="1200" dirty="0" smtClean="0">
                <a:latin typeface="Times New Roman" panose="02020603050405020304" pitchFamily="18" charset="0"/>
                <a:cs typeface="Times New Roman" panose="02020603050405020304" pitchFamily="18" charset="0"/>
              </a:rPr>
              <a:t>Nitelikli bireylerin yetiştirilmesine imkân sağlayacak kaliteli bir eğitim sistemi; bireylerin potansiyellerinin açığa çıkarılmasına ortam sağlayarak hem bedensel, ruhsal ve zihinsel gelişimlerini desteklemeli hem de akademik başarı düzeylerini artırmalıdır. </a:t>
            </a:r>
          </a:p>
          <a:p>
            <a:pPr algn="just"/>
            <a:r>
              <a:rPr lang="tr-TR" sz="1200" dirty="0" smtClean="0">
                <a:latin typeface="Times New Roman" panose="02020603050405020304" pitchFamily="18" charset="0"/>
                <a:cs typeface="Times New Roman" panose="02020603050405020304" pitchFamily="18" charset="0"/>
              </a:rPr>
              <a:t>Bu kapsamda kaliteli bir eğitim için Bütün bireylerin bedensel, ruhsal ve zihinsel gelişimlerine yönelik faaliyetlere katılım oranlarının ve öğrencilerin akademik başarı düzeylerinin artırılması hedeflenmektedir.</a:t>
            </a:r>
          </a:p>
          <a:p>
            <a:pPr algn="just"/>
            <a:endParaRPr lang="tr-TR" sz="1200" b="1" dirty="0" smtClean="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r>
              <a:rPr lang="tr-TR" dirty="0" smtClean="0"/>
              <a:t>42</a:t>
            </a:r>
            <a:endParaRPr lang="tr-TR" dirty="0"/>
          </a:p>
        </p:txBody>
      </p:sp>
    </p:spTree>
    <p:extLst>
      <p:ext uri="{BB962C8B-B14F-4D97-AF65-F5344CB8AC3E}">
        <p14:creationId xmlns="" xmlns:p14="http://schemas.microsoft.com/office/powerpoint/2010/main" val="3035237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219074" y="59023"/>
            <a:ext cx="6124575" cy="4478149"/>
          </a:xfrm>
          <a:prstGeom prst="rect">
            <a:avLst/>
          </a:prstGeom>
        </p:spPr>
        <p:txBody>
          <a:bodyPr wrap="square">
            <a:spAutoFit/>
          </a:bodyPr>
          <a:lstStyle/>
          <a:p>
            <a:pPr algn="just">
              <a:lnSpc>
                <a:spcPts val="1800"/>
              </a:lnSpc>
            </a:pPr>
            <a:r>
              <a:rPr lang="tr-TR" sz="1200" dirty="0">
                <a:latin typeface="Times New Roman" panose="02020603050405020304" pitchFamily="18" charset="0"/>
                <a:cs typeface="Times New Roman" panose="02020603050405020304" pitchFamily="18" charset="0"/>
              </a:rPr>
              <a:t>YGS netleri incelendiğinde Yüksek Öğretime Yerleşme </a:t>
            </a:r>
            <a:r>
              <a:rPr lang="tr-TR" sz="1200" dirty="0" smtClean="0">
                <a:latin typeface="Times New Roman" panose="02020603050405020304" pitchFamily="18" charset="0"/>
                <a:cs typeface="Times New Roman" panose="02020603050405020304" pitchFamily="18" charset="0"/>
              </a:rPr>
              <a:t>Oranı 50,5 olup öğrencilerimizin </a:t>
            </a:r>
            <a:r>
              <a:rPr lang="tr-TR" sz="1200" dirty="0">
                <a:latin typeface="Times New Roman" panose="02020603050405020304" pitchFamily="18" charset="0"/>
                <a:cs typeface="Times New Roman" panose="02020603050405020304" pitchFamily="18" charset="0"/>
              </a:rPr>
              <a:t>temel öğrenme kazanımlarının elde edinmesine yönelik çalışmalar yapılacaktır.</a:t>
            </a:r>
          </a:p>
          <a:p>
            <a:pPr algn="just">
              <a:lnSpc>
                <a:spcPts val="1800"/>
              </a:lnSpc>
            </a:pPr>
            <a:r>
              <a:rPr lang="tr-TR" sz="1200" dirty="0">
                <a:latin typeface="Times New Roman" panose="02020603050405020304" pitchFamily="18" charset="0"/>
                <a:cs typeface="Times New Roman" panose="02020603050405020304" pitchFamily="18" charset="0"/>
              </a:rPr>
              <a:t>Teknolojinin gelişmesi ile birlikte uzaktan eğitimin niteliğine ülkeler daha fazla önem vermeye başlamıştır. Ülkemizde %24,11 oranında </a:t>
            </a:r>
            <a:r>
              <a:rPr lang="tr-TR" sz="1200" dirty="0" smtClean="0">
                <a:latin typeface="Times New Roman" panose="02020603050405020304" pitchFamily="18" charset="0"/>
                <a:cs typeface="Times New Roman" panose="02020603050405020304" pitchFamily="18" charset="0"/>
              </a:rPr>
              <a:t>açık öğretim </a:t>
            </a:r>
            <a:r>
              <a:rPr lang="tr-TR" sz="1200" dirty="0">
                <a:latin typeface="Times New Roman" panose="02020603050405020304" pitchFamily="18" charset="0"/>
                <a:cs typeface="Times New Roman" panose="02020603050405020304" pitchFamily="18" charset="0"/>
              </a:rPr>
              <a:t>öğrencisi bulunmaktadır. Bu oran dikkate alındığında açık öğretim okullarında kayıtlı öğrencilerin aldığı eğitimin niteliği, </a:t>
            </a:r>
            <a:r>
              <a:rPr lang="tr-TR" sz="1200" dirty="0" smtClean="0">
                <a:latin typeface="Times New Roman" panose="02020603050405020304" pitchFamily="18" charset="0"/>
                <a:cs typeface="Times New Roman" panose="02020603050405020304" pitchFamily="18" charset="0"/>
              </a:rPr>
              <a:t> Kaliteli </a:t>
            </a:r>
            <a:r>
              <a:rPr lang="tr-TR" sz="1200" dirty="0">
                <a:latin typeface="Times New Roman" panose="02020603050405020304" pitchFamily="18" charset="0"/>
                <a:cs typeface="Times New Roman" panose="02020603050405020304" pitchFamily="18" charset="0"/>
              </a:rPr>
              <a:t>bir eğitim için Bütün bireylerin bedensel, ruhsal ve zihinsel gelişimlerine yönelik faaliyetlere katılımı desteklenmelidir. Öğrencilerimizin bedensel, ruhsal ve zihinsel gelişimlerine katkı sağlamak amacıyla yerel ve ulusal düzeyde sportif, sanatsal ve kültürel faaliyetler gerçekleştirilmektir.  Ancak mevcut durumda söz konusu faaliyetlerin izlenmesine olanak sağlayacak bir sistem bulunmamaktadır.  </a:t>
            </a:r>
          </a:p>
          <a:p>
            <a:pPr algn="just">
              <a:lnSpc>
                <a:spcPts val="1800"/>
              </a:lnSpc>
            </a:pPr>
            <a:r>
              <a:rPr lang="tr-TR" sz="1200" dirty="0">
                <a:latin typeface="Times New Roman" panose="02020603050405020304" pitchFamily="18" charset="0"/>
                <a:cs typeface="Times New Roman" panose="02020603050405020304" pitchFamily="18" charset="0"/>
              </a:rPr>
              <a:t>Öğrencilerin motivasyonunun sağlanmasının yanı sıra aidiyet duygusuna sahip olması eğitim ve öğretimin kalitesi için bir gösterge olarak kabul edilmektedir.  Onur ve iftihar belgesi alan öğrenci oranı da bu kapsamda temel göstergelerden biri olarak ele alınmıştır. Benzer şekilde, disiplin cezalarındaki azalış da bu bağlamda ele alınmaktadır. Mevcut durumda iftihar belgesi alan öğrenci oranı, </a:t>
            </a:r>
            <a:r>
              <a:rPr lang="tr-TR" sz="1200" dirty="0" smtClean="0">
                <a:latin typeface="Times New Roman" panose="02020603050405020304" pitchFamily="18" charset="0"/>
                <a:cs typeface="Times New Roman" panose="02020603050405020304" pitchFamily="18" charset="0"/>
              </a:rPr>
              <a:t>ilçemizde 16,7 </a:t>
            </a:r>
            <a:r>
              <a:rPr lang="tr-TR" sz="1200" dirty="0" err="1" smtClean="0">
                <a:latin typeface="Times New Roman" panose="02020603050405020304" pitchFamily="18" charset="0"/>
                <a:cs typeface="Times New Roman" panose="02020603050405020304" pitchFamily="18" charset="0"/>
              </a:rPr>
              <a:t>dir</a:t>
            </a:r>
            <a:r>
              <a:rPr lang="tr-TR" sz="1200" dirty="0">
                <a:latin typeface="Times New Roman" panose="02020603050405020304" pitchFamily="18" charset="0"/>
                <a:cs typeface="Times New Roman" panose="02020603050405020304" pitchFamily="18" charset="0"/>
              </a:rPr>
              <a:t>. Bu oranların artırılması yönünde çalışmalar yapılacaktır. Disiplin cezası alan öğrenci </a:t>
            </a:r>
            <a:r>
              <a:rPr lang="tr-TR" sz="1200" dirty="0" smtClean="0">
                <a:latin typeface="Times New Roman" panose="02020603050405020304" pitchFamily="18" charset="0"/>
                <a:cs typeface="Times New Roman" panose="02020603050405020304" pitchFamily="18" charset="0"/>
              </a:rPr>
              <a:t>oranı 1,2’dır</a:t>
            </a:r>
            <a:r>
              <a:rPr lang="tr-TR" sz="1200" dirty="0">
                <a:latin typeface="Times New Roman" panose="02020603050405020304" pitchFamily="18" charset="0"/>
                <a:cs typeface="Times New Roman" panose="02020603050405020304" pitchFamily="18" charset="0"/>
              </a:rPr>
              <a:t>. Bu oranın düşürülmesi önemlidir.</a:t>
            </a:r>
          </a:p>
          <a:p>
            <a:pPr algn="just">
              <a:lnSpc>
                <a:spcPts val="1800"/>
              </a:lnSpc>
            </a:pPr>
            <a:endParaRPr lang="tr-TR" sz="1200" dirty="0">
              <a:latin typeface="Times New Roman" panose="02020603050405020304" pitchFamily="18" charset="0"/>
              <a:cs typeface="Times New Roman" panose="02020603050405020304" pitchFamily="18" charset="0"/>
            </a:endParaRPr>
          </a:p>
          <a:p>
            <a:pPr algn="just">
              <a:lnSpc>
                <a:spcPts val="1800"/>
              </a:lnSpc>
            </a:pPr>
            <a:r>
              <a:rPr lang="tr-TR" sz="1200" dirty="0" smtClean="0">
                <a:latin typeface="Times New Roman" panose="02020603050405020304" pitchFamily="18" charset="0"/>
                <a:cs typeface="Times New Roman" panose="02020603050405020304" pitchFamily="18" charset="0"/>
              </a:rPr>
              <a:t>Potansiyelinin </a:t>
            </a:r>
            <a:r>
              <a:rPr lang="tr-TR" sz="1200" dirty="0">
                <a:latin typeface="Times New Roman" panose="02020603050405020304" pitchFamily="18" charset="0"/>
                <a:cs typeface="Times New Roman" panose="02020603050405020304" pitchFamily="18" charset="0"/>
              </a:rPr>
              <a:t>farkında, ruhen ve bedenen sağlıklı, iletişim becerileri yüksek ve akademik yönden başarılı bireyler.</a:t>
            </a:r>
          </a:p>
        </p:txBody>
      </p:sp>
      <p:sp>
        <p:nvSpPr>
          <p:cNvPr id="4" name="3 Slayt Numarası Yer Tutucusu"/>
          <p:cNvSpPr>
            <a:spLocks noGrp="1"/>
          </p:cNvSpPr>
          <p:nvPr>
            <p:ph type="sldNum" sz="quarter" idx="12"/>
          </p:nvPr>
        </p:nvSpPr>
        <p:spPr/>
        <p:txBody>
          <a:bodyPr/>
          <a:lstStyle/>
          <a:p>
            <a:r>
              <a:rPr lang="tr-TR" dirty="0" smtClean="0"/>
              <a:t>43</a:t>
            </a:r>
            <a:endParaRPr lang="tr-TR" dirty="0"/>
          </a:p>
        </p:txBody>
      </p:sp>
    </p:spTree>
    <p:extLst>
      <p:ext uri="{BB962C8B-B14F-4D97-AF65-F5344CB8AC3E}">
        <p14:creationId xmlns="" xmlns:p14="http://schemas.microsoft.com/office/powerpoint/2010/main" val="1202365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60729" y="25898"/>
            <a:ext cx="2143857" cy="417871"/>
          </a:xfrm>
          <a:prstGeom prst="rect">
            <a:avLst/>
          </a:prstGeom>
        </p:spPr>
        <p:txBody>
          <a:bodyPr wrap="none">
            <a:spAutoFit/>
          </a:bodyPr>
          <a:lstStyle/>
          <a:p>
            <a:pPr marL="900430" algn="just">
              <a:lnSpc>
                <a:spcPct val="115000"/>
              </a:lnSpc>
              <a:spcAft>
                <a:spcPts val="1000"/>
              </a:spcAft>
            </a:pPr>
            <a:r>
              <a:rPr lang="tr-TR" sz="2000" b="1" i="1" dirty="0" smtClean="0">
                <a:latin typeface="Times New Roman" panose="02020603050405020304" pitchFamily="18" charset="0"/>
              </a:rPr>
              <a:t>Stratejiler</a:t>
            </a:r>
            <a:endParaRPr lang="tr-TR" sz="2000" b="1" i="1" dirty="0">
              <a:effectLst/>
              <a:latin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 xmlns:p14="http://schemas.microsoft.com/office/powerpoint/2010/main" val="2762154476"/>
              </p:ext>
            </p:extLst>
          </p:nvPr>
        </p:nvGraphicFramePr>
        <p:xfrm>
          <a:off x="571500" y="1009246"/>
          <a:ext cx="6172200" cy="7896630"/>
        </p:xfrm>
        <a:graphic>
          <a:graphicData uri="http://schemas.openxmlformats.org/drawingml/2006/table">
            <a:tbl>
              <a:tblPr/>
              <a:tblGrid>
                <a:gridCol w="289710"/>
                <a:gridCol w="3638219"/>
                <a:gridCol w="1016000"/>
                <a:gridCol w="1228271"/>
              </a:tblGrid>
              <a:tr h="717513">
                <a:tc>
                  <a:txBody>
                    <a:bodyPr/>
                    <a:lstStyle/>
                    <a:p>
                      <a:pPr algn="ctr" fontAlgn="ctr"/>
                      <a:r>
                        <a:rPr lang="tr-TR" sz="1000" b="1" i="0" u="none" strike="noStrike" dirty="0">
                          <a:effectLst/>
                          <a:latin typeface="Times New Roman" panose="02020603050405020304" pitchFamily="18" charset="0"/>
                        </a:rPr>
                        <a:t>NO</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smtClean="0"/>
                        <a:t>   </a:t>
                      </a:r>
                      <a:r>
                        <a:rPr lang="tr-TR" sz="1000" b="1" dirty="0" smtClean="0"/>
                        <a:t>SH2.1. Bütün bireylerin bedensel, ruhsal ve zihinsel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b="1" dirty="0" smtClean="0"/>
                        <a:t>    gelişimlerine yönelik faaliyetlere katılım oranını ve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b="1" dirty="0" smtClean="0"/>
                        <a:t>    öğrencilerin akademik başarı düzeylerini artırmak.</a:t>
                      </a:r>
                      <a:endParaRPr lang="tr-TR" sz="1000" b="1" dirty="0" smtClean="0">
                        <a:latin typeface="Times New Roman" pitchFamily="18" charset="0"/>
                        <a:cs typeface="Times New Roman" pitchFamily="18" charset="0"/>
                      </a:endParaRP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rPr>
                        <a:t>SORUMLU</a:t>
                      </a:r>
                      <a:br>
                        <a:rPr lang="tr-TR" sz="1000" b="1" i="0" u="none" strike="noStrike" dirty="0">
                          <a:effectLst/>
                          <a:latin typeface="Times New Roman" panose="02020603050405020304" pitchFamily="18" charset="0"/>
                        </a:rPr>
                      </a:br>
                      <a:r>
                        <a:rPr lang="tr-TR" sz="1000" b="1" i="0" u="none" strike="noStrike" dirty="0">
                          <a:effectLst/>
                          <a:latin typeface="Times New Roman" panose="02020603050405020304" pitchFamily="18" charset="0"/>
                        </a:rPr>
                        <a:t>BİRİMLER</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rPr>
                        <a:t>KOORDİNATÖR</a:t>
                      </a:r>
                      <a:br>
                        <a:rPr lang="tr-TR" sz="1000" b="1" i="0" u="none" strike="noStrike" dirty="0">
                          <a:effectLst/>
                          <a:latin typeface="Times New Roman" panose="02020603050405020304" pitchFamily="18" charset="0"/>
                        </a:rPr>
                      </a:br>
                      <a:r>
                        <a:rPr lang="tr-TR" sz="1000" b="1" i="0" u="none" strike="noStrike" dirty="0">
                          <a:effectLst/>
                          <a:latin typeface="Times New Roman" panose="02020603050405020304" pitchFamily="18" charset="0"/>
                        </a:rPr>
                        <a:t>BİRİM</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1091721">
                <a:tc>
                  <a:txBody>
                    <a:bodyPr/>
                    <a:lstStyle/>
                    <a:p>
                      <a:pPr algn="l" fontAlgn="ctr"/>
                      <a:r>
                        <a:rPr lang="tr-TR" sz="1000" b="1" i="0" u="none" strike="noStrike" dirty="0">
                          <a:effectLst/>
                          <a:latin typeface="Times New Roman" panose="02020603050405020304" pitchFamily="18" charset="0"/>
                        </a:rPr>
                        <a:t>1</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Her tür ve kademedeki öğrenci kazanımlarını takip etmeye yönelik "Eğitimin Kalitesini Artıma Projesi" hayata geçirilmesi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r>
                        <a:rPr lang="tr-TR" sz="1000" b="0" i="0" u="none" strike="noStrike" baseline="0" dirty="0" smtClean="0">
                          <a:effectLst/>
                          <a:latin typeface="Times New Roman" panose="02020603050405020304" pitchFamily="18" charset="0"/>
                        </a:rPr>
                        <a:t> Rehberlik 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091721">
                <a:tc>
                  <a:txBody>
                    <a:bodyPr/>
                    <a:lstStyle/>
                    <a:p>
                      <a:pPr algn="l" fontAlgn="ctr"/>
                      <a:r>
                        <a:rPr lang="tr-TR" sz="1000" b="1" i="0" u="none" strike="noStrike" dirty="0">
                          <a:effectLst/>
                          <a:latin typeface="Times New Roman" panose="02020603050405020304" pitchFamily="18" charset="0"/>
                        </a:rPr>
                        <a:t>2</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Öğrencilerin akademik başarılarını destekleyici hazırlayıcı ve yetiştirici kursların devam ettirilmesi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1406116">
                <a:tc>
                  <a:txBody>
                    <a:bodyPr/>
                    <a:lstStyle/>
                    <a:p>
                      <a:pPr algn="l" fontAlgn="ctr"/>
                      <a:r>
                        <a:rPr lang="tr-TR" sz="1000" b="1" i="0" u="none" strike="noStrike">
                          <a:effectLst/>
                          <a:latin typeface="Times New Roman" panose="02020603050405020304" pitchFamily="18" charset="0"/>
                        </a:rPr>
                        <a:t>3</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Öğrenci ve velileri bilinçlendirmelerine yönelik rehberlik çalışmaları</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Rehberlik </a:t>
                      </a:r>
                      <a:r>
                        <a:rPr lang="tr-TR" sz="1000" b="0" i="0" u="none" strike="noStrike" baseline="0" dirty="0" smtClean="0">
                          <a:effectLst/>
                          <a:latin typeface="Times New Roman" panose="02020603050405020304" pitchFamily="18" charset="0"/>
                        </a:rPr>
                        <a:t>Servisi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77325">
                <a:tc>
                  <a:txBody>
                    <a:bodyPr/>
                    <a:lstStyle/>
                    <a:p>
                      <a:pPr algn="l" fontAlgn="ctr"/>
                      <a:r>
                        <a:rPr lang="tr-TR" sz="1000" b="1" i="0" u="none" strike="noStrike" dirty="0">
                          <a:effectLst/>
                          <a:latin typeface="Times New Roman" panose="02020603050405020304" pitchFamily="18" charset="0"/>
                        </a:rPr>
                        <a:t>4</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Her eğitim kademesinde düzenlenen sosyal, sportif ve sanatsal faaliyetlerin artırılması çalışmaları</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Beden</a:t>
                      </a:r>
                      <a:r>
                        <a:rPr lang="tr-TR" sz="1000" b="0" i="0" u="none" strike="noStrike" baseline="0" dirty="0" smtClean="0">
                          <a:effectLst/>
                          <a:latin typeface="Times New Roman" panose="02020603050405020304" pitchFamily="18" charset="0"/>
                        </a:rPr>
                        <a:t>  Eğitimi Öğretmenleri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1091721">
                <a:tc>
                  <a:txBody>
                    <a:bodyPr/>
                    <a:lstStyle/>
                    <a:p>
                      <a:pPr algn="l" fontAlgn="ctr"/>
                      <a:r>
                        <a:rPr lang="tr-TR" sz="1000" b="1" i="0" u="none" strike="noStrike">
                          <a:effectLst/>
                          <a:latin typeface="Times New Roman" panose="02020603050405020304" pitchFamily="18" charset="0"/>
                        </a:rPr>
                        <a:t>5</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Times New Roman" panose="02020603050405020304" pitchFamily="18" charset="0"/>
                        </a:rPr>
                        <a:t>Öğrencilerin motivasyonlarını artırmaya yönelik geliştirilecek projeler (Akran koçluğu, Öğretmen koçluğu gibi)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 Sınıf</a:t>
                      </a:r>
                      <a:r>
                        <a:rPr lang="tr-TR" sz="1000" b="0" i="0" u="none" strike="noStrike" baseline="0" dirty="0" smtClean="0">
                          <a:effectLst/>
                          <a:latin typeface="Times New Roman" panose="02020603050405020304" pitchFamily="18" charset="0"/>
                        </a:rPr>
                        <a:t> Rehber </a:t>
                      </a:r>
                      <a:r>
                        <a:rPr lang="tr-TR" sz="1000" b="0" i="0" u="none" strike="noStrike" baseline="0" dirty="0" err="1" smtClean="0">
                          <a:effectLst/>
                          <a:latin typeface="Times New Roman" panose="02020603050405020304" pitchFamily="18" charset="0"/>
                        </a:rPr>
                        <a:t>Öğr</a:t>
                      </a:r>
                      <a:r>
                        <a:rPr lang="tr-TR" sz="1000" b="0" i="0" u="none" strike="noStrike" baseline="0" dirty="0" smtClean="0">
                          <a:effectLst/>
                          <a:latin typeface="Times New Roman" panose="02020603050405020304" pitchFamily="18" charset="0"/>
                        </a:rPr>
                        <a:t>.</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720513">
                <a:tc>
                  <a:txBody>
                    <a:bodyPr/>
                    <a:lstStyle/>
                    <a:p>
                      <a:pPr algn="l" fontAlgn="ctr"/>
                      <a:r>
                        <a:rPr lang="tr-TR" sz="1000" b="1" i="0" u="none" strike="noStrike" dirty="0">
                          <a:effectLst/>
                          <a:latin typeface="Times New Roman" panose="02020603050405020304" pitchFamily="18" charset="0"/>
                        </a:rPr>
                        <a:t>6</a:t>
                      </a:r>
                    </a:p>
                  </a:txBody>
                  <a:tcPr marL="8281" marR="8281" marT="828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a:effectLst/>
                          <a:latin typeface="Times New Roman" panose="02020603050405020304" pitchFamily="18" charset="0"/>
                        </a:rPr>
                        <a:t>ilçe genelinde eğitim öğretim kalitesinin belirlenen hedeflere ulaştırılabilmesi için stratejilerin belirlenmesine yönelik olarak sınıflar düzeyinde tüm branş öğretmenleri ile ayrı ayrı </a:t>
                      </a:r>
                      <a:r>
                        <a:rPr lang="tr-TR" sz="1000" b="0" i="0" u="none" strike="noStrike" dirty="0" err="1">
                          <a:effectLst/>
                          <a:latin typeface="Times New Roman" panose="02020603050405020304" pitchFamily="18" charset="0"/>
                        </a:rPr>
                        <a:t>çalıştaylar</a:t>
                      </a:r>
                      <a:r>
                        <a:rPr lang="tr-TR" sz="1000" b="0" i="0" u="none" strike="noStrike" dirty="0">
                          <a:effectLst/>
                          <a:latin typeface="Times New Roman" panose="02020603050405020304" pitchFamily="18" charset="0"/>
                        </a:rPr>
                        <a:t> düzenlenmesi.</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6" name="5 Slayt Numarası Yer Tutucusu"/>
          <p:cNvSpPr>
            <a:spLocks noGrp="1"/>
          </p:cNvSpPr>
          <p:nvPr>
            <p:ph type="sldNum" sz="quarter" idx="12"/>
          </p:nvPr>
        </p:nvSpPr>
        <p:spPr/>
        <p:txBody>
          <a:bodyPr/>
          <a:lstStyle/>
          <a:p>
            <a:r>
              <a:rPr lang="tr-TR" dirty="0" smtClean="0"/>
              <a:t>44</a:t>
            </a:r>
            <a:endParaRPr lang="tr-TR" dirty="0"/>
          </a:p>
        </p:txBody>
      </p:sp>
    </p:spTree>
    <p:extLst>
      <p:ext uri="{BB962C8B-B14F-4D97-AF65-F5344CB8AC3E}">
        <p14:creationId xmlns="" xmlns:p14="http://schemas.microsoft.com/office/powerpoint/2010/main" val="2716850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 xmlns:p14="http://schemas.microsoft.com/office/powerpoint/2010/main" val="2688162519"/>
              </p:ext>
            </p:extLst>
          </p:nvPr>
        </p:nvGraphicFramePr>
        <p:xfrm>
          <a:off x="379260" y="30940"/>
          <a:ext cx="5943128" cy="828040"/>
        </p:xfrm>
        <a:graphic>
          <a:graphicData uri="http://schemas.openxmlformats.org/drawingml/2006/table">
            <a:tbl>
              <a:tblPr firstRow="1" bandRow="1">
                <a:tableStyleId>{9D7B26C5-4107-4FEC-AEDC-1716B250A1EF}</a:tableStyleId>
              </a:tblPr>
              <a:tblGrid>
                <a:gridCol w="594312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dirty="0" smtClean="0"/>
                        <a:t>Hedef 2.2.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Hayat boyu öğrenme yaklaşımı çerçevesinde, işgücü piyasasının talep ettiği beceriler ile uyumlu bireyler yetiştirerek istihdam edilebilirliklerini artırmak.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Dikdörtgen 9"/>
          <p:cNvSpPr/>
          <p:nvPr/>
        </p:nvSpPr>
        <p:spPr>
          <a:xfrm>
            <a:off x="-542449" y="976122"/>
            <a:ext cx="3447098" cy="385362"/>
          </a:xfrm>
          <a:prstGeom prst="rect">
            <a:avLst/>
          </a:prstGeom>
        </p:spPr>
        <p:txBody>
          <a:bodyPr wrap="none">
            <a:spAutoFit/>
          </a:bodyPr>
          <a:lstStyle/>
          <a:p>
            <a:pPr marL="900430">
              <a:lnSpc>
                <a:spcPct val="115000"/>
              </a:lnSpc>
              <a:spcAft>
                <a:spcPts val="1000"/>
              </a:spcAft>
            </a:pPr>
            <a:r>
              <a:rPr lang="tr-TR" b="1" i="1" dirty="0">
                <a:solidFill>
                  <a:prstClr val="black"/>
                </a:solidFill>
                <a:latin typeface="Times New Roman" panose="02020603050405020304" pitchFamily="18" charset="0"/>
              </a:rPr>
              <a:t>Performans Göstergeleri</a:t>
            </a:r>
          </a:p>
        </p:txBody>
      </p:sp>
      <p:sp>
        <p:nvSpPr>
          <p:cNvPr id="15" name="Dikdörtgen 14"/>
          <p:cNvSpPr/>
          <p:nvPr/>
        </p:nvSpPr>
        <p:spPr>
          <a:xfrm>
            <a:off x="324357" y="2904002"/>
            <a:ext cx="5943128" cy="3444533"/>
          </a:xfrm>
          <a:prstGeom prst="rect">
            <a:avLst/>
          </a:prstGeom>
        </p:spPr>
        <p:txBody>
          <a:bodyPr wrap="square">
            <a:spAutoFit/>
          </a:bodyPr>
          <a:lstStyle/>
          <a:p>
            <a:pPr algn="just"/>
            <a:r>
              <a:rPr lang="tr-TR" sz="1200" b="1" dirty="0" smtClean="0">
                <a:latin typeface="Times New Roman" panose="02020603050405020304" pitchFamily="18" charset="0"/>
                <a:cs typeface="Times New Roman" panose="02020603050405020304" pitchFamily="18" charset="0"/>
              </a:rPr>
              <a:t>Hedefin mevcut durumu:</a:t>
            </a:r>
          </a:p>
          <a:p>
            <a:pPr algn="just">
              <a:lnSpc>
                <a:spcPts val="13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Hızla </a:t>
            </a:r>
            <a:r>
              <a:rPr lang="tr-TR" sz="1200" dirty="0">
                <a:latin typeface="Times New Roman" panose="02020603050405020304" pitchFamily="18" charset="0"/>
                <a:ea typeface="Calibri" panose="020F0502020204030204" pitchFamily="34" charset="0"/>
                <a:cs typeface="Times New Roman" panose="02020603050405020304" pitchFamily="18" charset="0"/>
              </a:rPr>
              <a:t>değişen bilgi, teknoloji ve üretim yöntemleri ile iş hayatındaki gelişmelere paralel olarak dinamik bir yapı sergileyen iş gücü piyasasının taleplerine uygun bilgi, beceri, tutum ve davranışa sahip bireylerin yetişmesine imkân sağlayan bir eğitim sisteminin önemi Bütün dünyada giderek artmaktadır. Özellikle genç bir nüfusa sahip Ülkemiz için yeni becerilerin edinilmesi, yaratıcılığın, yenilikçiliğin ve girişimciliğin desteklenmesi; meslekler arası geçişin sağlanması ve yeni mesleğe uyum sağlama yeteneğinin kazandırılması ekonomik ve sosyal yapının güçlendirilmesinde önemli rol oynamaktadır.</a:t>
            </a:r>
          </a:p>
          <a:p>
            <a:pPr algn="just">
              <a:lnSpc>
                <a:spcPts val="13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Bu kapsamda işgücü piyasasının talep ettiği beceriler ile uyumlu ve hayat boyu öğrenme felsefesine sahip bireyler yetiştirerek istihdam edilebilirliği artırmak hedeflenmiştir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1300"/>
              </a:lnSpc>
              <a:spcBef>
                <a:spcPts val="600"/>
              </a:spcBef>
              <a:spcAft>
                <a:spcPts val="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Bireylerin </a:t>
            </a:r>
            <a:r>
              <a:rPr lang="tr-TR" sz="1200" dirty="0">
                <a:latin typeface="Times New Roman" panose="02020603050405020304" pitchFamily="18" charset="0"/>
                <a:ea typeface="Calibri" panose="020F0502020204030204" pitchFamily="34" charset="0"/>
                <a:cs typeface="Times New Roman" panose="02020603050405020304" pitchFamily="18" charset="0"/>
              </a:rPr>
              <a:t>istihdam edilebilirliğini etkileyen faktörlerden biri işverenlerin, çalışanlarının aldıkları eğitim ve öğretimler sonucunda elde ettikleri mesleki becerilerden memnun olma düzeyidir. Bilim Sanayi ve Teknoloji Bakanlığının İnsan Kaynaklarının Belirlenmesi Raporunda yer Alan İşveren Memnuniyeti Anketi sonucuna göre firmaların yaklaşık yarısı çıraklık eğitimi alanların (%46,9), meslek lisesi mezunlarının (%57,2), MYO mezunlarının (%56,7) ve üniversite mezunlarının (%59,6) mesleki becerilerinden memnun oldukları belirtilmiştir.  Staj uygulamalarından katılımcıların %58,2’si memnun olduğunu söylerken, sanayi ve okul/üniversite işbirliğinin mevcut yapısından memnun olanların oranı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46,2’dir</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 xmlns:p14="http://schemas.microsoft.com/office/powerpoint/2010/main" val="1046935900"/>
              </p:ext>
            </p:extLst>
          </p:nvPr>
        </p:nvGraphicFramePr>
        <p:xfrm>
          <a:off x="383749" y="1473200"/>
          <a:ext cx="5807536" cy="1327150"/>
        </p:xfrm>
        <a:graphic>
          <a:graphicData uri="http://schemas.openxmlformats.org/drawingml/2006/table">
            <a:tbl>
              <a:tblPr/>
              <a:tblGrid>
                <a:gridCol w="672093"/>
                <a:gridCol w="3458519"/>
                <a:gridCol w="392707"/>
                <a:gridCol w="392707"/>
                <a:gridCol w="308545"/>
                <a:gridCol w="582965"/>
              </a:tblGrid>
              <a:tr h="294640">
                <a:tc rowSpan="2">
                  <a:txBody>
                    <a:bodyPr/>
                    <a:lstStyle/>
                    <a:p>
                      <a:pPr algn="l" fontAlgn="ctr"/>
                      <a:r>
                        <a:rPr lang="tr-TR" sz="1000" b="1" i="0" u="none" strike="noStrike" dirty="0">
                          <a:solidFill>
                            <a:srgbClr val="FFFFFF"/>
                          </a:solidFill>
                          <a:effectLst/>
                          <a:latin typeface="Calibri" panose="020F0502020204030204" pitchFamily="34" charset="0"/>
                        </a:rPr>
                        <a:t>No</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a:txBody>
                    <a:bodyPr/>
                    <a:lstStyle/>
                    <a:p>
                      <a:pPr algn="l" fontAlgn="ctr"/>
                      <a:r>
                        <a:rPr lang="tr-TR" sz="1000" b="1" i="0" u="none" strike="noStrike" dirty="0">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gridSpan="3">
                  <a:txBody>
                    <a:bodyPr/>
                    <a:lstStyle/>
                    <a:p>
                      <a:pPr algn="ctr" fontAlgn="ctr"/>
                      <a:r>
                        <a:rPr lang="tr-TR" sz="1000" b="1" i="0" u="none" strike="noStrike">
                          <a:solidFill>
                            <a:srgbClr val="FFFFFF"/>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a:solidFill>
                            <a:srgbClr val="FFFFFF"/>
                          </a:solidFill>
                          <a:effectLst/>
                          <a:latin typeface="Calibri" panose="020F0502020204030204" pitchFamily="34" charset="0"/>
                        </a:rPr>
                        <a:t>HEDEFLER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267335">
                <a:tc vMerge="1">
                  <a:txBody>
                    <a:bodyPr/>
                    <a:lstStyle/>
                    <a:p>
                      <a:endParaRPr lang="tr-TR"/>
                    </a:p>
                  </a:txBody>
                  <a:tcPr/>
                </a:tc>
                <a:tc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a:solidFill>
                            <a:srgbClr val="FFFFFF"/>
                          </a:solidFill>
                          <a:effectLst/>
                          <a:latin typeface="Calibri" panose="020F0502020204030204" pitchFamily="34" charset="0"/>
                        </a:rPr>
                        <a:t>2019</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369570">
                <a:tc>
                  <a:txBody>
                    <a:bodyPr/>
                    <a:lstStyle/>
                    <a:p>
                      <a:pPr algn="l" fontAlgn="ctr"/>
                      <a:r>
                        <a:rPr lang="tr-TR" sz="1000" b="0" i="0" u="none" strike="noStrike">
                          <a:solidFill>
                            <a:srgbClr val="000000"/>
                          </a:solidFill>
                          <a:effectLst/>
                          <a:latin typeface="Calibri" panose="020F0502020204030204" pitchFamily="34" charset="0"/>
                        </a:rPr>
                        <a:t>PG2.2.1</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smtClean="0">
                          <a:solidFill>
                            <a:srgbClr val="000000"/>
                          </a:solidFill>
                          <a:effectLst/>
                          <a:latin typeface="Calibri" panose="020F0502020204030204" pitchFamily="34" charset="0"/>
                        </a:rPr>
                        <a:t>Meslekleri tanıtma etkinlikleri</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4</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95605">
                <a:tc>
                  <a:txBody>
                    <a:bodyPr/>
                    <a:lstStyle/>
                    <a:p>
                      <a:pPr algn="l" fontAlgn="ctr"/>
                      <a:r>
                        <a:rPr lang="tr-TR" sz="1000" b="0" i="0" u="none" strike="noStrike">
                          <a:solidFill>
                            <a:srgbClr val="000000"/>
                          </a:solidFill>
                          <a:effectLst/>
                          <a:latin typeface="Calibri" panose="020F0502020204030204" pitchFamily="34" charset="0"/>
                        </a:rPr>
                        <a:t>PG2.2.2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smtClean="0">
                          <a:solidFill>
                            <a:srgbClr val="000000"/>
                          </a:solidFill>
                          <a:effectLst/>
                          <a:latin typeface="Calibri" panose="020F0502020204030204" pitchFamily="34" charset="0"/>
                        </a:rPr>
                        <a:t>Üniversite</a:t>
                      </a:r>
                      <a:r>
                        <a:rPr lang="tr-TR" sz="1000" b="0" i="0" u="none" strike="noStrike" baseline="0" dirty="0" smtClean="0">
                          <a:solidFill>
                            <a:srgbClr val="000000"/>
                          </a:solidFill>
                          <a:effectLst/>
                          <a:latin typeface="Calibri" panose="020F0502020204030204" pitchFamily="34" charset="0"/>
                        </a:rPr>
                        <a:t> gezileri</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4</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8" name="Dikdörtgen 7"/>
          <p:cNvSpPr/>
          <p:nvPr/>
        </p:nvSpPr>
        <p:spPr>
          <a:xfrm>
            <a:off x="-542449" y="6455215"/>
            <a:ext cx="2588307" cy="446276"/>
          </a:xfrm>
          <a:prstGeom prst="rect">
            <a:avLst/>
          </a:prstGeom>
        </p:spPr>
        <p:txBody>
          <a:bodyPr wrap="square">
            <a:spAutoFit/>
          </a:bodyPr>
          <a:lstStyle/>
          <a:p>
            <a:pPr marL="900430" algn="just">
              <a:lnSpc>
                <a:spcPct val="115000"/>
              </a:lnSpc>
              <a:spcAft>
                <a:spcPts val="1000"/>
              </a:spcAft>
            </a:pPr>
            <a:r>
              <a:rPr lang="tr-TR" sz="2000" b="1" i="1" dirty="0" smtClean="0">
                <a:latin typeface="Times New Roman" panose="02020603050405020304" pitchFamily="18" charset="0"/>
              </a:rPr>
              <a:t>Stratejiler</a:t>
            </a:r>
            <a:endParaRPr lang="tr-TR" sz="2000" b="1" i="1" dirty="0">
              <a:effectLst/>
              <a:latin typeface="Times New Roman" panose="02020603050405020304" pitchFamily="18" charset="0"/>
            </a:endParaRPr>
          </a:p>
        </p:txBody>
      </p:sp>
      <p:graphicFrame>
        <p:nvGraphicFramePr>
          <p:cNvPr id="12" name="Tablo 11"/>
          <p:cNvGraphicFramePr>
            <a:graphicFrameLocks noGrp="1"/>
          </p:cNvGraphicFramePr>
          <p:nvPr>
            <p:extLst>
              <p:ext uri="{D42A27DB-BD31-4B8C-83A1-F6EECF244321}">
                <p14:modId xmlns="" xmlns:p14="http://schemas.microsoft.com/office/powerpoint/2010/main" val="3691151546"/>
              </p:ext>
            </p:extLst>
          </p:nvPr>
        </p:nvGraphicFramePr>
        <p:xfrm>
          <a:off x="413244" y="6935660"/>
          <a:ext cx="5915024" cy="1410078"/>
        </p:xfrm>
        <a:graphic>
          <a:graphicData uri="http://schemas.openxmlformats.org/drawingml/2006/table">
            <a:tbl>
              <a:tblPr/>
              <a:tblGrid>
                <a:gridCol w="543910"/>
                <a:gridCol w="3146800"/>
                <a:gridCol w="1045028"/>
                <a:gridCol w="1179286"/>
              </a:tblGrid>
              <a:tr h="678558">
                <a:tc>
                  <a:txBody>
                    <a:bodyPr/>
                    <a:lstStyle/>
                    <a:p>
                      <a:pPr algn="ctr" fontAlgn="ctr"/>
                      <a:r>
                        <a:rPr lang="tr-TR" sz="1000" b="1" i="0" u="none" strike="noStrike" dirty="0">
                          <a:effectLst/>
                          <a:latin typeface="Times New Roman" panose="02020603050405020304" pitchFamily="18" charset="0"/>
                        </a:rPr>
                        <a:t>NO</a:t>
                      </a: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000" b="1" dirty="0" smtClean="0"/>
                        <a:t>SH2.2. Hayat boyu öğrenme yaklaşımı çerçevesinde,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b="1" dirty="0" smtClean="0"/>
                        <a:t>işgücü piyasasının talep ettiği beceriler ile uyumlu</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b="1" dirty="0" smtClean="0"/>
                        <a:t>bireyler yetiştirerek istihdam edilebilirliklerini artırmak.</a:t>
                      </a:r>
                      <a:endParaRPr lang="tr-TR" sz="1000" b="1" dirty="0" smtClean="0">
                        <a:latin typeface="Times New Roman" pitchFamily="18" charset="0"/>
                        <a:cs typeface="Times New Roman" pitchFamily="18"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rPr>
                        <a:t>SORUMLU</a:t>
                      </a:r>
                      <a:br>
                        <a:rPr lang="tr-TR" sz="1000" b="1" i="0" u="none" strike="noStrike" dirty="0">
                          <a:effectLst/>
                          <a:latin typeface="Times New Roman" panose="02020603050405020304" pitchFamily="18" charset="0"/>
                        </a:rPr>
                      </a:br>
                      <a:r>
                        <a:rPr lang="tr-TR" sz="1000" b="1" i="0" u="none" strike="noStrike" dirty="0">
                          <a:effectLst/>
                          <a:latin typeface="Times New Roman" panose="02020603050405020304" pitchFamily="18" charset="0"/>
                        </a:rPr>
                        <a:t>BİRİMLER</a:t>
                      </a: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rPr>
                        <a:t>KOORDİNATÖR</a:t>
                      </a:r>
                      <a:br>
                        <a:rPr lang="tr-TR" sz="1000" b="1" i="0" u="none" strike="noStrike" dirty="0">
                          <a:effectLst/>
                          <a:latin typeface="Times New Roman" panose="02020603050405020304" pitchFamily="18" charset="0"/>
                        </a:rPr>
                      </a:br>
                      <a:r>
                        <a:rPr lang="tr-TR" sz="1000" b="1" i="0" u="none" strike="noStrike" dirty="0">
                          <a:effectLst/>
                          <a:latin typeface="Times New Roman" panose="02020603050405020304" pitchFamily="18" charset="0"/>
                        </a:rPr>
                        <a:t>BİRİM</a:t>
                      </a: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358140">
                <a:tc>
                  <a:txBody>
                    <a:bodyPr/>
                    <a:lstStyle/>
                    <a:p>
                      <a:pPr algn="ctr" fontAlgn="ctr"/>
                      <a:r>
                        <a:rPr lang="tr-TR" sz="1000" b="0" i="0" u="none" strike="noStrike" dirty="0" smtClean="0">
                          <a:effectLst/>
                          <a:latin typeface="Times New Roman" panose="02020603050405020304" pitchFamily="18" charset="0"/>
                        </a:rPr>
                        <a:t>1</a:t>
                      </a:r>
                      <a:endParaRPr lang="tr-TR" sz="1000" b="0" i="0" u="none" strike="noStrike" dirty="0">
                        <a:effectLst/>
                        <a:latin typeface="Times New Roman" panose="02020603050405020304" pitchFamily="18"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000" b="0" i="0" u="none" strike="noStrike" dirty="0" smtClean="0">
                          <a:effectLst/>
                          <a:latin typeface="Microsoft Sans Serif" panose="020B0604020202020204" pitchFamily="34" charset="0"/>
                        </a:rPr>
                        <a:t>Üniversite gezileri düzenlenmesi</a:t>
                      </a:r>
                      <a:endParaRPr lang="tr-TR" sz="1000" b="0" i="0" u="none" strike="noStrike" dirty="0">
                        <a:effectLst/>
                        <a:latin typeface="Microsoft Sans Serif" panose="020B0604020202020204" pitchFamily="34"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000" b="0" i="0" u="none" strike="noStrike" dirty="0" smtClean="0">
                          <a:effectLst/>
                          <a:latin typeface="Times New Roman" panose="02020603050405020304" pitchFamily="18" charset="0"/>
                        </a:rPr>
                        <a:t>Okul İdaresi, Rehberlik Servisi</a:t>
                      </a:r>
                      <a:endParaRPr lang="tr-TR" sz="1000" b="0" i="0" u="none" strike="noStrike" dirty="0">
                        <a:effectLst/>
                        <a:latin typeface="Times New Roman" panose="02020603050405020304" pitchFamily="18"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73380">
                <a:tc>
                  <a:txBody>
                    <a:bodyPr/>
                    <a:lstStyle/>
                    <a:p>
                      <a:pPr algn="ctr" fontAlgn="ctr"/>
                      <a:r>
                        <a:rPr lang="tr-TR" sz="1000" b="0" i="0" u="none" strike="noStrike" dirty="0" smtClean="0">
                          <a:effectLst/>
                          <a:latin typeface="Microsoft Sans Serif" panose="020B0604020202020204" pitchFamily="34" charset="0"/>
                        </a:rPr>
                        <a:t>2</a:t>
                      </a:r>
                      <a:endParaRPr lang="tr-TR" sz="1000" b="0" i="0" u="none" strike="noStrike" dirty="0">
                        <a:effectLst/>
                        <a:latin typeface="Microsoft Sans Serif" panose="020B0604020202020204" pitchFamily="34"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000" b="0" i="0" u="none" strike="noStrike" dirty="0">
                          <a:effectLst/>
                          <a:latin typeface="Microsoft Sans Serif" panose="020B0604020202020204" pitchFamily="34" charset="0"/>
                        </a:rPr>
                        <a:t>Sosyal ve Kültürel Kursların artırılması</a:t>
                      </a: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a:t>
                      </a:r>
                      <a:endParaRPr lang="tr-TR" sz="1000" b="0" i="0" u="none" strike="noStrike" dirty="0">
                        <a:effectLst/>
                        <a:latin typeface="Times New Roman" panose="02020603050405020304" pitchFamily="18"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000" b="0" i="0" u="none" strike="noStrike" dirty="0" smtClean="0">
                          <a:effectLst/>
                          <a:latin typeface="Times New Roman" panose="02020603050405020304" pitchFamily="18" charset="0"/>
                        </a:rPr>
                        <a:t>Okul İdaresi, Rehberlik Servisi</a:t>
                      </a:r>
                      <a:endParaRPr lang="tr-TR" sz="1000" b="0" i="0" u="none" strike="noStrike" dirty="0">
                        <a:effectLst/>
                        <a:latin typeface="Times New Roman" panose="02020603050405020304" pitchFamily="18" charset="0"/>
                      </a:endParaRPr>
                    </a:p>
                  </a:txBody>
                  <a:tcPr marL="8868" marR="8868" marT="88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1" name="10 Slayt Numarası Yer Tutucusu"/>
          <p:cNvSpPr>
            <a:spLocks noGrp="1"/>
          </p:cNvSpPr>
          <p:nvPr>
            <p:ph type="sldNum" sz="quarter" idx="12"/>
          </p:nvPr>
        </p:nvSpPr>
        <p:spPr/>
        <p:txBody>
          <a:bodyPr/>
          <a:lstStyle/>
          <a:p>
            <a:r>
              <a:rPr lang="tr-TR" dirty="0" smtClean="0"/>
              <a:t>45</a:t>
            </a:r>
            <a:endParaRPr lang="tr-TR" dirty="0"/>
          </a:p>
        </p:txBody>
      </p:sp>
    </p:spTree>
    <p:extLst>
      <p:ext uri="{BB962C8B-B14F-4D97-AF65-F5344CB8AC3E}">
        <p14:creationId xmlns="" xmlns:p14="http://schemas.microsoft.com/office/powerpoint/2010/main" val="2352331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1498216901"/>
              </p:ext>
            </p:extLst>
          </p:nvPr>
        </p:nvGraphicFramePr>
        <p:xfrm>
          <a:off x="337983" y="30940"/>
          <a:ext cx="5943128" cy="828040"/>
        </p:xfrm>
        <a:graphic>
          <a:graphicData uri="http://schemas.openxmlformats.org/drawingml/2006/table">
            <a:tbl>
              <a:tblPr firstRow="1" bandRow="1">
                <a:tableStyleId>{9D7B26C5-4107-4FEC-AEDC-1716B250A1EF}</a:tableStyleId>
              </a:tblPr>
              <a:tblGrid>
                <a:gridCol w="594312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dirty="0" smtClean="0"/>
                        <a:t>Hedef 2.3.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Eğitimde yenilikçi yaklaşımlar kullanılarak bireylerin yabancı dil yeterliliğini ve uluslararası öğrenci/öğretmen hareketliliğini artırmak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4" name="Dikdörtgen 3"/>
          <p:cNvSpPr/>
          <p:nvPr/>
        </p:nvSpPr>
        <p:spPr>
          <a:xfrm>
            <a:off x="-583726" y="976122"/>
            <a:ext cx="3447098" cy="385362"/>
          </a:xfrm>
          <a:prstGeom prst="rect">
            <a:avLst/>
          </a:prstGeom>
        </p:spPr>
        <p:txBody>
          <a:bodyPr wrap="none">
            <a:spAutoFit/>
          </a:bodyPr>
          <a:lstStyle/>
          <a:p>
            <a:pPr marL="900430">
              <a:lnSpc>
                <a:spcPct val="115000"/>
              </a:lnSpc>
              <a:spcAft>
                <a:spcPts val="1000"/>
              </a:spcAft>
            </a:pPr>
            <a:r>
              <a:rPr lang="tr-TR" b="1" i="1" dirty="0">
                <a:solidFill>
                  <a:prstClr val="black"/>
                </a:solidFill>
                <a:latin typeface="Times New Roman" panose="02020603050405020304" pitchFamily="18" charset="0"/>
              </a:rPr>
              <a:t>Performans Göstergeleri</a:t>
            </a:r>
          </a:p>
        </p:txBody>
      </p:sp>
      <p:sp>
        <p:nvSpPr>
          <p:cNvPr id="5" name="Dikdörtgen 4"/>
          <p:cNvSpPr/>
          <p:nvPr/>
        </p:nvSpPr>
        <p:spPr>
          <a:xfrm>
            <a:off x="342474" y="4363810"/>
            <a:ext cx="5943128" cy="3025444"/>
          </a:xfrm>
          <a:prstGeom prst="rect">
            <a:avLst/>
          </a:prstGeom>
        </p:spPr>
        <p:txBody>
          <a:bodyPr wrap="square">
            <a:spAutoFit/>
          </a:bodyPr>
          <a:lstStyle/>
          <a:p>
            <a:pPr algn="just"/>
            <a:r>
              <a:rPr lang="tr-TR" sz="1200" b="1" dirty="0" smtClean="0">
                <a:latin typeface="Times New Roman" panose="02020603050405020304" pitchFamily="18" charset="0"/>
                <a:cs typeface="Times New Roman" panose="02020603050405020304" pitchFamily="18" charset="0"/>
              </a:rPr>
              <a:t>Hedefin mevcut durumu:</a:t>
            </a:r>
          </a:p>
          <a:p>
            <a:pPr marL="457200" indent="-457200" algn="just">
              <a:lnSpc>
                <a:spcPct val="115000"/>
              </a:lnSpc>
              <a:tabLst>
                <a:tab pos="4641850" algn="l"/>
              </a:tabLst>
            </a:pPr>
            <a:endPar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Küreselleşme ile birlikte eğitim ve iş hayatı için hareketlilik ön plana çıkan konuların başında gelmektedir. Bu bağlamda eğitim ve öğretim sisteminin talep eden bireylerin hareketliliğini destekleyecek şekilde planlanması gerekmektedir. </a:t>
            </a:r>
          </a:p>
          <a:p>
            <a:pPr algn="just">
              <a:lnSpc>
                <a:spcPct val="115000"/>
              </a:lnSpc>
              <a:spcAft>
                <a:spcPts val="1000"/>
              </a:spcAf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Hareketliliği destekleyen en önemli unsurların başında ise bireylerin yabancı dil becerisine sahip olması gelmektedir. Bu doğrultuda AB ülkeleri başta olmak üzere Bütün dünyada bireylerin en az bir yabancı dili iyi derecede öğrenmesi konusu bir zorunluluk olarak kabul edilmektedir.</a:t>
            </a:r>
          </a:p>
          <a:p>
            <a:pPr algn="just">
              <a:lnSpc>
                <a:spcPct val="115000"/>
              </a:lnSpc>
              <a:spcAft>
                <a:spcPts val="1000"/>
              </a:spcAf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kapsamda yenilikçi yaklaşımlar kullanılarak bireylerin yabancı dil yeterliliğini ve uluslararası öğrenci/öğretmen hareketliliğini artırmak hedeflenmektedir. </a:t>
            </a:r>
          </a:p>
          <a:p>
            <a:pPr marL="457200" algn="just">
              <a:lnSpc>
                <a:spcPct val="115000"/>
              </a:lnSpc>
              <a:tabLst>
                <a:tab pos="4641850" algn="l"/>
              </a:tabLst>
            </a:pPr>
            <a:r>
              <a:rPr lang="tr-TR" sz="1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 xmlns:p14="http://schemas.microsoft.com/office/powerpoint/2010/main" val="2065468469"/>
              </p:ext>
            </p:extLst>
          </p:nvPr>
        </p:nvGraphicFramePr>
        <p:xfrm>
          <a:off x="441325" y="1485910"/>
          <a:ext cx="5839786" cy="2563574"/>
        </p:xfrm>
        <a:graphic>
          <a:graphicData uri="http://schemas.openxmlformats.org/drawingml/2006/table">
            <a:tbl>
              <a:tblPr/>
              <a:tblGrid>
                <a:gridCol w="584131"/>
                <a:gridCol w="3549489"/>
                <a:gridCol w="392994"/>
                <a:gridCol w="392994"/>
                <a:gridCol w="354067"/>
                <a:gridCol w="566111"/>
              </a:tblGrid>
              <a:tr h="216962">
                <a:tc rowSpan="2">
                  <a:txBody>
                    <a:bodyPr/>
                    <a:lstStyle/>
                    <a:p>
                      <a:pPr algn="l" fontAlgn="ctr"/>
                      <a:r>
                        <a:rPr lang="tr-TR" sz="1000" b="1" i="0" u="none" strike="noStrike" dirty="0">
                          <a:solidFill>
                            <a:srgbClr val="FFFFFF"/>
                          </a:solidFill>
                          <a:effectLst/>
                          <a:latin typeface="Calibri" panose="020F0502020204030204" pitchFamily="34" charset="0"/>
                        </a:rPr>
                        <a:t>No</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a:txBody>
                    <a:bodyPr/>
                    <a:lstStyle/>
                    <a:p>
                      <a:pPr algn="l" fontAlgn="ctr"/>
                      <a:r>
                        <a:rPr lang="tr-TR" sz="1000" b="1" i="0" u="none" strike="noStrike">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gridSpan="3">
                  <a:txBody>
                    <a:bodyPr/>
                    <a:lstStyle/>
                    <a:p>
                      <a:pPr algn="ctr" fontAlgn="ctr"/>
                      <a:r>
                        <a:rPr lang="tr-TR" sz="1000" b="1" i="0" u="none" strike="noStrike">
                          <a:solidFill>
                            <a:srgbClr val="FFFFFF"/>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a:solidFill>
                            <a:srgbClr val="FFFFFF"/>
                          </a:solidFill>
                          <a:effectLst/>
                          <a:latin typeface="Calibri" panose="020F0502020204030204" pitchFamily="34" charset="0"/>
                        </a:rPr>
                        <a:t>HEDEFLER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216962">
                <a:tc vMerge="1">
                  <a:txBody>
                    <a:bodyPr/>
                    <a:lstStyle/>
                    <a:p>
                      <a:endParaRPr lang="tr-TR"/>
                    </a:p>
                  </a:txBody>
                  <a:tcPr/>
                </a:tc>
                <a:tc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a:solidFill>
                            <a:srgbClr val="FFFFFF"/>
                          </a:solidFill>
                          <a:effectLst/>
                          <a:latin typeface="Calibri" panose="020F0502020204030204" pitchFamily="34" charset="0"/>
                        </a:rPr>
                        <a:t>2019</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425930">
                <a:tc>
                  <a:txBody>
                    <a:bodyPr/>
                    <a:lstStyle/>
                    <a:p>
                      <a:pPr algn="l" fontAlgn="ctr"/>
                      <a:r>
                        <a:rPr lang="tr-TR" sz="1000" b="0" i="0" u="none" strike="noStrike">
                          <a:solidFill>
                            <a:srgbClr val="000000"/>
                          </a:solidFill>
                          <a:effectLst/>
                          <a:latin typeface="Calibri" panose="020F0502020204030204" pitchFamily="34" charset="0"/>
                        </a:rPr>
                        <a:t>PG2.3.1</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Uluslararası hareketlilik programlarına katılan öğretmen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6</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6</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a:solidFill>
                            <a:srgbClr val="000000"/>
                          </a:solidFill>
                          <a:effectLst/>
                          <a:latin typeface="Calibri" panose="020F0502020204030204" pitchFamily="34" charset="0"/>
                        </a:rPr>
                        <a:t>6</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25930">
                <a:tc>
                  <a:txBody>
                    <a:bodyPr/>
                    <a:lstStyle/>
                    <a:p>
                      <a:pPr algn="l" fontAlgn="ctr"/>
                      <a:r>
                        <a:rPr lang="tr-TR" sz="1000" b="0" i="0" u="none" strike="noStrike">
                          <a:solidFill>
                            <a:srgbClr val="000000"/>
                          </a:solidFill>
                          <a:effectLst/>
                          <a:latin typeface="Calibri" panose="020F0502020204030204" pitchFamily="34" charset="0"/>
                        </a:rPr>
                        <a:t>PG2.3.2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Uluslararası hareketlilik programlarına katılan öğrenci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25930">
                <a:tc>
                  <a:txBody>
                    <a:bodyPr/>
                    <a:lstStyle/>
                    <a:p>
                      <a:pPr algn="l" fontAlgn="ctr"/>
                      <a:r>
                        <a:rPr lang="tr-TR" sz="1000" b="0" i="0" u="none" strike="noStrike">
                          <a:solidFill>
                            <a:srgbClr val="000000"/>
                          </a:solidFill>
                          <a:effectLst/>
                          <a:latin typeface="Calibri" panose="020F0502020204030204" pitchFamily="34" charset="0"/>
                        </a:rPr>
                        <a:t>PG2.3.3</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smtClean="0">
                          <a:solidFill>
                            <a:srgbClr val="000000"/>
                          </a:solidFill>
                          <a:effectLst/>
                          <a:latin typeface="Calibri" panose="020F0502020204030204" pitchFamily="34" charset="0"/>
                        </a:rPr>
                        <a:t>Uluslararası  </a:t>
                      </a:r>
                      <a:r>
                        <a:rPr lang="tr-TR" sz="1000" b="0" i="0" u="none" strike="noStrike" dirty="0">
                          <a:solidFill>
                            <a:srgbClr val="000000"/>
                          </a:solidFill>
                          <a:effectLst/>
                          <a:latin typeface="Calibri" panose="020F0502020204030204" pitchFamily="34" charset="0"/>
                        </a:rPr>
                        <a:t>yarışmalara katılan öğrenci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25930">
                <a:tc>
                  <a:txBody>
                    <a:bodyPr/>
                    <a:lstStyle/>
                    <a:p>
                      <a:pPr algn="l" fontAlgn="ctr"/>
                      <a:r>
                        <a:rPr lang="tr-TR" sz="1000" b="0" i="0" u="none" strike="noStrike">
                          <a:solidFill>
                            <a:srgbClr val="000000"/>
                          </a:solidFill>
                          <a:effectLst/>
                          <a:latin typeface="Calibri" panose="020F0502020204030204" pitchFamily="34" charset="0"/>
                        </a:rPr>
                        <a:t>PG2.3.4</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Yabancı dil kurslarına katılım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30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25930">
                <a:tc>
                  <a:txBody>
                    <a:bodyPr/>
                    <a:lstStyle/>
                    <a:p>
                      <a:pPr algn="l" fontAlgn="ctr"/>
                      <a:r>
                        <a:rPr lang="tr-TR" sz="1000" b="0" i="0" u="none" strike="noStrike">
                          <a:solidFill>
                            <a:srgbClr val="000000"/>
                          </a:solidFill>
                          <a:effectLst/>
                          <a:latin typeface="Calibri" panose="020F0502020204030204" pitchFamily="34" charset="0"/>
                        </a:rPr>
                        <a:t>PG2.3.5</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Yabancı dil dersi yılsonu puanı ortalaması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85</a:t>
                      </a:r>
                      <a:r>
                        <a:rPr lang="tr-TR" sz="1000" b="0" i="0" u="none" strike="noStrike" dirty="0">
                          <a:solidFill>
                            <a:srgbClr val="000000"/>
                          </a:solidFill>
                          <a:effectLst/>
                          <a:latin typeface="Calibri" panose="020F0502020204030204" pitchFamily="34" charset="0"/>
                        </a:rPr>
                        <a:t> </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82</a:t>
                      </a:r>
                      <a:r>
                        <a:rPr lang="tr-TR" sz="1000" b="0" i="0" u="none" strike="noStrike" dirty="0">
                          <a:solidFill>
                            <a:srgbClr val="000000"/>
                          </a:solidFill>
                          <a:effectLst/>
                          <a:latin typeface="Calibri" panose="020F0502020204030204" pitchFamily="34" charset="0"/>
                        </a:rPr>
                        <a:t> </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smtClean="0">
                          <a:solidFill>
                            <a:srgbClr val="000000"/>
                          </a:solidFill>
                          <a:effectLst/>
                          <a:latin typeface="Calibri" panose="020F0502020204030204" pitchFamily="34" charset="0"/>
                        </a:rPr>
                        <a:t>87</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smtClean="0">
                          <a:solidFill>
                            <a:srgbClr val="000000"/>
                          </a:solidFill>
                          <a:effectLst/>
                          <a:latin typeface="Calibri" panose="020F0502020204030204" pitchFamily="34" charset="0"/>
                        </a:rPr>
                        <a:t>90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8" name="7 Slayt Numarası Yer Tutucusu"/>
          <p:cNvSpPr>
            <a:spLocks noGrp="1"/>
          </p:cNvSpPr>
          <p:nvPr>
            <p:ph type="sldNum" sz="quarter" idx="12"/>
          </p:nvPr>
        </p:nvSpPr>
        <p:spPr/>
        <p:txBody>
          <a:bodyPr/>
          <a:lstStyle/>
          <a:p>
            <a:r>
              <a:rPr lang="tr-TR" dirty="0" smtClean="0"/>
              <a:t>46</a:t>
            </a:r>
            <a:endParaRPr lang="tr-TR" dirty="0"/>
          </a:p>
        </p:txBody>
      </p:sp>
    </p:spTree>
    <p:extLst>
      <p:ext uri="{BB962C8B-B14F-4D97-AF65-F5344CB8AC3E}">
        <p14:creationId xmlns="" xmlns:p14="http://schemas.microsoft.com/office/powerpoint/2010/main" val="1723105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 xmlns:p14="http://schemas.microsoft.com/office/powerpoint/2010/main" val="3901498265"/>
              </p:ext>
            </p:extLst>
          </p:nvPr>
        </p:nvGraphicFramePr>
        <p:xfrm>
          <a:off x="561975" y="5572590"/>
          <a:ext cx="5893719" cy="2019108"/>
        </p:xfrm>
        <a:graphic>
          <a:graphicData uri="http://schemas.openxmlformats.org/drawingml/2006/table">
            <a:tbl>
              <a:tblPr/>
              <a:tblGrid>
                <a:gridCol w="382926"/>
                <a:gridCol w="3278756"/>
                <a:gridCol w="928914"/>
                <a:gridCol w="1303123"/>
              </a:tblGrid>
              <a:tr h="610507">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NO</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SH</a:t>
                      </a:r>
                      <a:r>
                        <a:rPr lang="tr-TR" sz="1100" b="1" baseline="0" dirty="0" smtClean="0"/>
                        <a:t> 2.3. </a:t>
                      </a:r>
                      <a:r>
                        <a:rPr lang="tr-TR" sz="1100" b="1" dirty="0" smtClean="0"/>
                        <a:t>Eğitimde yenilikçi yaklaşımlar kullanılarak bireylerin yabancı dil yeterliliğini ve uluslararası öğrenci/öğretmen hareketliliğini artırmak</a:t>
                      </a:r>
                      <a:endParaRPr lang="tr-TR" sz="1100" b="1" dirty="0" smtClean="0">
                        <a:latin typeface="Times New Roman" pitchFamily="18" charset="0"/>
                        <a:cs typeface="Times New Roman"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SORUMLU</a:t>
                      </a:r>
                      <a:br>
                        <a:rPr lang="tr-TR" sz="1100" b="1" i="0" u="none" strike="noStrike" dirty="0">
                          <a:effectLst/>
                          <a:latin typeface="Times New Roman" panose="02020603050405020304" pitchFamily="18" charset="0"/>
                          <a:cs typeface="Times New Roman" panose="02020603050405020304" pitchFamily="18" charset="0"/>
                        </a:rPr>
                      </a:br>
                      <a:r>
                        <a:rPr lang="tr-TR" sz="1100" b="1" i="0" u="none" strike="noStrike" dirty="0">
                          <a:effectLst/>
                          <a:latin typeface="Times New Roman" panose="02020603050405020304" pitchFamily="18" charset="0"/>
                          <a:cs typeface="Times New Roman" panose="02020603050405020304" pitchFamily="18" charset="0"/>
                        </a:rPr>
                        <a:t>BİRİMLER</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KOORDİNATÖR</a:t>
                      </a:r>
                      <a:br>
                        <a:rPr lang="tr-TR" sz="1100" b="1" i="0" u="none" strike="noStrike" dirty="0">
                          <a:effectLst/>
                          <a:latin typeface="Times New Roman" panose="02020603050405020304" pitchFamily="18" charset="0"/>
                          <a:cs typeface="Times New Roman" panose="02020603050405020304" pitchFamily="18" charset="0"/>
                        </a:rPr>
                      </a:br>
                      <a:r>
                        <a:rPr lang="tr-TR" sz="1100" b="1" i="0" u="none" strike="noStrike" dirty="0">
                          <a:effectLst/>
                          <a:latin typeface="Times New Roman" panose="02020603050405020304" pitchFamily="18" charset="0"/>
                          <a:cs typeface="Times New Roman" panose="02020603050405020304" pitchFamily="18" charset="0"/>
                        </a:rPr>
                        <a:t>BİRİM</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257611">
                <a:tc>
                  <a:txBody>
                    <a:bodyPr/>
                    <a:lstStyle/>
                    <a:p>
                      <a:pPr algn="l" fontAlgn="ctr"/>
                      <a:r>
                        <a:rPr lang="tr-TR" sz="1100" b="1" i="0" u="none" strike="noStrike" dirty="0">
                          <a:effectLst/>
                          <a:latin typeface="Times New Roman" panose="02020603050405020304" pitchFamily="18" charset="0"/>
                          <a:cs typeface="Times New Roman" panose="02020603050405020304" pitchFamily="18" charset="0"/>
                        </a:rPr>
                        <a:t>1</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Uluslararası projelerin teşvik edilmesi</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 Rehberlik Servisi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83147">
                <a:tc>
                  <a:txBody>
                    <a:bodyPr/>
                    <a:lstStyle/>
                    <a:p>
                      <a:pPr algn="l" fontAlgn="ctr"/>
                      <a:r>
                        <a:rPr lang="tr-TR" sz="1100" b="1"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2</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Proje konusunda hizmet içi eğitimlerin yaygınlaştırılması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 Rehberlik Servisi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57611">
                <a:tc>
                  <a:txBody>
                    <a:bodyPr/>
                    <a:lstStyle/>
                    <a:p>
                      <a:pPr algn="l" fontAlgn="ctr"/>
                      <a:r>
                        <a:rPr lang="tr-TR" sz="1100" b="1" i="0" u="none" strike="noStrike">
                          <a:effectLst/>
                          <a:latin typeface="Times New Roman" panose="02020603050405020304" pitchFamily="18" charset="0"/>
                          <a:ea typeface="Arial Unicode MS" panose="020B0604020202020204" pitchFamily="34" charset="-128"/>
                          <a:cs typeface="Times New Roman" panose="02020603050405020304" pitchFamily="18" charset="0"/>
                        </a:rPr>
                        <a:t>3</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a:effectLst/>
                          <a:latin typeface="Times New Roman" panose="02020603050405020304" pitchFamily="18" charset="0"/>
                          <a:ea typeface="Arial Unicode MS" panose="020B0604020202020204" pitchFamily="34" charset="-128"/>
                          <a:cs typeface="Times New Roman" panose="02020603050405020304" pitchFamily="18" charset="0"/>
                        </a:rPr>
                        <a:t>Uluslararası dil projelerinin yaygınlaştırılması çalışmalarının yapılması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 Rehberlik Servisi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57611">
                <a:tc>
                  <a:txBody>
                    <a:bodyPr/>
                    <a:lstStyle/>
                    <a:p>
                      <a:pPr algn="l" fontAlgn="ctr"/>
                      <a:r>
                        <a:rPr lang="tr-TR" sz="1100" b="1" i="0" u="none" strike="noStrike" dirty="0">
                          <a:effectLst/>
                          <a:latin typeface="Times New Roman" panose="02020603050405020304" pitchFamily="18" charset="0"/>
                          <a:cs typeface="Times New Roman" panose="02020603050405020304" pitchFamily="18" charset="0"/>
                        </a:rPr>
                        <a:t>4</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Ülke genelinde yürütülen proje çalışmalarının (</a:t>
                      </a:r>
                      <a:r>
                        <a:rPr lang="tr-TR" sz="1100" b="0" i="0" u="none" strike="noStrike" dirty="0" err="1">
                          <a:effectLst/>
                          <a:latin typeface="Times New Roman" panose="02020603050405020304" pitchFamily="18" charset="0"/>
                          <a:ea typeface="Arial Unicode MS" panose="020B0604020202020204" pitchFamily="34" charset="-128"/>
                          <a:cs typeface="Times New Roman" panose="02020603050405020304" pitchFamily="18" charset="0"/>
                        </a:rPr>
                        <a:t>Dynet</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 vs..) yaygınlaştırılması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 Rehberlik Servisi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5" name="Dikdörtgen 4"/>
          <p:cNvSpPr/>
          <p:nvPr/>
        </p:nvSpPr>
        <p:spPr>
          <a:xfrm>
            <a:off x="512565" y="188688"/>
            <a:ext cx="5943128" cy="4665893"/>
          </a:xfrm>
          <a:prstGeom prst="rect">
            <a:avLst/>
          </a:prstGeom>
        </p:spPr>
        <p:txBody>
          <a:bodyPr wrap="square">
            <a:spAutoFit/>
          </a:bodyPr>
          <a:lstStyle/>
          <a:p>
            <a:pPr algn="just">
              <a:lnSpc>
                <a:spcPct val="115000"/>
              </a:lnSpc>
              <a:spcBef>
                <a:spcPts val="600"/>
              </a:spcBef>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Yabancı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dil eğitiminde yenilikçi yaklaşımlara uygun olarak okullarımıza çoklu ortamda etkileşimli İngilizce dil eğitiminin gerçekleştirilmesi için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DynEd</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İngilizce Dil Eğitimi Sistemi oluşturulmuştur. Sistem, öğrencilerin çevrimiçi veya çevrimdışı olarak bilgisayar ve tabletlerden bireysel ve sınıfta öğretmen destekli öğrenmelere imkân sağlamaktadır.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DynED</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sistemi ile öğrencilerin dinleme, konuşma, okuma ve yazma becerileri takip edilebilmektedir.</a:t>
            </a:r>
          </a:p>
          <a:p>
            <a:pPr algn="just">
              <a:lnSpc>
                <a:spcPct val="115000"/>
              </a:lnSpc>
              <a:spcBef>
                <a:spcPts val="600"/>
              </a:spcBef>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2012-2013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eğitim ve öğretim yılında alınan karar doğrultusunda yabancı dil öğretiminin 2. sınıftan itibaren başlamıştır. Yabancı dil öğretim programları da bu düzenlemeye uygun olarak güncellenmiştir. Yabancı dil dersi İlkokulda haftada 2 saat, 5. ve 6. sınıflarda 3 saat, 7. ve 8. sınıflarda 4 saattir. Ayrıca İmam hatip ortaokullarında 2 saat Arapça dersi verilmektedir. Ortaöğretimde Anadolu lisesi programı uygulayan okullarda 9. sınıfta haftada 6 saat, 10, 11 ve 12. sınıflarda ise 4 saat birinci yabancı dil dersi okutulmaktadır. </a:t>
            </a:r>
            <a:endPar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OECD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2014 verilerine göre ülkemizde birinci yabancı dil ders saatinin oranı ilkokulda %5 iken, OECD ortalaması  %4, ortaokulda Türkiye ve OECD ortalaması %10’dur.</a:t>
            </a:r>
          </a:p>
          <a:p>
            <a:pPr algn="just">
              <a:lnSpc>
                <a:spcPct val="115000"/>
              </a:lnSpc>
              <a:spcBef>
                <a:spcPts val="600"/>
              </a:spcBef>
            </a:pPr>
            <a:r>
              <a:rPr lang="tr-TR" sz="1200" dirty="0">
                <a:solidFill>
                  <a:srgbClr val="000000"/>
                </a:solidFill>
                <a:latin typeface="Calibri" panose="020F0502020204030204" pitchFamily="34" charset="0"/>
              </a:rPr>
              <a:t>Yabancı dil kurslarına katılım </a:t>
            </a:r>
            <a:r>
              <a:rPr lang="tr-TR" sz="1200" dirty="0" smtClean="0">
                <a:solidFill>
                  <a:srgbClr val="000000"/>
                </a:solidFill>
                <a:latin typeface="Calibri" panose="020F0502020204030204" pitchFamily="34" charset="0"/>
              </a:rPr>
              <a:t>sayısı 450’</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dir</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600"/>
              </a:spcBef>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Hareketlilik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programlarına katılan öğrenci-öğretmen sayısı,  projeler</a:t>
            </a:r>
          </a:p>
          <a:p>
            <a:pPr algn="just">
              <a:lnSpc>
                <a:spcPct val="115000"/>
              </a:lnSpc>
              <a:spcBef>
                <a:spcPts val="600"/>
              </a:spcBef>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Kültürlerarası Değişim Programı gibi proje ve programlar ile hareketlilik desteklenmektedir. </a:t>
            </a:r>
          </a:p>
          <a:p>
            <a:pPr algn="just">
              <a:lnSpc>
                <a:spcPct val="115000"/>
              </a:lnSpc>
              <a:spcBef>
                <a:spcPts val="600"/>
              </a:spcBef>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En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az bir yabancı dili iyi derecede öğrenmiş birey.</a:t>
            </a:r>
          </a:p>
          <a:p>
            <a:pPr algn="just">
              <a:lnSpc>
                <a:spcPct val="115000"/>
              </a:lnSpc>
              <a:spcBef>
                <a:spcPts val="600"/>
              </a:spcBef>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Hareketlilik programlarına katılarak mesleki bilgisi, görgüsü ve kültürüne katkı sağlamış birey.</a:t>
            </a:r>
          </a:p>
        </p:txBody>
      </p:sp>
      <p:sp>
        <p:nvSpPr>
          <p:cNvPr id="6" name="5 Metin kutusu"/>
          <p:cNvSpPr txBox="1"/>
          <p:nvPr/>
        </p:nvSpPr>
        <p:spPr>
          <a:xfrm>
            <a:off x="561975" y="4918180"/>
            <a:ext cx="2195739" cy="369332"/>
          </a:xfrm>
          <a:prstGeom prst="rect">
            <a:avLst/>
          </a:prstGeom>
          <a:noFill/>
        </p:spPr>
        <p:txBody>
          <a:bodyPr wrap="square" rtlCol="0">
            <a:spAutoFit/>
          </a:bodyPr>
          <a:lstStyle/>
          <a:p>
            <a:r>
              <a:rPr lang="tr-TR" b="1" dirty="0" smtClean="0"/>
              <a:t>Stratejiler</a:t>
            </a:r>
            <a:endParaRPr lang="tr-TR" b="1" dirty="0"/>
          </a:p>
        </p:txBody>
      </p:sp>
      <p:sp>
        <p:nvSpPr>
          <p:cNvPr id="8" name="7 Slayt Numarası Yer Tutucusu"/>
          <p:cNvSpPr>
            <a:spLocks noGrp="1"/>
          </p:cNvSpPr>
          <p:nvPr>
            <p:ph type="sldNum" sz="quarter" idx="12"/>
          </p:nvPr>
        </p:nvSpPr>
        <p:spPr/>
        <p:txBody>
          <a:bodyPr/>
          <a:lstStyle/>
          <a:p>
            <a:r>
              <a:rPr lang="tr-TR" dirty="0" smtClean="0"/>
              <a:t>47</a:t>
            </a:r>
            <a:endParaRPr lang="tr-TR" dirty="0"/>
          </a:p>
        </p:txBody>
      </p:sp>
    </p:spTree>
    <p:extLst>
      <p:ext uri="{BB962C8B-B14F-4D97-AF65-F5344CB8AC3E}">
        <p14:creationId xmlns="" xmlns:p14="http://schemas.microsoft.com/office/powerpoint/2010/main" val="3763082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355600" y="7239003"/>
            <a:ext cx="5762660" cy="7747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smtClean="0">
                <a:solidFill>
                  <a:prstClr val="white"/>
                </a:solidFill>
              </a:rPr>
              <a:t>KURUMSAL KAPASİTENİN GELİŞTİRİLMESİ VE İYİLEŞTİRİLMESİ</a:t>
            </a:r>
            <a:endParaRPr lang="tr-TR" sz="2400" dirty="0">
              <a:solidFill>
                <a:prstClr val="white"/>
              </a:solidFill>
            </a:endParaRPr>
          </a:p>
        </p:txBody>
      </p:sp>
      <p:sp>
        <p:nvSpPr>
          <p:cNvPr id="11" name="Dikdörtgen 10"/>
          <p:cNvSpPr/>
          <p:nvPr/>
        </p:nvSpPr>
        <p:spPr>
          <a:xfrm>
            <a:off x="3492501" y="3086100"/>
            <a:ext cx="2625760" cy="812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prstClr val="white"/>
                </a:solidFill>
                <a:effectLst>
                  <a:outerShdw blurRad="38100" dist="38100" dir="2700000" algn="tl">
                    <a:srgbClr val="000000">
                      <a:alpha val="43137"/>
                    </a:srgbClr>
                  </a:outerShdw>
                </a:effectLst>
              </a:rPr>
              <a:t>TEMA</a:t>
            </a:r>
            <a:endParaRPr lang="tr-TR" sz="4000" b="1" dirty="0">
              <a:solidFill>
                <a:prstClr val="white"/>
              </a:solidFill>
              <a:effectLst>
                <a:outerShdw blurRad="38100" dist="38100" dir="2700000" algn="tl">
                  <a:srgbClr val="000000">
                    <a:alpha val="43137"/>
                  </a:srgbClr>
                </a:outerShdw>
              </a:effectLst>
            </a:endParaRPr>
          </a:p>
        </p:txBody>
      </p:sp>
      <p:sp>
        <p:nvSpPr>
          <p:cNvPr id="12" name="Yuvarlatılmış Dikdörtgen 11"/>
          <p:cNvSpPr/>
          <p:nvPr/>
        </p:nvSpPr>
        <p:spPr>
          <a:xfrm>
            <a:off x="4445001" y="2332048"/>
            <a:ext cx="617848" cy="6254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b="1" dirty="0" smtClean="0">
                <a:solidFill>
                  <a:prstClr val="white"/>
                </a:solidFill>
                <a:effectLst>
                  <a:outerShdw blurRad="38100" dist="38100" dir="2700000" algn="tl">
                    <a:srgbClr val="000000">
                      <a:alpha val="43137"/>
                    </a:srgbClr>
                  </a:outerShdw>
                </a:effectLst>
                <a:latin typeface="Arial Black" pitchFamily="34" charset="0"/>
              </a:rPr>
              <a:t>3</a:t>
            </a:r>
            <a:endParaRPr lang="tr-TR" sz="4800" b="1" dirty="0">
              <a:solidFill>
                <a:prstClr val="white"/>
              </a:solidFill>
              <a:effectLst>
                <a:outerShdw blurRad="38100" dist="38100" dir="2700000" algn="tl">
                  <a:srgbClr val="000000">
                    <a:alpha val="43137"/>
                  </a:srgbClr>
                </a:outerShdw>
              </a:effectLst>
              <a:latin typeface="Arial Black" pitchFamily="34" charset="0"/>
            </a:endParaRPr>
          </a:p>
        </p:txBody>
      </p:sp>
      <p:sp>
        <p:nvSpPr>
          <p:cNvPr id="7" name="6 Slayt Numarası Yer Tutucusu"/>
          <p:cNvSpPr>
            <a:spLocks noGrp="1"/>
          </p:cNvSpPr>
          <p:nvPr>
            <p:ph type="sldNum" sz="quarter" idx="12"/>
          </p:nvPr>
        </p:nvSpPr>
        <p:spPr/>
        <p:txBody>
          <a:bodyPr/>
          <a:lstStyle/>
          <a:p>
            <a:r>
              <a:rPr lang="tr-TR" dirty="0" smtClean="0"/>
              <a:t>48</a:t>
            </a:r>
            <a:endParaRPr lang="tr-TR" dirty="0"/>
          </a:p>
        </p:txBody>
      </p:sp>
    </p:spTree>
    <p:extLst>
      <p:ext uri="{BB962C8B-B14F-4D97-AF65-F5344CB8AC3E}">
        <p14:creationId xmlns="" xmlns:p14="http://schemas.microsoft.com/office/powerpoint/2010/main" val="2463164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TAYFUN ÖZTÜRK\Desktop\sp\2\GİRİŞ\iskenderun_Sayfa_004.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707" t="7636" r="8970" b="7416"/>
          <a:stretch/>
        </p:blipFill>
        <p:spPr bwMode="auto">
          <a:xfrm>
            <a:off x="424296" y="490608"/>
            <a:ext cx="5939062" cy="804667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5" name="Grup 14"/>
          <p:cNvGrpSpPr/>
          <p:nvPr/>
        </p:nvGrpSpPr>
        <p:grpSpPr>
          <a:xfrm>
            <a:off x="333827" y="74445"/>
            <a:ext cx="6120000" cy="284400"/>
            <a:chOff x="-71420" y="384675"/>
            <a:chExt cx="7063489" cy="285752"/>
          </a:xfrm>
        </p:grpSpPr>
        <p:sp>
          <p:nvSpPr>
            <p:cNvPr id="16" name="Dikdörtgen 15"/>
            <p:cNvSpPr/>
            <p:nvPr/>
          </p:nvSpPr>
          <p:spPr>
            <a:xfrm>
              <a:off x="114300" y="384676"/>
              <a:ext cx="6629400" cy="28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Yuvarlatılmış Dikdörtgen 2"/>
            <p:cNvSpPr>
              <a:spLocks noChangeArrowheads="1"/>
            </p:cNvSpPr>
            <p:nvPr/>
          </p:nvSpPr>
          <p:spPr bwMode="auto">
            <a:xfrm>
              <a:off x="-71420" y="384675"/>
              <a:ext cx="7063489"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ea typeface="Times New Roman" pitchFamily="18" charset="0"/>
                  <a:cs typeface="Arial" pitchFamily="34" charset="0"/>
                </a:rPr>
                <a:t>GENÇLİĞE HİTABE</a:t>
              </a:r>
              <a:endParaRPr kumimoji="0" lang="tr-TR" sz="600" b="0" i="0" u="none" strike="noStrike" cap="none" normalizeH="0" baseline="0" dirty="0" smtClean="0">
                <a:ln>
                  <a:noFill/>
                </a:ln>
                <a:solidFill>
                  <a:schemeClr val="tx1"/>
                </a:solidFill>
                <a:effectLst/>
                <a:cs typeface="Arial" pitchFamily="34" charset="0"/>
              </a:endParaRPr>
            </a:p>
          </p:txBody>
        </p:sp>
      </p:grpSp>
      <p:sp>
        <p:nvSpPr>
          <p:cNvPr id="8" name="Dikdörtgen 7"/>
          <p:cNvSpPr/>
          <p:nvPr/>
        </p:nvSpPr>
        <p:spPr>
          <a:xfrm rot="16200000">
            <a:off x="4971614" y="5440037"/>
            <a:ext cx="3426046" cy="300082"/>
          </a:xfrm>
          <a:prstGeom prst="rect">
            <a:avLst/>
          </a:prstGeom>
        </p:spPr>
        <p:txBody>
          <a:bodyPr wrap="square">
            <a:spAutoFit/>
          </a:bodyPr>
          <a:lstStyle/>
          <a:p>
            <a:pPr lvl="0" eaLnBrk="0" fontAlgn="base" hangingPunct="0">
              <a:lnSpc>
                <a:spcPct val="150000"/>
              </a:lnSpc>
              <a:spcBef>
                <a:spcPct val="0"/>
              </a:spcBef>
              <a:spcAft>
                <a:spcPct val="0"/>
              </a:spcAft>
              <a:tabLst>
                <a:tab pos="3409950" algn="l"/>
              </a:tabLst>
            </a:pPr>
            <a:r>
              <a:rPr lang="tr-TR" sz="9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GENÇLİĞE HİTABE</a:t>
            </a:r>
            <a:endParaRPr lang="tr-TR"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6006705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79261" y="50802"/>
            <a:ext cx="5916800" cy="1003405"/>
            <a:chOff x="379259" y="1130299"/>
            <a:chExt cx="5916800" cy="1003405"/>
          </a:xfrm>
        </p:grpSpPr>
        <p:sp>
          <p:nvSpPr>
            <p:cNvPr id="3" name="Dikdörtgen 2"/>
            <p:cNvSpPr/>
            <p:nvPr/>
          </p:nvSpPr>
          <p:spPr>
            <a:xfrm>
              <a:off x="379259" y="1130299"/>
              <a:ext cx="5916800" cy="10034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b="1" dirty="0" smtClean="0">
                <a:solidFill>
                  <a:prstClr val="white"/>
                </a:solidFill>
              </a:endParaRPr>
            </a:p>
            <a:p>
              <a:pPr algn="ctr"/>
              <a:r>
                <a:rPr lang="tr-TR" b="1" dirty="0">
                  <a:solidFill>
                    <a:prstClr val="white"/>
                  </a:solidFill>
                </a:rPr>
                <a:t>KURUMSAL KAPASİTENİN GELİŞTİRİLMESİ VE İYİLEŞTİRİLMESİ</a:t>
              </a:r>
            </a:p>
          </p:txBody>
        </p:sp>
        <p:sp>
          <p:nvSpPr>
            <p:cNvPr id="4" name="Dikdörtgen 3"/>
            <p:cNvSpPr/>
            <p:nvPr/>
          </p:nvSpPr>
          <p:spPr>
            <a:xfrm>
              <a:off x="850627" y="1155700"/>
              <a:ext cx="4978673"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effectLst>
                    <a:outerShdw blurRad="38100" dist="38100" dir="2700000" algn="tl">
                      <a:srgbClr val="000000">
                        <a:alpha val="43137"/>
                      </a:srgbClr>
                    </a:outerShdw>
                  </a:effectLst>
                </a:rPr>
                <a:t>TEMA</a:t>
              </a:r>
              <a:endParaRPr lang="tr-TR" b="1" dirty="0">
                <a:solidFill>
                  <a:prstClr val="white"/>
                </a:solidFill>
                <a:effectLst>
                  <a:outerShdw blurRad="38100" dist="38100" dir="2700000" algn="tl">
                    <a:srgbClr val="000000">
                      <a:alpha val="43137"/>
                    </a:srgbClr>
                  </a:outerShdw>
                </a:effectLst>
              </a:endParaRPr>
            </a:p>
          </p:txBody>
        </p:sp>
        <p:sp>
          <p:nvSpPr>
            <p:cNvPr id="5" name="Yuvarlatılmış Dikdörtgen 4"/>
            <p:cNvSpPr/>
            <p:nvPr/>
          </p:nvSpPr>
          <p:spPr>
            <a:xfrm>
              <a:off x="2589059" y="1139825"/>
              <a:ext cx="402750" cy="2857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dirty="0" smtClean="0">
                  <a:solidFill>
                    <a:prstClr val="white"/>
                  </a:solidFill>
                  <a:effectLst>
                    <a:outerShdw blurRad="38100" dist="38100" dir="2700000" algn="tl">
                      <a:srgbClr val="000000">
                        <a:alpha val="43137"/>
                      </a:srgbClr>
                    </a:outerShdw>
                  </a:effectLst>
                  <a:latin typeface="Arial Black" pitchFamily="34" charset="0"/>
                </a:rPr>
                <a:t>3</a:t>
              </a:r>
              <a:endParaRPr lang="tr-TR" b="1" dirty="0">
                <a:solidFill>
                  <a:prstClr val="white"/>
                </a:solidFill>
                <a:effectLst>
                  <a:outerShdw blurRad="38100" dist="38100" dir="2700000" algn="tl">
                    <a:srgbClr val="000000">
                      <a:alpha val="43137"/>
                    </a:srgbClr>
                  </a:outerShdw>
                </a:effectLst>
                <a:latin typeface="Arial Black" pitchFamily="34" charset="0"/>
              </a:endParaRPr>
            </a:p>
          </p:txBody>
        </p:sp>
      </p:grpSp>
      <p:sp>
        <p:nvSpPr>
          <p:cNvPr id="6" name="Dikdörtgen 5"/>
          <p:cNvSpPr/>
          <p:nvPr/>
        </p:nvSpPr>
        <p:spPr>
          <a:xfrm>
            <a:off x="374723" y="1396779"/>
            <a:ext cx="5916801" cy="7979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ts val="1540"/>
              </a:lnSpc>
            </a:pPr>
            <a:r>
              <a:rPr lang="tr-TR" sz="1200" dirty="0">
                <a:solidFill>
                  <a:sysClr val="windowText" lastClr="000000"/>
                </a:solidFill>
                <a:latin typeface="Times New Roman" pitchFamily="18" charset="0"/>
                <a:cs typeface="Times New Roman" pitchFamily="18" charset="0"/>
              </a:rPr>
              <a:t>Beşeri, fiziki, mali ve teknolojik yapı ile yönetim ve organizasyon yapısını iyileştirerek eğitime erişimi ve eğitimde kaliteyi artıracak etkin ve verimli işleyen bir kurumsal yapıyı tesis etmek.</a:t>
            </a:r>
          </a:p>
        </p:txBody>
      </p:sp>
      <p:graphicFrame>
        <p:nvGraphicFramePr>
          <p:cNvPr id="7" name="Tablo 6"/>
          <p:cNvGraphicFramePr>
            <a:graphicFrameLocks noGrp="1"/>
          </p:cNvGraphicFramePr>
          <p:nvPr>
            <p:extLst>
              <p:ext uri="{D42A27DB-BD31-4B8C-83A1-F6EECF244321}">
                <p14:modId xmlns="" xmlns:p14="http://schemas.microsoft.com/office/powerpoint/2010/main" val="4174703253"/>
              </p:ext>
            </p:extLst>
          </p:nvPr>
        </p:nvGraphicFramePr>
        <p:xfrm>
          <a:off x="367446" y="2208073"/>
          <a:ext cx="5943128" cy="828040"/>
        </p:xfrm>
        <a:graphic>
          <a:graphicData uri="http://schemas.openxmlformats.org/drawingml/2006/table">
            <a:tbl>
              <a:tblPr firstRow="1" bandRow="1">
                <a:tableStyleId>{9D7B26C5-4107-4FEC-AEDC-1716B250A1EF}</a:tableStyleId>
              </a:tblPr>
              <a:tblGrid>
                <a:gridCol w="594312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dirty="0" smtClean="0"/>
                        <a:t>Hedef 3.1.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Bakanlık hizmetlerinin etkin sunumunu sağlamak üzere insan kaynaklarının yapısını ve niteliğini geliştirmek.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8" name="Yuvarlatılmış Dikdörtgen 7"/>
          <p:cNvSpPr>
            <a:spLocks noChangeArrowheads="1"/>
          </p:cNvSpPr>
          <p:nvPr/>
        </p:nvSpPr>
        <p:spPr bwMode="auto">
          <a:xfrm>
            <a:off x="365703" y="1126778"/>
            <a:ext cx="6120000"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just">
              <a:lnSpc>
                <a:spcPts val="1700"/>
              </a:lnSpc>
            </a:pPr>
            <a:r>
              <a:rPr lang="tr-TR" sz="1400" b="1" dirty="0" smtClean="0">
                <a:solidFill>
                  <a:prstClr val="white"/>
                </a:solidFill>
                <a:latin typeface="Times New Roman" pitchFamily="18" charset="0"/>
                <a:cs typeface="Times New Roman" pitchFamily="18" charset="0"/>
              </a:rPr>
              <a:t>STRATEJİK AMAÇ 3</a:t>
            </a:r>
            <a:endParaRPr lang="tr-TR" sz="1400" b="1" dirty="0">
              <a:solidFill>
                <a:prstClr val="white"/>
              </a:solidFill>
              <a:latin typeface="Times New Roman" pitchFamily="18" charset="0"/>
              <a:cs typeface="Times New Roman" pitchFamily="18" charset="0"/>
            </a:endParaRPr>
          </a:p>
        </p:txBody>
      </p:sp>
      <p:sp>
        <p:nvSpPr>
          <p:cNvPr id="10" name="Dikdörtgen 9"/>
          <p:cNvSpPr/>
          <p:nvPr/>
        </p:nvSpPr>
        <p:spPr>
          <a:xfrm>
            <a:off x="-656662" y="3036113"/>
            <a:ext cx="3447098" cy="385362"/>
          </a:xfrm>
          <a:prstGeom prst="rect">
            <a:avLst/>
          </a:prstGeom>
        </p:spPr>
        <p:txBody>
          <a:bodyPr wrap="none">
            <a:spAutoFit/>
          </a:bodyPr>
          <a:lstStyle/>
          <a:p>
            <a:pPr marL="900430">
              <a:lnSpc>
                <a:spcPct val="115000"/>
              </a:lnSpc>
              <a:spcAft>
                <a:spcPts val="1000"/>
              </a:spcAft>
            </a:pPr>
            <a:r>
              <a:rPr lang="tr-TR" b="1" i="1" dirty="0">
                <a:solidFill>
                  <a:prstClr val="black"/>
                </a:solidFill>
                <a:latin typeface="Times New Roman" panose="02020603050405020304" pitchFamily="18" charset="0"/>
              </a:rPr>
              <a:t>Performans Göstergeleri</a:t>
            </a:r>
          </a:p>
        </p:txBody>
      </p:sp>
      <p:sp>
        <p:nvSpPr>
          <p:cNvPr id="11" name="Dikdörtgen 10"/>
          <p:cNvSpPr/>
          <p:nvPr/>
        </p:nvSpPr>
        <p:spPr>
          <a:xfrm>
            <a:off x="379261" y="6893052"/>
            <a:ext cx="5912263" cy="1348831"/>
          </a:xfrm>
          <a:prstGeom prst="rect">
            <a:avLst/>
          </a:prstGeom>
        </p:spPr>
        <p:txBody>
          <a:bodyPr wrap="square">
            <a:spAutoFit/>
          </a:bodyPr>
          <a:lstStyle/>
          <a:p>
            <a:pPr algn="just"/>
            <a:r>
              <a:rPr lang="tr-TR" sz="1200" b="1" dirty="0" smtClean="0">
                <a:latin typeface="Times New Roman" panose="02020603050405020304" pitchFamily="18" charset="0"/>
                <a:cs typeface="Times New Roman" panose="02020603050405020304" pitchFamily="18" charset="0"/>
              </a:rPr>
              <a:t>Hedefin mevcut durumu:</a:t>
            </a:r>
          </a:p>
          <a:p>
            <a:pPr marL="457200" indent="-457200" algn="just">
              <a:lnSpc>
                <a:spcPct val="115000"/>
              </a:lnSpc>
              <a:spcAft>
                <a:spcPts val="0"/>
              </a:spcAft>
              <a:tabLst>
                <a:tab pos="4641850" algn="l"/>
              </a:tabLst>
            </a:pP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641850" algn="l"/>
              </a:tabLst>
            </a:pPr>
            <a:r>
              <a:rPr lang="tr-TR" sz="1200" dirty="0">
                <a:latin typeface="Times New Roman" panose="02020603050405020304" pitchFamily="18" charset="0"/>
                <a:ea typeface="Calibri" panose="020F0502020204030204" pitchFamily="34" charset="0"/>
                <a:cs typeface="Times New Roman" panose="02020603050405020304" pitchFamily="18" charset="0"/>
              </a:rPr>
              <a:t>Örgütlerin görev alanına giren konularda, faaliyetlerini etkin bir şekilde yürütebilmesi ve nitelikli ürün ve hizmet üretebilmesi için güçlü bir insan kaynağına sahip olması gerekmektedir. Bu bağlamda Millî Eğitim Bakanlığı’nın beşeri altyapısının güçlendirilmesi hedeflenmektedir.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Dikdörtgen 87"/>
          <p:cNvSpPr>
            <a:spLocks noChangeArrowheads="1"/>
          </p:cNvSpPr>
          <p:nvPr/>
        </p:nvSpPr>
        <p:spPr bwMode="auto">
          <a:xfrm>
            <a:off x="547688" y="2990850"/>
            <a:ext cx="328612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182880" tIns="45720" rIns="182880" bIns="45720" numCol="1" anchor="ctr" anchorCtr="0" compatLnSpc="1">
            <a:prstTxWarp prst="textNoShape">
              <a:avLst/>
            </a:prstTxWarp>
          </a:bodyPr>
          <a:lstStyle/>
          <a:p>
            <a:endParaRPr lang="tr-TR"/>
          </a:p>
        </p:txBody>
      </p:sp>
      <p:sp>
        <p:nvSpPr>
          <p:cNvPr id="14" name="Rectangle 3"/>
          <p:cNvSpPr>
            <a:spLocks noChangeArrowheads="1"/>
          </p:cNvSpPr>
          <p:nvPr/>
        </p:nvSpPr>
        <p:spPr bwMode="auto">
          <a:xfrm>
            <a:off x="342900" y="2789238"/>
            <a:ext cx="685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9" name="Tablo 8"/>
          <p:cNvGraphicFramePr>
            <a:graphicFrameLocks noGrp="1"/>
          </p:cNvGraphicFramePr>
          <p:nvPr>
            <p:extLst>
              <p:ext uri="{D42A27DB-BD31-4B8C-83A1-F6EECF244321}">
                <p14:modId xmlns="" xmlns:p14="http://schemas.microsoft.com/office/powerpoint/2010/main" val="1634162382"/>
              </p:ext>
            </p:extLst>
          </p:nvPr>
        </p:nvGraphicFramePr>
        <p:xfrm>
          <a:off x="379261" y="3490504"/>
          <a:ext cx="5840565" cy="3413237"/>
        </p:xfrm>
        <a:graphic>
          <a:graphicData uri="http://schemas.openxmlformats.org/drawingml/2006/table">
            <a:tbl>
              <a:tblPr/>
              <a:tblGrid>
                <a:gridCol w="563251"/>
                <a:gridCol w="3570920"/>
                <a:gridCol w="393046"/>
                <a:gridCol w="393046"/>
                <a:gridCol w="460151"/>
                <a:gridCol w="460151"/>
              </a:tblGrid>
              <a:tr h="242791">
                <a:tc rowSpan="2">
                  <a:txBody>
                    <a:bodyPr/>
                    <a:lstStyle/>
                    <a:p>
                      <a:pPr algn="l" fontAlgn="ctr"/>
                      <a:r>
                        <a:rPr lang="tr-TR" sz="1000" b="1" i="0" u="none" strike="noStrike" dirty="0">
                          <a:solidFill>
                            <a:srgbClr val="FFFFFF"/>
                          </a:solidFill>
                          <a:effectLst/>
                          <a:latin typeface="Calibri" panose="020F0502020204030204" pitchFamily="34" charset="0"/>
                        </a:rPr>
                        <a:t>No</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a:txBody>
                    <a:bodyPr/>
                    <a:lstStyle/>
                    <a:p>
                      <a:pPr algn="l" fontAlgn="ctr"/>
                      <a:r>
                        <a:rPr lang="tr-TR" sz="1000" b="1" i="0" u="none" strike="noStrike">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gridSpan="3">
                  <a:txBody>
                    <a:bodyPr/>
                    <a:lstStyle/>
                    <a:p>
                      <a:pPr algn="ctr" fontAlgn="ctr"/>
                      <a:r>
                        <a:rPr lang="tr-TR" sz="1000" b="1" i="0" u="none" strike="noStrike">
                          <a:solidFill>
                            <a:srgbClr val="FFFFFF"/>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a:solidFill>
                            <a:srgbClr val="FFFFFF"/>
                          </a:solidFill>
                          <a:effectLst/>
                          <a:latin typeface="Calibri" panose="020F0502020204030204" pitchFamily="34" charset="0"/>
                        </a:rPr>
                        <a:t>HEDEFLER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242791">
                <a:tc vMerge="1">
                  <a:txBody>
                    <a:bodyPr/>
                    <a:lstStyle/>
                    <a:p>
                      <a:endParaRPr lang="tr-TR"/>
                    </a:p>
                  </a:txBody>
                  <a:tcPr/>
                </a:tc>
                <a:tc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a:solidFill>
                            <a:srgbClr val="FFFFFF"/>
                          </a:solidFill>
                          <a:effectLst/>
                          <a:latin typeface="Calibri" panose="020F0502020204030204" pitchFamily="34" charset="0"/>
                        </a:rPr>
                        <a:t>2019</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476636">
                <a:tc>
                  <a:txBody>
                    <a:bodyPr/>
                    <a:lstStyle/>
                    <a:p>
                      <a:pPr algn="l" fontAlgn="ctr"/>
                      <a:r>
                        <a:rPr lang="tr-TR" sz="1000" b="0" i="0" u="none" strike="noStrike">
                          <a:solidFill>
                            <a:srgbClr val="000000"/>
                          </a:solidFill>
                          <a:effectLst/>
                          <a:latin typeface="Calibri" panose="020F0502020204030204" pitchFamily="34" charset="0"/>
                        </a:rPr>
                        <a:t>PG3.1.1</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Öğretmen başına düşen öğrenci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15,5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17,2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76636">
                <a:tc>
                  <a:txBody>
                    <a:bodyPr/>
                    <a:lstStyle/>
                    <a:p>
                      <a:pPr algn="l" fontAlgn="ctr"/>
                      <a:r>
                        <a:rPr lang="tr-TR" sz="1000" b="0" i="0" u="none" strike="noStrike">
                          <a:solidFill>
                            <a:srgbClr val="000000"/>
                          </a:solidFill>
                          <a:effectLst/>
                          <a:latin typeface="Calibri" panose="020F0502020204030204" pitchFamily="34" charset="0"/>
                        </a:rPr>
                        <a:t>PG3.1.2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Lisansüstü eğitimi tamamlayan personel oranı (%)</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a:solidFill>
                            <a:srgbClr val="000000"/>
                          </a:solidFill>
                          <a:effectLst/>
                          <a:latin typeface="Calibri" panose="020F0502020204030204" pitchFamily="34" charset="0"/>
                        </a:rPr>
                        <a:t>7,4</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a:solidFill>
                            <a:srgbClr val="000000"/>
                          </a:solidFill>
                          <a:effectLst/>
                          <a:latin typeface="Calibri" panose="020F0502020204030204" pitchFamily="34" charset="0"/>
                        </a:rPr>
                        <a:t>7,6</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76636">
                <a:tc>
                  <a:txBody>
                    <a:bodyPr/>
                    <a:lstStyle/>
                    <a:p>
                      <a:pPr algn="l" fontAlgn="ctr"/>
                      <a:r>
                        <a:rPr lang="tr-TR" sz="1000" b="0" i="0" u="none" strike="noStrike">
                          <a:solidFill>
                            <a:srgbClr val="000000"/>
                          </a:solidFill>
                          <a:effectLst/>
                          <a:latin typeface="Calibri" panose="020F0502020204030204" pitchFamily="34" charset="0"/>
                        </a:rPr>
                        <a:t>PG3.1.3</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Personel başına yıllık hizmet içi eğitim süresi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a:t>
                      </a:r>
                      <a:r>
                        <a:rPr lang="tr-TR" sz="1000" b="0" i="0" u="none" strike="noStrike" dirty="0">
                          <a:solidFill>
                            <a:srgbClr val="000000"/>
                          </a:solidFill>
                          <a:effectLst/>
                          <a:latin typeface="Calibri" panose="020F0502020204030204" pitchFamily="34" charset="0"/>
                        </a:rPr>
                        <a:t> </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60</a:t>
                      </a:r>
                      <a:r>
                        <a:rPr lang="tr-TR" sz="1000" b="0" i="0" u="none" strike="noStrike" dirty="0">
                          <a:solidFill>
                            <a:srgbClr val="000000"/>
                          </a:solidFill>
                          <a:effectLst/>
                          <a:latin typeface="Calibri" panose="020F0502020204030204" pitchFamily="34" charset="0"/>
                        </a:rPr>
                        <a:t> </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a:solidFill>
                            <a:srgbClr val="000000"/>
                          </a:solidFill>
                          <a:effectLst/>
                          <a:latin typeface="Calibri" panose="020F0502020204030204" pitchFamily="34" charset="0"/>
                        </a:rPr>
                        <a:t>65</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76636">
                <a:tc>
                  <a:txBody>
                    <a:bodyPr/>
                    <a:lstStyle/>
                    <a:p>
                      <a:pPr algn="l" fontAlgn="ctr"/>
                      <a:r>
                        <a:rPr lang="tr-TR" sz="1000" b="0" i="0" u="none" strike="noStrike">
                          <a:solidFill>
                            <a:srgbClr val="000000"/>
                          </a:solidFill>
                          <a:effectLst/>
                          <a:latin typeface="Calibri" panose="020F0502020204030204" pitchFamily="34" charset="0"/>
                        </a:rPr>
                        <a:t>PG3.1.4</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Hizmet içi eğitim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4</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a:solidFill>
                            <a:srgbClr val="000000"/>
                          </a:solidFill>
                          <a:effectLst/>
                          <a:latin typeface="Calibri" panose="020F0502020204030204" pitchFamily="34" charset="0"/>
                        </a:rPr>
                        <a:t>32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76636">
                <a:tc>
                  <a:txBody>
                    <a:bodyPr/>
                    <a:lstStyle/>
                    <a:p>
                      <a:pPr algn="l" fontAlgn="ctr"/>
                      <a:r>
                        <a:rPr lang="tr-TR" sz="1000" b="0" i="0" u="none" strike="noStrike">
                          <a:solidFill>
                            <a:srgbClr val="000000"/>
                          </a:solidFill>
                          <a:effectLst/>
                          <a:latin typeface="Calibri" panose="020F0502020204030204" pitchFamily="34" charset="0"/>
                        </a:rPr>
                        <a:t>PG3.1.5</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Ücretli öğretmen sayısının toplam öğretmen sayısına oranı (%) </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24</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3,5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76636">
                <a:tc>
                  <a:txBody>
                    <a:bodyPr/>
                    <a:lstStyle/>
                    <a:p>
                      <a:pPr algn="l" fontAlgn="ctr"/>
                      <a:r>
                        <a:rPr lang="tr-TR" sz="1000" b="0" i="0" u="none" strike="noStrike">
                          <a:solidFill>
                            <a:srgbClr val="000000"/>
                          </a:solidFill>
                          <a:effectLst/>
                          <a:latin typeface="Calibri" panose="020F0502020204030204" pitchFamily="34" charset="0"/>
                        </a:rPr>
                        <a:t>PG3.1.6</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Norm kadro doluluk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65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55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84</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16" name="15 Slayt Numarası Yer Tutucusu"/>
          <p:cNvSpPr>
            <a:spLocks noGrp="1"/>
          </p:cNvSpPr>
          <p:nvPr>
            <p:ph type="sldNum" sz="quarter" idx="12"/>
          </p:nvPr>
        </p:nvSpPr>
        <p:spPr/>
        <p:txBody>
          <a:bodyPr/>
          <a:lstStyle/>
          <a:p>
            <a:r>
              <a:rPr lang="tr-TR" dirty="0" smtClean="0"/>
              <a:t>49</a:t>
            </a:r>
            <a:endParaRPr lang="tr-TR" dirty="0"/>
          </a:p>
        </p:txBody>
      </p:sp>
    </p:spTree>
    <p:extLst>
      <p:ext uri="{BB962C8B-B14F-4D97-AF65-F5344CB8AC3E}">
        <p14:creationId xmlns="" xmlns:p14="http://schemas.microsoft.com/office/powerpoint/2010/main" val="3050699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8000" y="0"/>
            <a:ext cx="5994400" cy="3901324"/>
          </a:xfrm>
          <a:prstGeom prst="rect">
            <a:avLst/>
          </a:prstGeom>
        </p:spPr>
        <p:txBody>
          <a:bodyPr wrap="square">
            <a:spAutoFit/>
          </a:bodyPr>
          <a:lstStyle/>
          <a:p>
            <a:pPr marL="457200" indent="-457200" algn="just">
              <a:lnSpc>
                <a:spcPct val="115000"/>
              </a:lnSpc>
              <a:spcAft>
                <a:spcPts val="0"/>
              </a:spcAft>
              <a:tabLst>
                <a:tab pos="4641850" algn="l"/>
              </a:tabLst>
            </a:pP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Müdürlüğümüz </a:t>
            </a:r>
            <a:r>
              <a:rPr lang="tr-TR" sz="1200" dirty="0">
                <a:latin typeface="Times New Roman" panose="02020603050405020304" pitchFamily="18" charset="0"/>
                <a:ea typeface="Calibri" panose="020F0502020204030204" pitchFamily="34" charset="0"/>
                <a:cs typeface="Times New Roman" panose="02020603050405020304" pitchFamily="18" charset="0"/>
              </a:rPr>
              <a:t>birimlerinin görev tanımları ve iş analizleri çıkarılmıştır.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İç </a:t>
            </a:r>
            <a:r>
              <a:rPr lang="tr-TR" sz="1200" dirty="0">
                <a:latin typeface="Times New Roman" panose="02020603050405020304" pitchFamily="18" charset="0"/>
                <a:ea typeface="Calibri" panose="020F0502020204030204" pitchFamily="34" charset="0"/>
                <a:cs typeface="Times New Roman" panose="02020603050405020304" pitchFamily="18" charset="0"/>
              </a:rPr>
              <a:t>yönergeler vasıtasıyla personelinin görev dağılımını yapmakta olup bu konudaki henüz standartlar hayata geçirilememiştir.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2014 </a:t>
            </a:r>
            <a:r>
              <a:rPr lang="tr-TR" sz="1200" dirty="0">
                <a:latin typeface="Times New Roman" panose="02020603050405020304" pitchFamily="18" charset="0"/>
                <a:ea typeface="Calibri" panose="020F0502020204030204" pitchFamily="34" charset="0"/>
                <a:cs typeface="Times New Roman" panose="02020603050405020304" pitchFamily="18" charset="0"/>
              </a:rPr>
              <a:t>yılı içerisinde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gerçekleştirilen 22  Hizmet içi eğitim faaliyetine </a:t>
            </a:r>
            <a:r>
              <a:rPr lang="tr-TR" sz="1200" dirty="0">
                <a:solidFill>
                  <a:srgbClr val="000000"/>
                </a:solidFill>
                <a:latin typeface="Calibri" panose="020F0502020204030204" pitchFamily="34" charset="0"/>
              </a:rPr>
              <a:t>Personel başına yıllık hizmet içi eğitim </a:t>
            </a:r>
            <a:r>
              <a:rPr lang="tr-TR" sz="1200" dirty="0" smtClean="0">
                <a:solidFill>
                  <a:srgbClr val="000000"/>
                </a:solidFill>
                <a:latin typeface="Calibri" panose="020F0502020204030204" pitchFamily="34" charset="0"/>
              </a:rPr>
              <a:t>süresi 55,2 olarak belirlenmiştir.</a:t>
            </a:r>
          </a:p>
          <a:p>
            <a:pPr algn="just">
              <a:lnSpc>
                <a:spcPct val="115000"/>
              </a:lnSpc>
              <a:spcAft>
                <a:spcPts val="1000"/>
              </a:spcAft>
            </a:pPr>
            <a:r>
              <a:rPr lang="tr-TR" sz="1200" dirty="0" smtClean="0">
                <a:solidFill>
                  <a:srgbClr val="000000"/>
                </a:solidFill>
                <a:latin typeface="Calibri" panose="020F0502020204030204" pitchFamily="34" charset="0"/>
              </a:rPr>
              <a:t>Öğretmen başına ortalama 17 öğrenci düşmektedir.</a:t>
            </a:r>
          </a:p>
          <a:p>
            <a:pPr algn="just">
              <a:lnSpc>
                <a:spcPct val="115000"/>
              </a:lnSpc>
              <a:spcAft>
                <a:spcPts val="1000"/>
              </a:spcAft>
            </a:pPr>
            <a:r>
              <a:rPr lang="tr-TR" sz="1200" dirty="0">
                <a:solidFill>
                  <a:srgbClr val="000000"/>
                </a:solidFill>
                <a:latin typeface="Calibri" panose="020F0502020204030204" pitchFamily="34" charset="0"/>
              </a:rPr>
              <a:t>Lisansüstü eğitimi tamamlayan personel oranı </a:t>
            </a:r>
            <a:r>
              <a:rPr lang="tr-TR" sz="1200" dirty="0" smtClean="0">
                <a:solidFill>
                  <a:srgbClr val="000000"/>
                </a:solidFill>
                <a:latin typeface="Calibri" panose="020F0502020204030204" pitchFamily="34" charset="0"/>
              </a:rPr>
              <a:t>(%) 15,4’tür.</a:t>
            </a:r>
            <a:endParaRPr lang="tr-TR" sz="1200" dirty="0">
              <a:solidFill>
                <a:srgbClr val="000000"/>
              </a:solidFill>
              <a:latin typeface="Calibri" panose="020F0502020204030204" pitchFamily="34" charset="0"/>
            </a:endParaRPr>
          </a:p>
          <a:p>
            <a:pPr algn="just">
              <a:lnSpc>
                <a:spcPct val="1150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Okullarımızda </a:t>
            </a:r>
            <a:r>
              <a:rPr lang="tr-TR" sz="1200" dirty="0">
                <a:latin typeface="Times New Roman" panose="02020603050405020304" pitchFamily="18" charset="0"/>
                <a:ea typeface="Calibri" panose="020F0502020204030204" pitchFamily="34" charset="0"/>
                <a:cs typeface="Times New Roman" panose="02020603050405020304" pitchFamily="18" charset="0"/>
              </a:rPr>
              <a:t>Millî Eğitim Bakanlığında Bağlı Eğitim Kurumu Yöneticilerinin Görevlendirilmelerine İlişkin Yönetmeliğin ilgili şartlarını taşıyanlar 4 yıllığına yönetici olarak görevlendirilmekte olup görev süresi dolanların yeniden dört yıllığına görevi uzatılmakta veya şartları taşıyan yeni adaylar yöneticilik için görevlendirilmektedir.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Millî </a:t>
            </a:r>
            <a:r>
              <a:rPr lang="tr-TR" sz="1200" dirty="0">
                <a:latin typeface="Times New Roman" panose="02020603050405020304" pitchFamily="18" charset="0"/>
                <a:ea typeface="Calibri" panose="020F0502020204030204" pitchFamily="34" charset="0"/>
                <a:cs typeface="Times New Roman" panose="02020603050405020304" pitchFamily="18" charset="0"/>
              </a:rPr>
              <a:t>Eğitim Bakanlığının insan kaynaklarının sürekli mesleki gelişiminin sağlanması, yöneticilerin yeterliliklerinin geliştirilmesi ve atamalarda liyakatin esas alınması, personel atama ve yer değiştirmelerinin ihtiyaçlar doğrultusunda gerçekleştirilmesi hedeflenmektedir.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 xmlns:p14="http://schemas.microsoft.com/office/powerpoint/2010/main" val="3433008014"/>
              </p:ext>
            </p:extLst>
          </p:nvPr>
        </p:nvGraphicFramePr>
        <p:xfrm>
          <a:off x="561975" y="4924006"/>
          <a:ext cx="6000751" cy="2807977"/>
        </p:xfrm>
        <a:graphic>
          <a:graphicData uri="http://schemas.openxmlformats.org/drawingml/2006/table">
            <a:tbl>
              <a:tblPr/>
              <a:tblGrid>
                <a:gridCol w="584654"/>
                <a:gridCol w="3338285"/>
                <a:gridCol w="885372"/>
                <a:gridCol w="1192440"/>
              </a:tblGrid>
              <a:tr h="751080">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NO</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SH 3.1. Bakanlık hizmetlerinin etkin sunumunu</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sağlamak üzere insan kaynaklarının yapısını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ve niteliğini geliştirmek</a:t>
                      </a:r>
                      <a:r>
                        <a:rPr lang="tr-TR" sz="1100" dirty="0" smtClean="0"/>
                        <a:t>.</a:t>
                      </a:r>
                      <a:endParaRPr lang="tr-TR" sz="1100" dirty="0" smtClean="0">
                        <a:latin typeface="Times New Roman" pitchFamily="18" charset="0"/>
                        <a:cs typeface="Times New Roman"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SORUMLU</a:t>
                      </a:r>
                      <a:br>
                        <a:rPr lang="tr-TR" sz="1100" b="1" i="0" u="none" strike="noStrike" dirty="0">
                          <a:effectLst/>
                          <a:latin typeface="Times New Roman" panose="02020603050405020304" pitchFamily="18" charset="0"/>
                          <a:cs typeface="Times New Roman" panose="02020603050405020304" pitchFamily="18" charset="0"/>
                        </a:rPr>
                      </a:br>
                      <a:r>
                        <a:rPr lang="tr-TR" sz="1100" b="1" i="0" u="none" strike="noStrike" dirty="0">
                          <a:effectLst/>
                          <a:latin typeface="Times New Roman" panose="02020603050405020304" pitchFamily="18" charset="0"/>
                          <a:cs typeface="Times New Roman" panose="02020603050405020304" pitchFamily="18" charset="0"/>
                        </a:rPr>
                        <a:t>BİRİMLER</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KOORDİNATÖR</a:t>
                      </a:r>
                      <a:br>
                        <a:rPr lang="tr-TR" sz="1100" b="1" i="0" u="none" strike="noStrike" dirty="0">
                          <a:effectLst/>
                          <a:latin typeface="Times New Roman" panose="02020603050405020304" pitchFamily="18" charset="0"/>
                          <a:cs typeface="Times New Roman" panose="02020603050405020304" pitchFamily="18" charset="0"/>
                        </a:rPr>
                      </a:br>
                      <a:r>
                        <a:rPr lang="tr-TR" sz="1100" b="1" i="0" u="none" strike="noStrike" dirty="0">
                          <a:effectLst/>
                          <a:latin typeface="Times New Roman" panose="02020603050405020304" pitchFamily="18" charset="0"/>
                          <a:cs typeface="Times New Roman" panose="02020603050405020304" pitchFamily="18" charset="0"/>
                        </a:rPr>
                        <a:t>BİRİM</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516695">
                <a:tc>
                  <a:txBody>
                    <a:bodyPr/>
                    <a:lstStyle/>
                    <a:p>
                      <a:pPr algn="ctr" fontAlgn="ctr"/>
                      <a:r>
                        <a:rPr lang="tr-TR" sz="1100" b="0" i="0" u="none" strike="noStrike" dirty="0" smtClean="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Kamu kurumları ve üniversiteler ile işbirliğini sağlanması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770101">
                <a:tc>
                  <a:txBody>
                    <a:bodyPr/>
                    <a:lstStyle/>
                    <a:p>
                      <a:pPr algn="ctr" fontAlgn="ctr"/>
                      <a:r>
                        <a:rPr lang="tr-TR" sz="1100" b="0" i="0" u="none" strike="noStrike" dirty="0" smtClean="0">
                          <a:effectLst/>
                          <a:latin typeface="Times New Roman" panose="02020603050405020304" pitchFamily="18" charset="0"/>
                          <a:cs typeface="Times New Roman" panose="02020603050405020304" pitchFamily="18" charset="0"/>
                        </a:rPr>
                        <a:t>2</a:t>
                      </a:r>
                      <a:endParaRPr lang="tr-TR" sz="1100" b="0" i="0" u="none" strike="noStrike" dirty="0">
                        <a:effectLst/>
                        <a:latin typeface="Times New Roman" panose="02020603050405020304" pitchFamily="18" charset="0"/>
                        <a:cs typeface="Times New Roman" panose="02020603050405020304" pitchFamily="18" charset="0"/>
                      </a:endParaRP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Öğretmen görevlendirmelerinin bölgesel planlama doğrultusunda yapılması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70101">
                <a:tc>
                  <a:txBody>
                    <a:bodyPr/>
                    <a:lstStyle/>
                    <a:p>
                      <a:pPr algn="ctr" fontAlgn="ctr"/>
                      <a:r>
                        <a:rPr lang="tr-TR" sz="1100" b="0" i="0" u="none" strike="noStrike" dirty="0" smtClean="0">
                          <a:effectLst/>
                          <a:latin typeface="Times New Roman" panose="02020603050405020304" pitchFamily="18" charset="0"/>
                          <a:cs typeface="Times New Roman" panose="02020603050405020304" pitchFamily="18" charset="0"/>
                        </a:rPr>
                        <a:t>3</a:t>
                      </a:r>
                      <a:endParaRPr lang="tr-TR" sz="1100" b="0" i="0" u="none" strike="noStrike" dirty="0">
                        <a:effectLst/>
                        <a:latin typeface="Times New Roman" panose="02020603050405020304" pitchFamily="18" charset="0"/>
                        <a:cs typeface="Times New Roman" panose="02020603050405020304" pitchFamily="18" charset="0"/>
                      </a:endParaRP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Okulumuzun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destek personeli ihtiyaçlarının giderilmesi için düzenleme yapılması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4" name="Dikdörtgen 3"/>
          <p:cNvSpPr/>
          <p:nvPr/>
        </p:nvSpPr>
        <p:spPr>
          <a:xfrm>
            <a:off x="-470794" y="4538644"/>
            <a:ext cx="2042867" cy="385362"/>
          </a:xfrm>
          <a:prstGeom prst="rect">
            <a:avLst/>
          </a:prstGeom>
        </p:spPr>
        <p:txBody>
          <a:bodyPr wrap="none">
            <a:spAutoFit/>
          </a:bodyPr>
          <a:lstStyle/>
          <a:p>
            <a:pPr marL="900430">
              <a:lnSpc>
                <a:spcPct val="115000"/>
              </a:lnSpc>
              <a:spcAft>
                <a:spcPts val="1000"/>
              </a:spcAft>
            </a:pPr>
            <a:r>
              <a:rPr lang="tr-TR" b="1" i="1" dirty="0" smtClean="0">
                <a:latin typeface="Times New Roman" panose="02020603050405020304" pitchFamily="18" charset="0"/>
              </a:rPr>
              <a:t>Stratejiler</a:t>
            </a:r>
            <a:endParaRPr lang="tr-TR" b="1" i="1" dirty="0">
              <a:effectLst/>
              <a:latin typeface="Times New Roman" panose="02020603050405020304" pitchFamily="18" charset="0"/>
            </a:endParaRPr>
          </a:p>
        </p:txBody>
      </p:sp>
      <p:sp>
        <p:nvSpPr>
          <p:cNvPr id="6" name="5 Slayt Numarası Yer Tutucusu"/>
          <p:cNvSpPr>
            <a:spLocks noGrp="1"/>
          </p:cNvSpPr>
          <p:nvPr>
            <p:ph type="sldNum" sz="quarter" idx="12"/>
          </p:nvPr>
        </p:nvSpPr>
        <p:spPr/>
        <p:txBody>
          <a:bodyPr/>
          <a:lstStyle/>
          <a:p>
            <a:r>
              <a:rPr lang="tr-TR" dirty="0" smtClean="0"/>
              <a:t>50</a:t>
            </a:r>
            <a:endParaRPr lang="tr-TR" dirty="0"/>
          </a:p>
        </p:txBody>
      </p:sp>
    </p:spTree>
    <p:extLst>
      <p:ext uri="{BB962C8B-B14F-4D97-AF65-F5344CB8AC3E}">
        <p14:creationId xmlns="" xmlns:p14="http://schemas.microsoft.com/office/powerpoint/2010/main" val="1703174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 xmlns:p14="http://schemas.microsoft.com/office/powerpoint/2010/main" val="4078142209"/>
              </p:ext>
            </p:extLst>
          </p:nvPr>
        </p:nvGraphicFramePr>
        <p:xfrm>
          <a:off x="367446" y="88987"/>
          <a:ext cx="5943128" cy="828040"/>
        </p:xfrm>
        <a:graphic>
          <a:graphicData uri="http://schemas.openxmlformats.org/drawingml/2006/table">
            <a:tbl>
              <a:tblPr firstRow="1" bandRow="1">
                <a:tableStyleId>{9D7B26C5-4107-4FEC-AEDC-1716B250A1EF}</a:tableStyleId>
              </a:tblPr>
              <a:tblGrid>
                <a:gridCol w="594312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dirty="0" smtClean="0"/>
                        <a:t>Hedef 3.2.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Plan dönemi sonuna kadar, belirlenen kurum standartlarına uygun eğitim ortamlarını tesis etmek ve etkin, verimli bir mali yönetim yapısı oluşturmak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Dikdörtgen 4"/>
          <p:cNvSpPr/>
          <p:nvPr/>
        </p:nvSpPr>
        <p:spPr>
          <a:xfrm>
            <a:off x="-656662" y="917027"/>
            <a:ext cx="3447098" cy="385362"/>
          </a:xfrm>
          <a:prstGeom prst="rect">
            <a:avLst/>
          </a:prstGeom>
        </p:spPr>
        <p:txBody>
          <a:bodyPr wrap="none">
            <a:spAutoFit/>
          </a:bodyPr>
          <a:lstStyle/>
          <a:p>
            <a:pPr marL="900430">
              <a:lnSpc>
                <a:spcPct val="115000"/>
              </a:lnSpc>
              <a:spcAft>
                <a:spcPts val="1000"/>
              </a:spcAft>
            </a:pPr>
            <a:r>
              <a:rPr lang="tr-TR" b="1" i="1" dirty="0">
                <a:solidFill>
                  <a:prstClr val="black"/>
                </a:solidFill>
                <a:latin typeface="Times New Roman" panose="02020603050405020304" pitchFamily="18" charset="0"/>
              </a:rPr>
              <a:t>Performans Göstergeleri</a:t>
            </a:r>
          </a:p>
        </p:txBody>
      </p:sp>
      <p:graphicFrame>
        <p:nvGraphicFramePr>
          <p:cNvPr id="3" name="Tablo 2"/>
          <p:cNvGraphicFramePr>
            <a:graphicFrameLocks noGrp="1"/>
          </p:cNvGraphicFramePr>
          <p:nvPr>
            <p:extLst>
              <p:ext uri="{D42A27DB-BD31-4B8C-83A1-F6EECF244321}">
                <p14:modId xmlns="" xmlns:p14="http://schemas.microsoft.com/office/powerpoint/2010/main" val="1998626106"/>
              </p:ext>
            </p:extLst>
          </p:nvPr>
        </p:nvGraphicFramePr>
        <p:xfrm>
          <a:off x="342899" y="1340046"/>
          <a:ext cx="5838824" cy="2105500"/>
        </p:xfrm>
        <a:graphic>
          <a:graphicData uri="http://schemas.openxmlformats.org/drawingml/2006/table">
            <a:tbl>
              <a:tblPr/>
              <a:tblGrid>
                <a:gridCol w="1085314"/>
                <a:gridCol w="3255944"/>
                <a:gridCol w="344944"/>
                <a:gridCol w="344944"/>
                <a:gridCol w="403839"/>
                <a:gridCol w="403839"/>
              </a:tblGrid>
              <a:tr h="397403">
                <a:tc rowSpan="2">
                  <a:txBody>
                    <a:bodyPr/>
                    <a:lstStyle/>
                    <a:p>
                      <a:pPr algn="l" fontAlgn="ctr"/>
                      <a:r>
                        <a:rPr lang="tr-TR" sz="1000" b="1" i="0" u="none" strike="noStrike" dirty="0">
                          <a:solidFill>
                            <a:srgbClr val="FFFFFF"/>
                          </a:solidFill>
                          <a:effectLst/>
                          <a:latin typeface="Calibri" panose="020F0502020204030204" pitchFamily="34" charset="0"/>
                        </a:rPr>
                        <a:t>No</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a:txBody>
                    <a:bodyPr/>
                    <a:lstStyle/>
                    <a:p>
                      <a:pPr algn="l" fontAlgn="ctr"/>
                      <a:r>
                        <a:rPr lang="tr-TR" sz="1000" b="1" i="0" u="none" strike="noStrike">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gridSpan="3">
                  <a:txBody>
                    <a:bodyPr/>
                    <a:lstStyle/>
                    <a:p>
                      <a:pPr algn="ctr" fontAlgn="ctr"/>
                      <a:r>
                        <a:rPr lang="tr-TR" sz="1000" b="1" i="0" u="none" strike="noStrike">
                          <a:solidFill>
                            <a:srgbClr val="FFFFFF"/>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a:solidFill>
                            <a:srgbClr val="FFFFFF"/>
                          </a:solidFill>
                          <a:effectLst/>
                          <a:latin typeface="Calibri" panose="020F0502020204030204" pitchFamily="34" charset="0"/>
                        </a:rPr>
                        <a:t>HEDEFLER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397403">
                <a:tc vMerge="1">
                  <a:txBody>
                    <a:bodyPr/>
                    <a:lstStyle/>
                    <a:p>
                      <a:endParaRPr lang="tr-TR"/>
                    </a:p>
                  </a:txBody>
                  <a:tcPr/>
                </a:tc>
                <a:tc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a:solidFill>
                            <a:srgbClr val="FFFFFF"/>
                          </a:solidFill>
                          <a:effectLst/>
                          <a:latin typeface="Calibri" panose="020F0502020204030204" pitchFamily="34" charset="0"/>
                        </a:rPr>
                        <a:t>2019</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436898">
                <a:tc>
                  <a:txBody>
                    <a:bodyPr/>
                    <a:lstStyle/>
                    <a:p>
                      <a:pPr algn="l" fontAlgn="ctr"/>
                      <a:r>
                        <a:rPr lang="tr-TR" sz="1000" b="0" i="0" u="none" strike="noStrike" dirty="0">
                          <a:solidFill>
                            <a:srgbClr val="000000"/>
                          </a:solidFill>
                          <a:effectLst/>
                          <a:latin typeface="Calibri" panose="020F0502020204030204" pitchFamily="34" charset="0"/>
                        </a:rPr>
                        <a:t>PG3.2.1</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Derslik Başına Düşen Öğrenci Sayısı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15.2</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19,3</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20.9</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368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Calibri" panose="020F0502020204030204" pitchFamily="34" charset="0"/>
                        </a:rPr>
                        <a:t>PG3.2.2</a:t>
                      </a:r>
                    </a:p>
                    <a:p>
                      <a:pPr algn="l" fontAlgn="ct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smtClean="0">
                          <a:solidFill>
                            <a:srgbClr val="000000"/>
                          </a:solidFill>
                          <a:effectLst/>
                          <a:latin typeface="Calibri" panose="020F0502020204030204" pitchFamily="34" charset="0"/>
                        </a:rPr>
                        <a:t>Okulumuzda</a:t>
                      </a:r>
                      <a:r>
                        <a:rPr lang="tr-TR" sz="1000" b="0" i="0" u="none" strike="noStrike" baseline="0" dirty="0" smtClean="0">
                          <a:solidFill>
                            <a:srgbClr val="000000"/>
                          </a:solidFill>
                          <a:effectLst/>
                          <a:latin typeface="Calibri" panose="020F0502020204030204" pitchFamily="34" charset="0"/>
                        </a:rPr>
                        <a:t> ki kapalı spor salonu sayısı</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368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Calibri" panose="020F0502020204030204" pitchFamily="34" charset="0"/>
                        </a:rPr>
                        <a:t>PG3.2.3</a:t>
                      </a:r>
                    </a:p>
                    <a:p>
                      <a:pPr algn="l" fontAlgn="ct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Calibri" panose="020F0502020204030204" pitchFamily="34" charset="0"/>
                        </a:rPr>
                        <a:t>Okulumuzda</a:t>
                      </a:r>
                      <a:r>
                        <a:rPr lang="tr-TR" sz="1000" b="0" i="0" u="none" strike="noStrike" baseline="0" dirty="0" smtClean="0">
                          <a:solidFill>
                            <a:srgbClr val="000000"/>
                          </a:solidFill>
                          <a:effectLst/>
                          <a:latin typeface="Calibri" panose="020F0502020204030204" pitchFamily="34" charset="0"/>
                        </a:rPr>
                        <a:t> ki Erkek öğrenci pansiyonu sayısı</a:t>
                      </a:r>
                      <a:endParaRPr lang="tr-TR" sz="1000" b="0" i="0" u="none" strike="noStrike" dirty="0" smtClean="0">
                        <a:solidFill>
                          <a:srgbClr val="000000"/>
                        </a:solidFill>
                        <a:effectLst/>
                        <a:latin typeface="Calibri" panose="020F0502020204030204" pitchFamily="34" charset="0"/>
                      </a:endParaRPr>
                    </a:p>
                    <a:p>
                      <a:pPr algn="l" fontAlgn="ct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6" name="Dikdörtgen 5"/>
          <p:cNvSpPr/>
          <p:nvPr/>
        </p:nvSpPr>
        <p:spPr>
          <a:xfrm>
            <a:off x="133818" y="3800475"/>
            <a:ext cx="6047905" cy="1154162"/>
          </a:xfrm>
          <a:prstGeom prst="rect">
            <a:avLst/>
          </a:prstGeom>
        </p:spPr>
        <p:txBody>
          <a:bodyPr wrap="square">
            <a:spAutoFit/>
          </a:bodyPr>
          <a:lstStyle/>
          <a:p>
            <a:pPr algn="just"/>
            <a:r>
              <a:rPr lang="tr-TR" sz="1200" b="1" dirty="0" smtClean="0">
                <a:latin typeface="Times New Roman" panose="02020603050405020304" pitchFamily="18" charset="0"/>
                <a:cs typeface="Times New Roman" panose="02020603050405020304" pitchFamily="18" charset="0"/>
              </a:rPr>
              <a:t>Hedefin mevcut durumu:</a:t>
            </a:r>
          </a:p>
          <a:p>
            <a:pPr algn="just">
              <a:lnSpc>
                <a:spcPct val="115000"/>
              </a:lnSpc>
              <a:spcAft>
                <a:spcPts val="0"/>
              </a:spcAft>
              <a:tabLst>
                <a:tab pos="4641850" algn="l"/>
              </a:tabLst>
            </a:pP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4641850" algn="l"/>
              </a:tabLst>
            </a:pPr>
            <a:r>
              <a:rPr lang="tr-TR" sz="1200" dirty="0">
                <a:latin typeface="Times New Roman" panose="02020603050405020304" pitchFamily="18" charset="0"/>
                <a:ea typeface="Calibri" panose="020F0502020204030204" pitchFamily="34" charset="0"/>
                <a:cs typeface="Times New Roman" panose="02020603050405020304" pitchFamily="18" charset="0"/>
              </a:rPr>
              <a:t>Müdürlüğümüz merkez teşkilatı ile okul ve kurumların fiziki ortamlarının iyileştirilerek ihtiyaca cevap verecek düzeye getirilmesi, alternatif finansal kaynaklarla eğitimin desteklenmesi, kaynak kullanımında etkinliğin ve verimliliğin sağlanması amaçlanmıştır.</a:t>
            </a:r>
          </a:p>
        </p:txBody>
      </p:sp>
      <p:sp>
        <p:nvSpPr>
          <p:cNvPr id="8" name="7 Slayt Numarası Yer Tutucusu"/>
          <p:cNvSpPr>
            <a:spLocks noGrp="1"/>
          </p:cNvSpPr>
          <p:nvPr>
            <p:ph type="sldNum" sz="quarter" idx="12"/>
          </p:nvPr>
        </p:nvSpPr>
        <p:spPr/>
        <p:txBody>
          <a:bodyPr/>
          <a:lstStyle/>
          <a:p>
            <a:r>
              <a:rPr lang="tr-TR" dirty="0" smtClean="0"/>
              <a:t>51</a:t>
            </a:r>
            <a:endParaRPr lang="tr-TR" dirty="0"/>
          </a:p>
        </p:txBody>
      </p:sp>
    </p:spTree>
    <p:extLst>
      <p:ext uri="{BB962C8B-B14F-4D97-AF65-F5344CB8AC3E}">
        <p14:creationId xmlns="" xmlns:p14="http://schemas.microsoft.com/office/powerpoint/2010/main" val="41428762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1543" y="0"/>
            <a:ext cx="5907314" cy="3554819"/>
          </a:xfrm>
          <a:prstGeom prst="rect">
            <a:avLst/>
          </a:prstGeom>
        </p:spPr>
        <p:txBody>
          <a:bodyPr wrap="square">
            <a:spAutoFit/>
          </a:bodyPr>
          <a:lstStyle/>
          <a:p>
            <a:pPr algn="just">
              <a:lnSpc>
                <a:spcPts val="14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Okulumuz İlçe Merkezinde </a:t>
            </a:r>
            <a:r>
              <a:rPr lang="tr-TR" sz="1200" dirty="0">
                <a:latin typeface="Times New Roman" panose="02020603050405020304" pitchFamily="18" charset="0"/>
                <a:ea typeface="Calibri" panose="020F0502020204030204" pitchFamily="34" charset="0"/>
                <a:cs typeface="Times New Roman" panose="02020603050405020304" pitchFamily="18" charset="0"/>
              </a:rPr>
              <a:t>hizmet vermektedir. </a:t>
            </a:r>
          </a:p>
          <a:p>
            <a:pPr algn="just">
              <a:lnSpc>
                <a:spcPts val="1400"/>
              </a:lnSpc>
              <a:spcAft>
                <a:spcPts val="1000"/>
              </a:spcAft>
            </a:pPr>
            <a:r>
              <a:rPr lang="tr-TR" sz="1200" dirty="0" smtClean="0">
                <a:solidFill>
                  <a:prstClr val="black"/>
                </a:solidFill>
                <a:latin typeface="Times New Roman" panose="02020603050405020304" pitchFamily="18" charset="0"/>
                <a:cs typeface="Times New Roman" panose="02020603050405020304" pitchFamily="18" charset="0"/>
              </a:rPr>
              <a:t>Kurumumuz </a:t>
            </a:r>
            <a:r>
              <a:rPr lang="tr-TR" sz="1200" dirty="0">
                <a:solidFill>
                  <a:prstClr val="black"/>
                </a:solidFill>
                <a:latin typeface="Times New Roman" panose="02020603050405020304" pitchFamily="18" charset="0"/>
                <a:cs typeface="Times New Roman" panose="02020603050405020304" pitchFamily="18" charset="0"/>
              </a:rPr>
              <a:t>bina, donatım ve malzemeleri, T.C. Başbakanlık’ın Tasarruf Tedbirleriyle ilgili genelgesine göre kullanmaktadır. Kurumumuz tasarruf tedbirlerine yönelik gerçekleştirdiği proje ya da çalışmaları yaparken bağlı olduğu mevzuat hükümlerini dikkate alır. Kurumumuz kaynakların etkin kullanımına yönelik sürekli değerlendirmeler yapmakta ve etkin kullanılmayan kaynakların etkin kullanımına yönelik her türlü tedbiri hemen almaktadır</a:t>
            </a:r>
            <a:r>
              <a:rPr lang="tr-TR" sz="1200" dirty="0" smtClean="0">
                <a:solidFill>
                  <a:prstClr val="black"/>
                </a:solidFill>
                <a:latin typeface="Times New Roman" panose="02020603050405020304" pitchFamily="18" charset="0"/>
                <a:cs typeface="Times New Roman" panose="02020603050405020304" pitchFamily="18" charset="0"/>
              </a:rPr>
              <a:t>.</a:t>
            </a:r>
          </a:p>
          <a:p>
            <a:pPr algn="just">
              <a:lnSpc>
                <a:spcPts val="1400"/>
              </a:lnSpc>
              <a:spcAft>
                <a:spcPts val="1000"/>
              </a:spcAft>
            </a:pPr>
            <a:r>
              <a:rPr lang="tr-TR" sz="1200" dirty="0" smtClean="0">
                <a:solidFill>
                  <a:prstClr val="black"/>
                </a:solidFill>
                <a:latin typeface="Times New Roman" panose="02020603050405020304" pitchFamily="18" charset="0"/>
                <a:cs typeface="Times New Roman" panose="02020603050405020304" pitchFamily="18" charset="0"/>
              </a:rPr>
              <a:t>Okulumuzun </a:t>
            </a:r>
            <a:r>
              <a:rPr lang="tr-TR" sz="1200" dirty="0">
                <a:solidFill>
                  <a:prstClr val="black"/>
                </a:solidFill>
                <a:latin typeface="Times New Roman" panose="02020603050405020304" pitchFamily="18" charset="0"/>
                <a:cs typeface="Times New Roman" panose="02020603050405020304" pitchFamily="18" charset="0"/>
              </a:rPr>
              <a:t>tüm birimleri ve kısımları yardımcı personellerimiz tarafından düzenli olarak temizlenmektedir. Ayrıca, bakım, onarım, boya gerektiren durumlar ortaya çıktığında sorun hızla giderilmekte ve aksaklıklar </a:t>
            </a:r>
            <a:r>
              <a:rPr lang="tr-TR" sz="1200" dirty="0" smtClean="0">
                <a:solidFill>
                  <a:prstClr val="black"/>
                </a:solidFill>
                <a:latin typeface="Times New Roman" panose="02020603050405020304" pitchFamily="18" charset="0"/>
                <a:cs typeface="Times New Roman" panose="02020603050405020304" pitchFamily="18" charset="0"/>
              </a:rPr>
              <a:t>aşılmaktadır.</a:t>
            </a:r>
          </a:p>
          <a:p>
            <a:pPr algn="just">
              <a:lnSpc>
                <a:spcPts val="1400"/>
              </a:lnSpc>
              <a:spcAft>
                <a:spcPts val="10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Fiziki </a:t>
            </a:r>
            <a:r>
              <a:rPr lang="tr-TR" sz="1200" dirty="0">
                <a:latin typeface="Times New Roman" panose="02020603050405020304" pitchFamily="18" charset="0"/>
                <a:ea typeface="Calibri" panose="020F0502020204030204" pitchFamily="34" charset="0"/>
                <a:cs typeface="Times New Roman" panose="02020603050405020304" pitchFamily="18" charset="0"/>
              </a:rPr>
              <a:t>kapasitenin geliştirilmesi, sosyal, sportif ve kültürel alanlar oluşturulması yoluyla kullanıcı memnuniyetinin artırılması.</a:t>
            </a:r>
          </a:p>
          <a:p>
            <a:pPr algn="just">
              <a:lnSpc>
                <a:spcPts val="14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Bakanlığa ayrılan ödeneklerin etkin, ekonomik ve verimli kullanılması.</a:t>
            </a:r>
          </a:p>
          <a:p>
            <a:pPr algn="just">
              <a:lnSpc>
                <a:spcPts val="14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Hayır severlerin eğitime katkısının artırılması.</a:t>
            </a:r>
          </a:p>
          <a:p>
            <a:pPr algn="just">
              <a:lnSpc>
                <a:spcPts val="14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Özel eğitime gereksinim duyan bireylerin eğitim ortamlarından daha rahat faydalanmasını sağlayacak fiziki düzenlemelerin yapılaması.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 xmlns:p14="http://schemas.microsoft.com/office/powerpoint/2010/main" val="2571247513"/>
              </p:ext>
            </p:extLst>
          </p:nvPr>
        </p:nvGraphicFramePr>
        <p:xfrm>
          <a:off x="551543" y="4233201"/>
          <a:ext cx="5962651" cy="2819832"/>
        </p:xfrm>
        <a:graphic>
          <a:graphicData uri="http://schemas.openxmlformats.org/drawingml/2006/table">
            <a:tbl>
              <a:tblPr/>
              <a:tblGrid>
                <a:gridCol w="387404"/>
                <a:gridCol w="3110539"/>
                <a:gridCol w="1146628"/>
                <a:gridCol w="1318080"/>
              </a:tblGrid>
              <a:tr h="803256">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NO</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SH 3.2. Plan dönemi sonuna kadar, belirlenen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kurum standartlarına uygun eğitim ortamlarını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tesis etmek ve etkin, verimli bir mali</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 yönetim yapısı oluşturmak</a:t>
                      </a:r>
                      <a:endParaRPr lang="tr-TR" sz="1100" b="1" dirty="0" smtClean="0">
                        <a:latin typeface="Times New Roman" pitchFamily="18" charset="0"/>
                        <a:cs typeface="Times New Roman"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SORUMLU</a:t>
                      </a:r>
                      <a:br>
                        <a:rPr lang="tr-TR" sz="1100" b="1" i="0" u="none" strike="noStrike" dirty="0">
                          <a:effectLst/>
                          <a:latin typeface="Times New Roman" panose="02020603050405020304" pitchFamily="18" charset="0"/>
                          <a:cs typeface="Times New Roman" panose="02020603050405020304" pitchFamily="18" charset="0"/>
                        </a:rPr>
                      </a:br>
                      <a:r>
                        <a:rPr lang="tr-TR" sz="1100" b="1" i="0" u="none" strike="noStrike" dirty="0">
                          <a:effectLst/>
                          <a:latin typeface="Times New Roman" panose="02020603050405020304" pitchFamily="18" charset="0"/>
                          <a:cs typeface="Times New Roman" panose="02020603050405020304" pitchFamily="18" charset="0"/>
                        </a:rPr>
                        <a:t>BİRİMLER</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KOORDİNATÖR</a:t>
                      </a:r>
                      <a:br>
                        <a:rPr lang="tr-TR" sz="1100" b="1" i="0" u="none" strike="noStrike" dirty="0">
                          <a:effectLst/>
                          <a:latin typeface="Times New Roman" panose="02020603050405020304" pitchFamily="18" charset="0"/>
                          <a:cs typeface="Times New Roman" panose="02020603050405020304" pitchFamily="18" charset="0"/>
                        </a:rPr>
                      </a:br>
                      <a:r>
                        <a:rPr lang="tr-TR" sz="1100" b="1" i="0" u="none" strike="noStrike" dirty="0">
                          <a:effectLst/>
                          <a:latin typeface="Times New Roman" panose="02020603050405020304" pitchFamily="18" charset="0"/>
                          <a:cs typeface="Times New Roman" panose="02020603050405020304" pitchFamily="18" charset="0"/>
                        </a:rPr>
                        <a:t>BİRİM</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603424">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1</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Sınıf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mevcutları ile ilgili hedefler doğrultusunda oluşacak ihtiyaçların plan dahilinde karşılanması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404864">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2</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Eğitim binalarının deprem analizlerinin yapılması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603424">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3</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Okulumuzun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yapı ve donatımlarının ekonomik verimlilik çerçevesinde planlanması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404864">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4</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Okulumuzun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ve </a:t>
                      </a: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yurdumuzun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fiziki şartlarının geliştirilmesine yönelik çalışmalar</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4" name="Dikdörtgen 3"/>
          <p:cNvSpPr/>
          <p:nvPr/>
        </p:nvSpPr>
        <p:spPr>
          <a:xfrm>
            <a:off x="-236751" y="3610446"/>
            <a:ext cx="2042867" cy="385362"/>
          </a:xfrm>
          <a:prstGeom prst="rect">
            <a:avLst/>
          </a:prstGeom>
        </p:spPr>
        <p:txBody>
          <a:bodyPr wrap="none">
            <a:spAutoFit/>
          </a:bodyPr>
          <a:lstStyle/>
          <a:p>
            <a:pPr marL="900430">
              <a:lnSpc>
                <a:spcPct val="115000"/>
              </a:lnSpc>
              <a:spcAft>
                <a:spcPts val="1000"/>
              </a:spcAft>
            </a:pPr>
            <a:r>
              <a:rPr lang="tr-TR" b="1" i="1" dirty="0" smtClean="0">
                <a:latin typeface="Times New Roman" panose="02020603050405020304" pitchFamily="18" charset="0"/>
              </a:rPr>
              <a:t>Stratejiler</a:t>
            </a:r>
            <a:endParaRPr lang="tr-TR" b="1" i="1" dirty="0">
              <a:effectLst/>
              <a:latin typeface="Times New Roman" panose="02020603050405020304" pitchFamily="18" charset="0"/>
            </a:endParaRPr>
          </a:p>
        </p:txBody>
      </p:sp>
      <p:sp>
        <p:nvSpPr>
          <p:cNvPr id="6" name="5 Slayt Numarası Yer Tutucusu"/>
          <p:cNvSpPr>
            <a:spLocks noGrp="1"/>
          </p:cNvSpPr>
          <p:nvPr>
            <p:ph type="sldNum" sz="quarter" idx="12"/>
          </p:nvPr>
        </p:nvSpPr>
        <p:spPr/>
        <p:txBody>
          <a:bodyPr/>
          <a:lstStyle/>
          <a:p>
            <a:r>
              <a:rPr lang="tr-TR" dirty="0" smtClean="0"/>
              <a:t>52</a:t>
            </a:r>
            <a:endParaRPr lang="tr-TR" dirty="0"/>
          </a:p>
        </p:txBody>
      </p:sp>
    </p:spTree>
    <p:extLst>
      <p:ext uri="{BB962C8B-B14F-4D97-AF65-F5344CB8AC3E}">
        <p14:creationId xmlns="" xmlns:p14="http://schemas.microsoft.com/office/powerpoint/2010/main" val="34042624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 xmlns:p14="http://schemas.microsoft.com/office/powerpoint/2010/main" val="3425848804"/>
              </p:ext>
            </p:extLst>
          </p:nvPr>
        </p:nvGraphicFramePr>
        <p:xfrm>
          <a:off x="346128" y="88987"/>
          <a:ext cx="5943128" cy="1010920"/>
        </p:xfrm>
        <a:graphic>
          <a:graphicData uri="http://schemas.openxmlformats.org/drawingml/2006/table">
            <a:tbl>
              <a:tblPr firstRow="1" bandRow="1">
                <a:tableStyleId>{9D7B26C5-4107-4FEC-AEDC-1716B250A1EF}</a:tableStyleId>
              </a:tblPr>
              <a:tblGrid>
                <a:gridCol w="594312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dirty="0" smtClean="0"/>
                        <a:t>Hedef 3.3.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Plan dönemi sonuna kadar etkin bir izleme ve değerlendirme sistemiyle desteklenen, bürokrasinin azaltıldığı, çoğulcu, katılımcı, şeffaf ve hesap verebilir bir yönetim ve organizasyon yapısını oluşturmak.</a:t>
                      </a:r>
                      <a:endParaRPr lang="tr-TR" sz="1200" dirty="0" smtClean="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7" name="Dikdörtgen 6"/>
          <p:cNvSpPr/>
          <p:nvPr/>
        </p:nvSpPr>
        <p:spPr>
          <a:xfrm>
            <a:off x="-634438" y="1062169"/>
            <a:ext cx="3447098" cy="385362"/>
          </a:xfrm>
          <a:prstGeom prst="rect">
            <a:avLst/>
          </a:prstGeom>
        </p:spPr>
        <p:txBody>
          <a:bodyPr wrap="none">
            <a:spAutoFit/>
          </a:bodyPr>
          <a:lstStyle/>
          <a:p>
            <a:pPr marL="900430">
              <a:lnSpc>
                <a:spcPct val="115000"/>
              </a:lnSpc>
              <a:spcAft>
                <a:spcPts val="1000"/>
              </a:spcAft>
            </a:pPr>
            <a:r>
              <a:rPr lang="tr-TR" b="1" i="1" dirty="0">
                <a:solidFill>
                  <a:prstClr val="black"/>
                </a:solidFill>
                <a:latin typeface="Times New Roman" panose="02020603050405020304" pitchFamily="18" charset="0"/>
              </a:rPr>
              <a:t>Performans Göstergeleri</a:t>
            </a:r>
          </a:p>
        </p:txBody>
      </p:sp>
      <p:sp>
        <p:nvSpPr>
          <p:cNvPr id="9" name="Dikdörtgen 8"/>
          <p:cNvSpPr/>
          <p:nvPr/>
        </p:nvSpPr>
        <p:spPr>
          <a:xfrm>
            <a:off x="225061" y="5189096"/>
            <a:ext cx="6064195" cy="1400383"/>
          </a:xfrm>
          <a:prstGeom prst="rect">
            <a:avLst/>
          </a:prstGeom>
        </p:spPr>
        <p:txBody>
          <a:bodyPr wrap="square">
            <a:spAutoFit/>
          </a:bodyPr>
          <a:lstStyle/>
          <a:p>
            <a:pPr algn="just"/>
            <a:r>
              <a:rPr lang="tr-TR" sz="1100" b="1" dirty="0" smtClean="0">
                <a:latin typeface="Times New Roman" panose="02020603050405020304" pitchFamily="18" charset="0"/>
                <a:cs typeface="Times New Roman" panose="02020603050405020304" pitchFamily="18" charset="0"/>
              </a:rPr>
              <a:t>Hedefin mevcut durumu:</a:t>
            </a:r>
          </a:p>
          <a:p>
            <a:pPr algn="just">
              <a:lnSpc>
                <a:spcPts val="1700"/>
              </a:lnSpc>
              <a:spcAft>
                <a:spcPts val="0"/>
              </a:spcAft>
              <a:tabLst>
                <a:tab pos="4641850" algn="l"/>
              </a:tabLst>
            </a:pPr>
            <a:endParaRPr lang="tr-TR"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0"/>
              </a:lnSpc>
              <a:spcAft>
                <a:spcPts val="0"/>
              </a:spcAft>
              <a:tabLst>
                <a:tab pos="4641850" algn="l"/>
              </a:tabLst>
            </a:pPr>
            <a:r>
              <a:rPr lang="tr-TR" sz="1100" dirty="0" smtClean="0">
                <a:latin typeface="Times New Roman" panose="02020603050405020304" pitchFamily="18" charset="0"/>
                <a:ea typeface="Calibri" panose="020F0502020204030204" pitchFamily="34" charset="0"/>
                <a:cs typeface="Times New Roman" panose="02020603050405020304" pitchFamily="18" charset="0"/>
              </a:rPr>
              <a:t>Kurumsal </a:t>
            </a:r>
            <a:r>
              <a:rPr lang="tr-TR" sz="1100" dirty="0">
                <a:latin typeface="Times New Roman" panose="02020603050405020304" pitchFamily="18" charset="0"/>
                <a:ea typeface="Calibri" panose="020F0502020204030204" pitchFamily="34" charset="0"/>
                <a:cs typeface="Times New Roman" panose="02020603050405020304" pitchFamily="18" charset="0"/>
              </a:rPr>
              <a:t>yapı ve yönetim organizasyonları incelendiğinde gelişmiş ülkelerde geleneksel yaklaşımlardan ziyade çağdaş yaklaşım anlayışı tercih edilmektedir. Bu bağlamda Milli Eğitim Bakanlığının kurumsal yapısı ve yönetim organizasyonunun çağdaş yaklaşım ilkeleri çerçevesinde geliştirilmesi </a:t>
            </a:r>
            <a:r>
              <a:rPr lang="tr-TR" sz="1100" dirty="0" smtClean="0">
                <a:latin typeface="Times New Roman" panose="02020603050405020304" pitchFamily="18" charset="0"/>
                <a:ea typeface="Calibri" panose="020F0502020204030204" pitchFamily="34" charset="0"/>
                <a:cs typeface="Times New Roman" panose="02020603050405020304" pitchFamily="18" charset="0"/>
              </a:rPr>
              <a:t>gerekmektedir.</a:t>
            </a:r>
          </a:p>
          <a:p>
            <a:pPr algn="just">
              <a:lnSpc>
                <a:spcPts val="1700"/>
              </a:lnSpc>
              <a:spcAft>
                <a:spcPts val="0"/>
              </a:spcAft>
              <a:tabLst>
                <a:tab pos="4641850" algn="l"/>
              </a:tabLst>
            </a:pPr>
            <a:endParaRPr lang="tr-TR" sz="11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o 9"/>
          <p:cNvGraphicFramePr>
            <a:graphicFrameLocks noGrp="1"/>
          </p:cNvGraphicFramePr>
          <p:nvPr>
            <p:extLst>
              <p:ext uri="{D42A27DB-BD31-4B8C-83A1-F6EECF244321}">
                <p14:modId xmlns="" xmlns:p14="http://schemas.microsoft.com/office/powerpoint/2010/main" val="2737961561"/>
              </p:ext>
            </p:extLst>
          </p:nvPr>
        </p:nvGraphicFramePr>
        <p:xfrm>
          <a:off x="346131" y="1447528"/>
          <a:ext cx="5873693" cy="3447250"/>
        </p:xfrm>
        <a:graphic>
          <a:graphicData uri="http://schemas.openxmlformats.org/drawingml/2006/table">
            <a:tbl>
              <a:tblPr/>
              <a:tblGrid>
                <a:gridCol w="552917"/>
                <a:gridCol w="3604704"/>
                <a:gridCol w="395275"/>
                <a:gridCol w="395275"/>
                <a:gridCol w="344498"/>
                <a:gridCol w="581024"/>
              </a:tblGrid>
              <a:tr h="349881">
                <a:tc rowSpan="2">
                  <a:txBody>
                    <a:bodyPr/>
                    <a:lstStyle/>
                    <a:p>
                      <a:pPr algn="l" fontAlgn="ctr"/>
                      <a:r>
                        <a:rPr lang="tr-TR" sz="1000" b="1" i="0" u="none" strike="noStrike" dirty="0">
                          <a:solidFill>
                            <a:srgbClr val="FFFFFF"/>
                          </a:solidFill>
                          <a:effectLst/>
                          <a:latin typeface="Calibri" panose="020F0502020204030204" pitchFamily="34" charset="0"/>
                        </a:rPr>
                        <a:t>No</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rowSpan="2">
                  <a:txBody>
                    <a:bodyPr/>
                    <a:lstStyle/>
                    <a:p>
                      <a:pPr algn="l" fontAlgn="ctr"/>
                      <a:r>
                        <a:rPr lang="tr-TR" sz="1000" b="1" i="0" u="none" strike="noStrike">
                          <a:solidFill>
                            <a:srgbClr val="FFFFFF"/>
                          </a:solidFill>
                          <a:effectLst/>
                          <a:latin typeface="Calibri" panose="020F0502020204030204" pitchFamily="34" charset="0"/>
                        </a:rPr>
                        <a:t>PERFORMANS GÖSTEGELERİ</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gridSpan="3">
                  <a:txBody>
                    <a:bodyPr/>
                    <a:lstStyle/>
                    <a:p>
                      <a:pPr algn="ctr" fontAlgn="ctr"/>
                      <a:r>
                        <a:rPr lang="tr-TR" sz="1000" b="1" i="0" u="none" strike="noStrike">
                          <a:solidFill>
                            <a:srgbClr val="FFFFFF"/>
                          </a:solidFill>
                          <a:effectLst/>
                          <a:latin typeface="Calibri" panose="020F0502020204030204" pitchFamily="34" charset="0"/>
                        </a:rPr>
                        <a:t>ÖNCEKİ YILLAR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a:solidFill>
                            <a:srgbClr val="FFFFFF"/>
                          </a:solidFill>
                          <a:effectLst/>
                          <a:latin typeface="Calibri" panose="020F0502020204030204" pitchFamily="34" charset="0"/>
                        </a:rPr>
                        <a:t>HEDEFLER</a:t>
                      </a:r>
                    </a:p>
                  </a:txBody>
                  <a:tcPr marL="5830" marR="5830" marT="58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349881">
                <a:tc vMerge="1">
                  <a:txBody>
                    <a:bodyPr/>
                    <a:lstStyle/>
                    <a:p>
                      <a:endParaRPr lang="tr-TR"/>
                    </a:p>
                  </a:txBody>
                  <a:tcPr/>
                </a:tc>
                <a:tc vMerge="1">
                  <a:txBody>
                    <a:bodyPr/>
                    <a:lstStyle/>
                    <a:p>
                      <a:endParaRPr lang="tr-TR"/>
                    </a:p>
                  </a:txBody>
                  <a:tcPr/>
                </a:tc>
                <a:tc>
                  <a:txBody>
                    <a:bodyPr/>
                    <a:lstStyle/>
                    <a:p>
                      <a:pPr algn="ctr" fontAlgn="ctr"/>
                      <a:r>
                        <a:rPr lang="tr-TR" sz="1000" b="1" i="0" u="none" strike="noStrike">
                          <a:solidFill>
                            <a:srgbClr val="FFFFFF"/>
                          </a:solidFill>
                          <a:effectLst/>
                          <a:latin typeface="Calibri" panose="020F0502020204030204" pitchFamily="34" charset="0"/>
                        </a:rPr>
                        <a:t>2012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2013</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a:solidFill>
                            <a:srgbClr val="FFFFFF"/>
                          </a:solidFill>
                          <a:effectLst/>
                          <a:latin typeface="Calibri" panose="020F0502020204030204" pitchFamily="34" charset="0"/>
                        </a:rPr>
                        <a:t>2014</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fontAlgn="ctr"/>
                      <a:r>
                        <a:rPr lang="tr-TR" sz="1000" b="1" i="0" u="none" strike="noStrike" dirty="0">
                          <a:solidFill>
                            <a:srgbClr val="FFFFFF"/>
                          </a:solidFill>
                          <a:effectLst/>
                          <a:latin typeface="Calibri" panose="020F0502020204030204" pitchFamily="34" charset="0"/>
                        </a:rPr>
                        <a:t>2019</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686872">
                <a:tc>
                  <a:txBody>
                    <a:bodyPr/>
                    <a:lstStyle/>
                    <a:p>
                      <a:pPr algn="l" fontAlgn="ctr"/>
                      <a:r>
                        <a:rPr lang="tr-TR" sz="1000" b="0" i="0" u="none" strike="noStrike">
                          <a:solidFill>
                            <a:srgbClr val="000000"/>
                          </a:solidFill>
                          <a:effectLst/>
                          <a:latin typeface="Calibri" panose="020F0502020204030204" pitchFamily="34" charset="0"/>
                        </a:rPr>
                        <a:t>PG3.3.1</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Kadın yönetici sayısının toplam yönetici sayısına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25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40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686872">
                <a:tc>
                  <a:txBody>
                    <a:bodyPr/>
                    <a:lstStyle/>
                    <a:p>
                      <a:pPr algn="l" fontAlgn="ctr"/>
                      <a:r>
                        <a:rPr lang="tr-TR" sz="1000" b="0" i="0" u="none" strike="noStrike">
                          <a:solidFill>
                            <a:srgbClr val="000000"/>
                          </a:solidFill>
                          <a:effectLst/>
                          <a:latin typeface="Calibri" panose="020F0502020204030204" pitchFamily="34" charset="0"/>
                        </a:rPr>
                        <a:t>PG3.3.2</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Kurum iç Paydaşların  memnuniyet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smtClean="0">
                          <a:solidFill>
                            <a:srgbClr val="000000"/>
                          </a:solidFill>
                          <a:effectLst/>
                          <a:latin typeface="Calibri" panose="020F0502020204030204" pitchFamily="34" charset="0"/>
                        </a:rPr>
                        <a:t>75</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a:solidFill>
                            <a:srgbClr val="000000"/>
                          </a:solidFill>
                          <a:effectLst/>
                          <a:latin typeface="Calibri" panose="020F0502020204030204" pitchFamily="34" charset="0"/>
                        </a:rPr>
                        <a:t>78</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85</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a:solidFill>
                            <a:srgbClr val="000000"/>
                          </a:solidFill>
                          <a:effectLst/>
                          <a:latin typeface="Calibri" panose="020F0502020204030204" pitchFamily="34" charset="0"/>
                        </a:rPr>
                        <a:t>86</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686872">
                <a:tc>
                  <a:txBody>
                    <a:bodyPr/>
                    <a:lstStyle/>
                    <a:p>
                      <a:pPr algn="l" fontAlgn="ctr"/>
                      <a:r>
                        <a:rPr lang="tr-TR" sz="1000" b="0" i="0" u="none" strike="noStrike">
                          <a:solidFill>
                            <a:srgbClr val="000000"/>
                          </a:solidFill>
                          <a:effectLst/>
                          <a:latin typeface="Calibri" panose="020F0502020204030204" pitchFamily="34" charset="0"/>
                        </a:rPr>
                        <a:t>PG3.3.3</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a:solidFill>
                            <a:srgbClr val="000000"/>
                          </a:solidFill>
                          <a:effectLst/>
                          <a:latin typeface="Calibri" panose="020F0502020204030204" pitchFamily="34" charset="0"/>
                        </a:rPr>
                        <a:t>Kurum dış Paydaşların  memnuniyet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smtClean="0">
                          <a:solidFill>
                            <a:srgbClr val="000000"/>
                          </a:solidFill>
                          <a:effectLst/>
                          <a:latin typeface="Calibri" panose="020F0502020204030204" pitchFamily="34" charset="0"/>
                        </a:rPr>
                        <a:t>70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a:solidFill>
                            <a:srgbClr val="000000"/>
                          </a:solidFill>
                          <a:effectLst/>
                          <a:latin typeface="Calibri" panose="020F0502020204030204" pitchFamily="34" charset="0"/>
                        </a:rPr>
                        <a:t>76</a:t>
                      </a: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a:solidFill>
                            <a:srgbClr val="000000"/>
                          </a:solidFill>
                          <a:effectLst/>
                          <a:latin typeface="Calibri" panose="020F0502020204030204" pitchFamily="34" charset="0"/>
                        </a:rPr>
                        <a:t>80</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a:solidFill>
                            <a:srgbClr val="000000"/>
                          </a:solidFill>
                          <a:effectLst/>
                          <a:latin typeface="Calibri" panose="020F0502020204030204" pitchFamily="34" charset="0"/>
                        </a:rPr>
                        <a:t>85</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686872">
                <a:tc>
                  <a:txBody>
                    <a:bodyPr/>
                    <a:lstStyle/>
                    <a:p>
                      <a:pPr algn="l" fontAlgn="ctr"/>
                      <a:r>
                        <a:rPr lang="tr-TR" sz="1000" b="0" i="0" u="none" strike="noStrike" dirty="0">
                          <a:solidFill>
                            <a:srgbClr val="000000"/>
                          </a:solidFill>
                          <a:effectLst/>
                          <a:latin typeface="Calibri" panose="020F0502020204030204" pitchFamily="34" charset="0"/>
                        </a:rPr>
                        <a:t>PG3.3.5</a:t>
                      </a: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000" b="0" i="0" u="none" strike="noStrike" dirty="0">
                          <a:solidFill>
                            <a:srgbClr val="000000"/>
                          </a:solidFill>
                          <a:effectLst/>
                          <a:latin typeface="Calibri" panose="020F0502020204030204" pitchFamily="34" charset="0"/>
                        </a:rPr>
                        <a:t>Hizmet içi Eğitime Katılan Personel oranı</a:t>
                      </a: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10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90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50</a:t>
                      </a:r>
                      <a:endParaRPr lang="tr-TR" sz="1000" b="0" i="0" u="none" strike="noStrike" dirty="0">
                        <a:solidFill>
                          <a:srgbClr val="000000"/>
                        </a:solidFill>
                        <a:effectLst/>
                        <a:latin typeface="Calibri" panose="020F0502020204030204" pitchFamily="34" charset="0"/>
                      </a:endParaRPr>
                    </a:p>
                  </a:txBody>
                  <a:tcPr marL="5830" marR="5830" marT="5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70</a:t>
                      </a:r>
                      <a:endParaRPr lang="tr-TR" sz="1000" b="0" i="0" u="none" strike="noStrike" dirty="0">
                        <a:solidFill>
                          <a:srgbClr val="000000"/>
                        </a:solidFill>
                        <a:effectLst/>
                        <a:latin typeface="Calibri" panose="020F0502020204030204" pitchFamily="34" charset="0"/>
                      </a:endParaRPr>
                    </a:p>
                  </a:txBody>
                  <a:tcPr marL="5830" marR="5830" marT="5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11" name="10 Slayt Numarası Yer Tutucusu"/>
          <p:cNvSpPr>
            <a:spLocks noGrp="1"/>
          </p:cNvSpPr>
          <p:nvPr>
            <p:ph type="sldNum" sz="quarter" idx="12"/>
          </p:nvPr>
        </p:nvSpPr>
        <p:spPr/>
        <p:txBody>
          <a:bodyPr/>
          <a:lstStyle/>
          <a:p>
            <a:r>
              <a:rPr lang="tr-TR" dirty="0" smtClean="0"/>
              <a:t>53</a:t>
            </a:r>
            <a:endParaRPr lang="tr-TR" dirty="0"/>
          </a:p>
        </p:txBody>
      </p:sp>
    </p:spTree>
    <p:extLst>
      <p:ext uri="{BB962C8B-B14F-4D97-AF65-F5344CB8AC3E}">
        <p14:creationId xmlns="" xmlns:p14="http://schemas.microsoft.com/office/powerpoint/2010/main" val="42587599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76250" y="9245"/>
            <a:ext cx="6038850" cy="3592009"/>
          </a:xfrm>
          <a:prstGeom prst="rect">
            <a:avLst/>
          </a:prstGeom>
        </p:spPr>
        <p:txBody>
          <a:bodyPr wrap="square">
            <a:spAutoFit/>
          </a:bodyPr>
          <a:lstStyle/>
          <a:p>
            <a:pPr algn="just">
              <a:lnSpc>
                <a:spcPts val="1700"/>
              </a:lnSpc>
              <a:spcAft>
                <a:spcPts val="0"/>
              </a:spcAft>
              <a:tabLst>
                <a:tab pos="4641850" algn="l"/>
              </a:tabLst>
            </a:pPr>
            <a:endParaRPr lang="tr-TR"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0"/>
              </a:lnSpc>
            </a:pPr>
            <a:r>
              <a:rPr lang="tr-TR" sz="1100" dirty="0">
                <a:solidFill>
                  <a:prstClr val="black"/>
                </a:solidFill>
                <a:latin typeface="Times New Roman" panose="02020603050405020304" pitchFamily="18" charset="0"/>
                <a:cs typeface="Times New Roman" panose="02020603050405020304" pitchFamily="18" charset="0"/>
              </a:rPr>
              <a:t>Kurumumuz bölüm ve birimler arasında koordinasyonun, etkileşimin sağlanması ve zamandan tasarruf sağlanılmak istenmesi ile fonksiyonel ve uzmanlığa dayalı ilişkilerin oluşması amacıyla yatay ve çapraz iletişim modeli uygulanmaktadır. Kurumumuz toplumsal hizmetlerin sürdürülmesine etki eden ve temelini oluşturan iletişim gereksinimlerini ilgili mevzuata bağlı olarak; anketler, toplantılar, yüz yüze görüşmeler ve çalışan temsilcilerden gelen talepler doğrultusunda belirlemektedir. Birim başkanları birim elemanlarının isteklerini kurum liderlerine rahatlıkla iletebilmektedir. </a:t>
            </a:r>
          </a:p>
          <a:p>
            <a:pPr algn="just">
              <a:lnSpc>
                <a:spcPts val="1700"/>
              </a:lnSpc>
            </a:pPr>
            <a:r>
              <a:rPr lang="tr-TR" sz="1100" dirty="0">
                <a:solidFill>
                  <a:prstClr val="black"/>
                </a:solidFill>
                <a:latin typeface="Times New Roman" panose="02020603050405020304" pitchFamily="18" charset="0"/>
                <a:cs typeface="Times New Roman" panose="02020603050405020304" pitchFamily="18" charset="0"/>
              </a:rPr>
              <a:t>Kurumumuzda çalışanlar ile demokratik tartışma ortamı oluşturulmaktadır. Bu demokratik ortamda çalışanlarımız birimler arası iletişim kopukluğunu dile getirebilmekte ve bu kopukluğun giderilmesine dair çözümler ileri sürebilmektedir. Kurumumuz çalışanları ile ilgili iletişim düzeylerini sürekli değerlendirmekte ve gerekli iyileştirmeleri yapmaktadır.</a:t>
            </a:r>
            <a:endParaRPr lang="tr-TR" sz="1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tr-TR" sz="11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tr-TR" sz="11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5018 </a:t>
            </a:r>
            <a:r>
              <a:rPr lang="tr-TR"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sayılı Kamu Mali Yönetimi ve Kontrol Kanunu’nun getirmiş olduğu çağdaş yönetim anlayışının bileşenlerinden olan “çoğulculuk, katılımcılık, şeffaflık, hesap verebilirlik, sistem odaklı denetim” ilkeleriyle Milli Eğitim Bakanlığının yönetim yapısının bütünleştirilerek kurumsal idarenin geliştirilmesi hedeflenmektedir.</a:t>
            </a:r>
          </a:p>
        </p:txBody>
      </p:sp>
      <p:graphicFrame>
        <p:nvGraphicFramePr>
          <p:cNvPr id="8" name="Tablo 7"/>
          <p:cNvGraphicFramePr>
            <a:graphicFrameLocks noGrp="1"/>
          </p:cNvGraphicFramePr>
          <p:nvPr>
            <p:extLst>
              <p:ext uri="{D42A27DB-BD31-4B8C-83A1-F6EECF244321}">
                <p14:modId xmlns="" xmlns:p14="http://schemas.microsoft.com/office/powerpoint/2010/main" val="3157898490"/>
              </p:ext>
            </p:extLst>
          </p:nvPr>
        </p:nvGraphicFramePr>
        <p:xfrm>
          <a:off x="533399" y="4005439"/>
          <a:ext cx="5991226" cy="3804016"/>
        </p:xfrm>
        <a:graphic>
          <a:graphicData uri="http://schemas.openxmlformats.org/drawingml/2006/table">
            <a:tbl>
              <a:tblPr/>
              <a:tblGrid>
                <a:gridCol w="389261"/>
                <a:gridCol w="3649340"/>
                <a:gridCol w="885371"/>
                <a:gridCol w="1067254"/>
              </a:tblGrid>
              <a:tr h="900390">
                <a:tc>
                  <a:txBody>
                    <a:bodyPr/>
                    <a:lstStyle/>
                    <a:p>
                      <a:pPr algn="ctr" fontAlgn="ctr"/>
                      <a:r>
                        <a:rPr lang="tr-TR" sz="1100" b="1" i="0" u="none" strike="noStrike" dirty="0">
                          <a:effectLst/>
                          <a:latin typeface="Times New Roman" panose="02020603050405020304" pitchFamily="18" charset="0"/>
                          <a:cs typeface="Times New Roman" panose="02020603050405020304" pitchFamily="18" charset="0"/>
                        </a:rPr>
                        <a:t>NO</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100" b="1" dirty="0" smtClean="0"/>
                        <a:t>SH 3.3. Plan dönemi sonuna kadar etkin bir izleme ve değerlendirme sistemiyle desteklenen, bürokrasinin azaltıldığı, çoğulcu, katılımcı, şeffaf ve hesap verebilir bir yönetim ve organizasyon yapısını oluşturmak.</a:t>
                      </a:r>
                      <a:endParaRPr lang="tr-TR" sz="1100" b="1" dirty="0" smtClean="0">
                        <a:latin typeface="Times New Roman" pitchFamily="18" charset="0"/>
                        <a:cs typeface="Times New Roman"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cs typeface="Times New Roman" panose="02020603050405020304" pitchFamily="18" charset="0"/>
                        </a:rPr>
                        <a:t>SORUMLU</a:t>
                      </a:r>
                      <a:br>
                        <a:rPr lang="tr-TR" sz="1000" b="1" i="0" u="none" strike="noStrike" dirty="0">
                          <a:effectLst/>
                          <a:latin typeface="Times New Roman" panose="02020603050405020304" pitchFamily="18" charset="0"/>
                          <a:cs typeface="Times New Roman" panose="02020603050405020304" pitchFamily="18" charset="0"/>
                        </a:rPr>
                      </a:br>
                      <a:r>
                        <a:rPr lang="tr-TR" sz="1000" b="1" i="0" u="none" strike="noStrike" dirty="0">
                          <a:effectLst/>
                          <a:latin typeface="Times New Roman" panose="02020603050405020304" pitchFamily="18" charset="0"/>
                          <a:cs typeface="Times New Roman" panose="02020603050405020304" pitchFamily="18" charset="0"/>
                        </a:rPr>
                        <a:t>BİRİMLER</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effectLst/>
                          <a:latin typeface="Times New Roman" panose="02020603050405020304" pitchFamily="18" charset="0"/>
                          <a:cs typeface="Times New Roman" panose="02020603050405020304" pitchFamily="18" charset="0"/>
                        </a:rPr>
                        <a:t>KOORDİNATÖR</a:t>
                      </a:r>
                      <a:br>
                        <a:rPr lang="tr-TR" sz="1000" b="1" i="0" u="none" strike="noStrike" dirty="0">
                          <a:effectLst/>
                          <a:latin typeface="Times New Roman" panose="02020603050405020304" pitchFamily="18" charset="0"/>
                          <a:cs typeface="Times New Roman" panose="02020603050405020304" pitchFamily="18" charset="0"/>
                        </a:rPr>
                      </a:br>
                      <a:r>
                        <a:rPr lang="tr-TR" sz="1000" b="1" i="0" u="none" strike="noStrike" dirty="0">
                          <a:effectLst/>
                          <a:latin typeface="Times New Roman" panose="02020603050405020304" pitchFamily="18" charset="0"/>
                          <a:cs typeface="Times New Roman" panose="02020603050405020304" pitchFamily="18" charset="0"/>
                        </a:rPr>
                        <a:t>BİRİM</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1081919">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1</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Okulumuzun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süreç yönetimine geçmelerini teşvik edici çalışmalar ve eğitimler düzenlenmesi</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25906">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2</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Okula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ait iş ve işlemler için hizmet süreçlerinin tamamlanması</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725906">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3</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fontAlgn="ct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Okulumuz</a:t>
                      </a:r>
                      <a:r>
                        <a:rPr lang="tr-TR" sz="1100" b="0" i="0" u="none" strike="noStrike" baseline="0" dirty="0" smtClean="0">
                          <a:effectLst/>
                          <a:latin typeface="Times New Roman" panose="02020603050405020304" pitchFamily="18" charset="0"/>
                          <a:ea typeface="Arial Unicode MS" panose="020B0604020202020204" pitchFamily="34" charset="-128"/>
                          <a:cs typeface="Times New Roman" panose="02020603050405020304" pitchFamily="18" charset="0"/>
                        </a:rPr>
                        <a:t> öğrencilerine ve velilerine</a:t>
                      </a:r>
                      <a:r>
                        <a:rPr lang="tr-TR" sz="1100" b="0" i="0" u="none" strike="noStrike" dirty="0" smtClean="0">
                          <a:effectLst/>
                          <a:latin typeface="Times New Roman" panose="02020603050405020304" pitchFamily="18" charset="0"/>
                          <a:ea typeface="Arial Unicode MS" panose="020B0604020202020204" pitchFamily="34" charset="-128"/>
                          <a:cs typeface="Times New Roman" panose="02020603050405020304" pitchFamily="18" charset="0"/>
                        </a:rPr>
                        <a:t> </a:t>
                      </a: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rehberlik yapılması ve denetlenmesi</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tr-TR" sz="1100" b="0" i="0" u="none" strike="noStrike" dirty="0" smtClean="0">
                          <a:effectLst/>
                          <a:latin typeface="Times New Roman" panose="02020603050405020304" pitchFamily="18" charset="0"/>
                        </a:rPr>
                        <a:t>Okul İdaresi, Rehberlik Servisi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69895">
                <a:tc>
                  <a:txBody>
                    <a:bodyPr/>
                    <a:lstStyle/>
                    <a:p>
                      <a:pPr algn="ctr" fontAlgn="ctr"/>
                      <a:r>
                        <a:rPr lang="tr-TR" sz="1100" b="0" i="0" u="none" strike="noStrike" dirty="0">
                          <a:effectLst/>
                          <a:latin typeface="Times New Roman" panose="02020603050405020304" pitchFamily="18" charset="0"/>
                          <a:cs typeface="Times New Roman" panose="02020603050405020304" pitchFamily="18" charset="0"/>
                        </a:rPr>
                        <a:t>4</a:t>
                      </a:r>
                    </a:p>
                  </a:txBody>
                  <a:tcPr marL="78460"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just" fontAlgn="ctr"/>
                      <a:r>
                        <a:rPr lang="tr-TR" sz="1100" b="0" i="0" u="none" strike="noStrike" dirty="0">
                          <a:effectLst/>
                          <a:latin typeface="Times New Roman" panose="02020603050405020304" pitchFamily="18" charset="0"/>
                          <a:ea typeface="Arial Unicode MS" panose="020B0604020202020204" pitchFamily="34" charset="-128"/>
                          <a:cs typeface="Times New Roman" panose="02020603050405020304" pitchFamily="18" charset="0"/>
                        </a:rPr>
                        <a:t>Performans/İş Ölçekleri Geliştirilmesi</a:t>
                      </a: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ctr"/>
                      <a:r>
                        <a:rPr lang="tr-TR" sz="1100" b="0" i="0" u="none" strike="noStrike" dirty="0" smtClean="0">
                          <a:effectLst/>
                          <a:latin typeface="Times New Roman" panose="02020603050405020304" pitchFamily="18" charset="0"/>
                        </a:rPr>
                        <a:t>Okul İdaresi</a:t>
                      </a:r>
                      <a:endParaRPr lang="tr-TR" sz="1100" b="0" i="0" u="none" strike="noStrike" dirty="0">
                        <a:effectLst/>
                        <a:latin typeface="Times New Roman" panose="02020603050405020304" pitchFamily="18" charset="0"/>
                      </a:endParaRPr>
                    </a:p>
                  </a:txBody>
                  <a:tcPr marL="6538" marR="6538" marT="65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9" name="Dikdörtgen 8"/>
          <p:cNvSpPr/>
          <p:nvPr/>
        </p:nvSpPr>
        <p:spPr>
          <a:xfrm>
            <a:off x="-440187" y="3584521"/>
            <a:ext cx="1832874" cy="320280"/>
          </a:xfrm>
          <a:prstGeom prst="rect">
            <a:avLst/>
          </a:prstGeom>
        </p:spPr>
        <p:txBody>
          <a:bodyPr wrap="none">
            <a:spAutoFit/>
          </a:bodyPr>
          <a:lstStyle/>
          <a:p>
            <a:pPr marL="900430" algn="just">
              <a:lnSpc>
                <a:spcPct val="115000"/>
              </a:lnSpc>
              <a:spcAft>
                <a:spcPts val="1000"/>
              </a:spcAft>
            </a:pPr>
            <a:r>
              <a:rPr lang="tr-TR" sz="1400" b="1" i="1" dirty="0" smtClean="0">
                <a:effectLst/>
                <a:latin typeface="Times New Roman" panose="02020603050405020304" pitchFamily="18" charset="0"/>
              </a:rPr>
              <a:t>Stratejiler</a:t>
            </a:r>
            <a:endParaRPr lang="tr-TR" sz="1400" b="1" i="1" dirty="0">
              <a:effectLst/>
              <a:latin typeface="Times New Roman" panose="02020603050405020304" pitchFamily="18" charset="0"/>
            </a:endParaRPr>
          </a:p>
        </p:txBody>
      </p:sp>
      <p:sp>
        <p:nvSpPr>
          <p:cNvPr id="6" name="5 Slayt Numarası Yer Tutucusu"/>
          <p:cNvSpPr>
            <a:spLocks noGrp="1"/>
          </p:cNvSpPr>
          <p:nvPr>
            <p:ph type="sldNum" sz="quarter" idx="12"/>
          </p:nvPr>
        </p:nvSpPr>
        <p:spPr/>
        <p:txBody>
          <a:bodyPr/>
          <a:lstStyle/>
          <a:p>
            <a:r>
              <a:rPr lang="tr-TR" dirty="0" smtClean="0"/>
              <a:t>54</a:t>
            </a:r>
            <a:endParaRPr lang="tr-TR" dirty="0"/>
          </a:p>
        </p:txBody>
      </p:sp>
    </p:spTree>
    <p:extLst>
      <p:ext uri="{BB962C8B-B14F-4D97-AF65-F5344CB8AC3E}">
        <p14:creationId xmlns="" xmlns:p14="http://schemas.microsoft.com/office/powerpoint/2010/main" val="3445380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16832" y="3491880"/>
            <a:ext cx="3024336" cy="707886"/>
          </a:xfrm>
          <a:prstGeom prst="rect">
            <a:avLst/>
          </a:prstGeom>
        </p:spPr>
        <p:txBody>
          <a:bodyPr wrap="square">
            <a:spAutoFit/>
          </a:bodyPr>
          <a:lstStyle/>
          <a:p>
            <a:pPr algn="ctr"/>
            <a:r>
              <a:rPr lang="tr-TR" sz="40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IV. </a:t>
            </a:r>
            <a:r>
              <a:rPr lang="tr-TR" sz="4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BÖLÜM</a:t>
            </a:r>
          </a:p>
        </p:txBody>
      </p:sp>
      <p:sp>
        <p:nvSpPr>
          <p:cNvPr id="6" name="Dikdörtgen 5"/>
          <p:cNvSpPr/>
          <p:nvPr/>
        </p:nvSpPr>
        <p:spPr>
          <a:xfrm>
            <a:off x="0" y="830018"/>
            <a:ext cx="6858000" cy="646331"/>
          </a:xfrm>
          <a:prstGeom prst="rect">
            <a:avLst/>
          </a:prstGeom>
        </p:spPr>
        <p:txBody>
          <a:bodyPr wrap="square">
            <a:spAutoFit/>
          </a:bodyPr>
          <a:lstStyle/>
          <a:p>
            <a:pPr algn="ctr"/>
            <a:r>
              <a:rPr lang="tr-TR" sz="3600" b="1" kern="10" dirty="0" smtClean="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rPr>
              <a:t>MALİYETLENDİRME</a:t>
            </a:r>
            <a:endParaRPr lang="tr-TR" sz="3600" b="1" kern="10" dirty="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endParaRPr>
          </a:p>
        </p:txBody>
      </p:sp>
      <p:pic>
        <p:nvPicPr>
          <p:cNvPr id="11268" name="Picture 4" descr="C:\Users\TAYFUN ÖZTÜRK\Desktop\InsanKaynaklari_isDegerlendirme kopya.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344" r="17343"/>
          <a:stretch/>
        </p:blipFill>
        <p:spPr bwMode="auto">
          <a:xfrm>
            <a:off x="725926" y="5216527"/>
            <a:ext cx="5406157" cy="347027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a:xfrm>
            <a:off x="5998737" y="8210550"/>
            <a:ext cx="800100" cy="406400"/>
          </a:xfrm>
        </p:spPr>
        <p:txBody>
          <a:bodyPr/>
          <a:lstStyle/>
          <a:p>
            <a:r>
              <a:rPr lang="tr-TR" b="0" dirty="0" smtClean="0">
                <a:solidFill>
                  <a:schemeClr val="tx1">
                    <a:lumMod val="50000"/>
                    <a:lumOff val="50000"/>
                  </a:schemeClr>
                </a:solidFill>
              </a:rPr>
              <a:t>55</a:t>
            </a:r>
            <a:endParaRPr lang="tr-TR" b="0" dirty="0">
              <a:solidFill>
                <a:schemeClr val="tx1">
                  <a:lumMod val="50000"/>
                  <a:lumOff val="50000"/>
                </a:schemeClr>
              </a:solidFill>
            </a:endParaRPr>
          </a:p>
        </p:txBody>
      </p:sp>
    </p:spTree>
    <p:extLst>
      <p:ext uri="{BB962C8B-B14F-4D97-AF65-F5344CB8AC3E}">
        <p14:creationId xmlns="" xmlns:p14="http://schemas.microsoft.com/office/powerpoint/2010/main" val="4149606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7183" y="868633"/>
            <a:ext cx="6005624" cy="3382987"/>
          </a:xfrm>
          <a:prstGeom prst="rect">
            <a:avLst/>
          </a:prstGeom>
        </p:spPr>
        <p:txBody>
          <a:bodyPr wrap="square" lIns="81290" tIns="40645" rIns="81290" bIns="40645">
            <a:spAutoFit/>
          </a:bodyPr>
          <a:lstStyle/>
          <a:p>
            <a:pPr indent="321774" algn="just">
              <a:lnSpc>
                <a:spcPct val="150000"/>
              </a:lnSpc>
              <a:tabLst>
                <a:tab pos="400241" algn="l"/>
              </a:tabLst>
            </a:pPr>
            <a:r>
              <a:rPr lang="tr-TR" sz="1100" dirty="0">
                <a:latin typeface="Times New Roman" panose="02020603050405020304" pitchFamily="18" charset="0"/>
                <a:ea typeface="Calibri" panose="020F0502020204030204" pitchFamily="34" charset="0"/>
                <a:cs typeface="Times New Roman" panose="02020603050405020304" pitchFamily="18" charset="0"/>
              </a:rPr>
              <a:t> </a:t>
            </a:r>
            <a:r>
              <a:rPr lang="tr-TR" sz="1100" dirty="0" smtClean="0">
                <a:latin typeface="Times New Roman" panose="02020603050405020304" pitchFamily="18" charset="0"/>
                <a:ea typeface="Calibri" panose="020F0502020204030204" pitchFamily="34" charset="0"/>
                <a:cs typeface="Times New Roman" panose="02020603050405020304" pitchFamily="18" charset="0"/>
              </a:rPr>
              <a:t>Okulumuz </a:t>
            </a:r>
            <a:r>
              <a:rPr lang="tr-TR" sz="1100" dirty="0">
                <a:latin typeface="Times New Roman" panose="02020603050405020304" pitchFamily="18" charset="0"/>
                <a:ea typeface="Calibri" panose="020F0502020204030204" pitchFamily="34" charset="0"/>
                <a:cs typeface="Times New Roman" panose="02020603050405020304" pitchFamily="18" charset="0"/>
              </a:rPr>
              <a:t>hizmetlerinin istenilen düzeyde ve kalitede sunulabilmesi için program ve proje bazında kaynak tahsisleri ile bütçesinin stratejik planına, yıllık amaç ve hedefleri ile performans göstergelerine dayandırılması gerekmektedir. </a:t>
            </a:r>
          </a:p>
          <a:p>
            <a:pPr algn="just">
              <a:lnSpc>
                <a:spcPct val="150000"/>
              </a:lnSpc>
              <a:tabLst>
                <a:tab pos="240483" algn="l"/>
              </a:tabLst>
            </a:pPr>
            <a:r>
              <a:rPr lang="tr-TR" sz="1100" dirty="0">
                <a:latin typeface="Times New Roman" panose="02020603050405020304" pitchFamily="18" charset="0"/>
                <a:ea typeface="Calibri" panose="020F0502020204030204" pitchFamily="34" charset="0"/>
                <a:cs typeface="Times New Roman" panose="02020603050405020304" pitchFamily="18" charset="0"/>
              </a:rPr>
              <a:t>           </a:t>
            </a:r>
            <a:r>
              <a:rPr lang="tr-TR" sz="1100" dirty="0" smtClean="0">
                <a:latin typeface="Times New Roman" panose="02020603050405020304" pitchFamily="18" charset="0"/>
                <a:ea typeface="Calibri" panose="020F0502020204030204" pitchFamily="34" charset="0"/>
                <a:cs typeface="Times New Roman" panose="02020603050405020304" pitchFamily="18" charset="0"/>
              </a:rPr>
              <a:t>Okulumuz 2015-2019 </a:t>
            </a:r>
            <a:r>
              <a:rPr lang="tr-TR" sz="1100" dirty="0">
                <a:latin typeface="Times New Roman" panose="02020603050405020304" pitchFamily="18" charset="0"/>
                <a:ea typeface="Calibri" panose="020F0502020204030204" pitchFamily="34" charset="0"/>
                <a:cs typeface="Times New Roman" panose="02020603050405020304" pitchFamily="18" charset="0"/>
              </a:rPr>
              <a:t>Stratejik Planının </a:t>
            </a:r>
            <a:r>
              <a:rPr lang="tr-TR" sz="1100" dirty="0" err="1">
                <a:latin typeface="Times New Roman" panose="02020603050405020304" pitchFamily="18" charset="0"/>
                <a:ea typeface="Calibri" panose="020F0502020204030204" pitchFamily="34" charset="0"/>
                <a:cs typeface="Times New Roman" panose="02020603050405020304" pitchFamily="18" charset="0"/>
              </a:rPr>
              <a:t>maliyetlendirilmesi</a:t>
            </a:r>
            <a:r>
              <a:rPr lang="tr-TR" sz="1100" dirty="0">
                <a:latin typeface="Times New Roman" panose="02020603050405020304" pitchFamily="18" charset="0"/>
                <a:ea typeface="Calibri" panose="020F0502020204030204" pitchFamily="34" charset="0"/>
                <a:cs typeface="Times New Roman" panose="02020603050405020304" pitchFamily="18" charset="0"/>
              </a:rPr>
              <a:t> sürecindeki temel gaye stratejik amaç ve hedeflerin gerektirdiği maliyetlerin ortaya konulması suretiyle karar alma sürecinin rasyonelleştirilmesine katkıda bulunmaktır. Bu sayede, stratejik plan ile bütçe arasındaki bağlantı güçlendirecek ve harcamaların </a:t>
            </a:r>
            <a:r>
              <a:rPr lang="tr-TR" sz="1100" dirty="0" err="1">
                <a:latin typeface="Times New Roman" panose="02020603050405020304" pitchFamily="18" charset="0"/>
                <a:ea typeface="Calibri" panose="020F0502020204030204" pitchFamily="34" charset="0"/>
                <a:cs typeface="Times New Roman" panose="02020603050405020304" pitchFamily="18" charset="0"/>
              </a:rPr>
              <a:t>önceliklendirilmesi</a:t>
            </a:r>
            <a:r>
              <a:rPr lang="tr-TR" sz="1100" dirty="0">
                <a:latin typeface="Times New Roman" panose="02020603050405020304" pitchFamily="18" charset="0"/>
                <a:ea typeface="Calibri" panose="020F0502020204030204" pitchFamily="34" charset="0"/>
                <a:cs typeface="Times New Roman" panose="02020603050405020304" pitchFamily="18" charset="0"/>
              </a:rPr>
              <a:t> süreci iyileştirilecektir.</a:t>
            </a:r>
          </a:p>
          <a:p>
            <a:pPr algn="just">
              <a:lnSpc>
                <a:spcPct val="150000"/>
              </a:lnSpc>
              <a:tabLst>
                <a:tab pos="240483" algn="l"/>
              </a:tabLst>
            </a:pPr>
            <a:r>
              <a:rPr lang="tr-TR" sz="1100" dirty="0">
                <a:latin typeface="Times New Roman" panose="02020603050405020304" pitchFamily="18" charset="0"/>
                <a:ea typeface="Calibri" panose="020F0502020204030204" pitchFamily="34" charset="0"/>
                <a:cs typeface="Times New Roman" panose="02020603050405020304" pitchFamily="18" charset="0"/>
              </a:rPr>
              <a:t>           Bu kapsamda, belirlenen tedbirler doğrultusunda gerçekleştirilecek faaliyet ve projeler ile bunların tahmini kaynak ihtiyacı belirlenmiştir.</a:t>
            </a:r>
          </a:p>
          <a:p>
            <a:pPr algn="just">
              <a:lnSpc>
                <a:spcPct val="150000"/>
              </a:lnSpc>
              <a:spcAft>
                <a:spcPts val="533"/>
              </a:spcAft>
              <a:tabLst>
                <a:tab pos="240483" algn="l"/>
              </a:tabLst>
            </a:pPr>
            <a:r>
              <a:rPr lang="tr-TR" sz="1100" dirty="0">
                <a:latin typeface="Times New Roman" panose="02020603050405020304" pitchFamily="18" charset="0"/>
                <a:ea typeface="Calibri" panose="020F0502020204030204" pitchFamily="34" charset="0"/>
                <a:cs typeface="Times New Roman" panose="02020603050405020304" pitchFamily="18" charset="0"/>
              </a:rPr>
              <a:t>           </a:t>
            </a:r>
            <a:r>
              <a:rPr lang="tr-TR" sz="1100" dirty="0" smtClean="0">
                <a:latin typeface="Times New Roman" panose="02020603050405020304" pitchFamily="18" charset="0"/>
                <a:ea typeface="Calibri" panose="020F0502020204030204" pitchFamily="34" charset="0"/>
                <a:cs typeface="Times New Roman" panose="02020603050405020304" pitchFamily="18" charset="0"/>
              </a:rPr>
              <a:t>Okulumuz 2015-2019 </a:t>
            </a:r>
            <a:r>
              <a:rPr lang="tr-TR" sz="1100" dirty="0">
                <a:latin typeface="Times New Roman" panose="02020603050405020304" pitchFamily="18" charset="0"/>
                <a:ea typeface="Calibri" panose="020F0502020204030204" pitchFamily="34" charset="0"/>
                <a:cs typeface="Times New Roman" panose="02020603050405020304" pitchFamily="18" charset="0"/>
              </a:rPr>
              <a:t>Stratejik Planı’nda yer alan stratejik amaçların gerçekleştirilebilmesi için beş yıllık süre için tahmini </a:t>
            </a:r>
            <a:r>
              <a:rPr lang="tr-TR" sz="1100" dirty="0" smtClean="0">
                <a:latin typeface="Times New Roman" panose="02020603050405020304" pitchFamily="18" charset="0"/>
                <a:ea typeface="Calibri" panose="020F0502020204030204" pitchFamily="34" charset="0"/>
                <a:cs typeface="Times New Roman" panose="02020603050405020304" pitchFamily="18" charset="0"/>
              </a:rPr>
              <a:t>25000TL’lik </a:t>
            </a:r>
            <a:r>
              <a:rPr lang="tr-TR" sz="1100" dirty="0">
                <a:latin typeface="Times New Roman" panose="02020603050405020304" pitchFamily="18" charset="0"/>
                <a:ea typeface="Calibri" panose="020F0502020204030204" pitchFamily="34" charset="0"/>
                <a:cs typeface="Times New Roman" panose="02020603050405020304" pitchFamily="18" charset="0"/>
              </a:rPr>
              <a:t>kaynağa ihtiyaç duyulmaktadır. Planda yer alan hedeflerin maliyet tahmini toplamından her bir amacın tahmini maliyetine, amaç maliyetleri toplamından ise stratejik planın tahmini maliyetine ulaşılmıştır.</a:t>
            </a:r>
            <a:endParaRPr lang="tr-TR" sz="1100" dirty="0">
              <a:latin typeface="Times New Roman" panose="02020603050405020304" pitchFamily="18" charset="0"/>
              <a:cs typeface="Times New Roman" panose="02020603050405020304" pitchFamily="18" charset="0"/>
            </a:endParaRPr>
          </a:p>
        </p:txBody>
      </p:sp>
      <p:sp>
        <p:nvSpPr>
          <p:cNvPr id="5" name="Dikdörtgen 4"/>
          <p:cNvSpPr/>
          <p:nvPr/>
        </p:nvSpPr>
        <p:spPr>
          <a:xfrm>
            <a:off x="327183" y="313293"/>
            <a:ext cx="6005624" cy="8483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290" tIns="40645" rIns="81290" bIns="40645" rtlCol="0" anchor="ctr"/>
          <a:lstStyle/>
          <a:p>
            <a:pPr algn="ctr"/>
            <a:endParaRPr lang="tr-TR"/>
          </a:p>
        </p:txBody>
      </p:sp>
      <p:grpSp>
        <p:nvGrpSpPr>
          <p:cNvPr id="4" name="Grup 8"/>
          <p:cNvGrpSpPr/>
          <p:nvPr/>
        </p:nvGrpSpPr>
        <p:grpSpPr>
          <a:xfrm>
            <a:off x="652584" y="4168482"/>
            <a:ext cx="5354822" cy="461422"/>
            <a:chOff x="825708" y="3383326"/>
            <a:chExt cx="5702821" cy="285751"/>
          </a:xfrm>
          <a:solidFill>
            <a:srgbClr val="4B402B"/>
          </a:solidFill>
        </p:grpSpPr>
        <p:sp>
          <p:nvSpPr>
            <p:cNvPr id="10" name="Yuvarlatılmış Dikdörtgen 9"/>
            <p:cNvSpPr>
              <a:spLocks noChangeArrowheads="1"/>
            </p:cNvSpPr>
            <p:nvPr/>
          </p:nvSpPr>
          <p:spPr bwMode="auto">
            <a:xfrm>
              <a:off x="825708" y="3383326"/>
              <a:ext cx="4765055" cy="285751"/>
            </a:xfrm>
            <a:prstGeom prst="roundRect">
              <a:avLst>
                <a:gd name="adj" fmla="val 16667"/>
              </a:avLst>
            </a:prstGeom>
            <a:solidFill>
              <a:schemeClr val="accent2">
                <a:lumMod val="75000"/>
              </a:schemeClr>
            </a:solid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a:solidFill>
                    <a:schemeClr val="bg1"/>
                  </a:solidFill>
                  <a:cs typeface="Arial" pitchFamily="34" charset="0"/>
                </a:rPr>
                <a:t>2015-2019 DÖNEMİ TAHMİNİ MALİYET DAĞILIMI TABLOSU</a:t>
              </a:r>
            </a:p>
          </p:txBody>
        </p:sp>
        <p:sp>
          <p:nvSpPr>
            <p:cNvPr id="11" name="Yuvarlatılmış Dikdörtgen 10"/>
            <p:cNvSpPr/>
            <p:nvPr/>
          </p:nvSpPr>
          <p:spPr>
            <a:xfrm>
              <a:off x="5619337" y="3383328"/>
              <a:ext cx="909192" cy="285749"/>
            </a:xfrm>
            <a:prstGeom prst="roundRect">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a:solidFill>
                    <a:schemeClr val="bg1"/>
                  </a:solidFill>
                  <a:effectLst>
                    <a:outerShdw blurRad="38100" dist="38100" dir="2700000" algn="tl">
                      <a:srgbClr val="000000">
                        <a:alpha val="43137"/>
                      </a:srgbClr>
                    </a:outerShdw>
                  </a:effectLst>
                  <a:latin typeface="Arial Black" pitchFamily="34" charset="0"/>
                </a:rPr>
                <a:t>Tablo </a:t>
              </a:r>
              <a:r>
                <a:rPr lang="tr-TR" sz="1100" b="1" dirty="0" smtClean="0">
                  <a:solidFill>
                    <a:schemeClr val="bg1"/>
                  </a:solidFill>
                  <a:effectLst>
                    <a:outerShdw blurRad="38100" dist="38100" dir="2700000" algn="tl">
                      <a:srgbClr val="000000">
                        <a:alpha val="43137"/>
                      </a:srgbClr>
                    </a:outerShdw>
                  </a:effectLst>
                  <a:latin typeface="Arial Black" pitchFamily="34" charset="0"/>
                </a:rPr>
                <a:t>26</a:t>
              </a:r>
              <a:endParaRPr lang="tr-TR" sz="1100" b="1" dirty="0">
                <a:solidFill>
                  <a:schemeClr val="bg1"/>
                </a:solidFill>
                <a:effectLst>
                  <a:outerShdw blurRad="38100" dist="38100" dir="2700000" algn="tl">
                    <a:srgbClr val="000000">
                      <a:alpha val="43137"/>
                    </a:srgbClr>
                  </a:outerShdw>
                </a:effectLst>
                <a:latin typeface="Arial Black" pitchFamily="34" charset="0"/>
              </a:endParaRPr>
            </a:p>
          </p:txBody>
        </p:sp>
      </p:grpSp>
      <p:graphicFrame>
        <p:nvGraphicFramePr>
          <p:cNvPr id="12" name="Tablo 11"/>
          <p:cNvGraphicFramePr>
            <a:graphicFrameLocks noGrp="1"/>
          </p:cNvGraphicFramePr>
          <p:nvPr>
            <p:extLst>
              <p:ext uri="{D42A27DB-BD31-4B8C-83A1-F6EECF244321}">
                <p14:modId xmlns="" xmlns:p14="http://schemas.microsoft.com/office/powerpoint/2010/main" val="2560595258"/>
              </p:ext>
            </p:extLst>
          </p:nvPr>
        </p:nvGraphicFramePr>
        <p:xfrm>
          <a:off x="327183" y="4629904"/>
          <a:ext cx="6005624" cy="3651570"/>
        </p:xfrm>
        <a:graphic>
          <a:graphicData uri="http://schemas.openxmlformats.org/drawingml/2006/table">
            <a:tbl>
              <a:tblPr firstRow="1" firstCol="1" bandRow="1"/>
              <a:tblGrid>
                <a:gridCol w="2979463"/>
                <a:gridCol w="1512752"/>
                <a:gridCol w="1513409"/>
              </a:tblGrid>
              <a:tr h="280890">
                <a:tc>
                  <a:txBody>
                    <a:bodyPr/>
                    <a:lstStyle/>
                    <a:p>
                      <a:pPr algn="ctr">
                        <a:lnSpc>
                          <a:spcPct val="115000"/>
                        </a:lnSpc>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AMAÇ VE HEDEFLER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MALİYET (TL)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ORAN(%)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80890">
                <a:tc>
                  <a:txBody>
                    <a:bodyPr/>
                    <a:lstStyle/>
                    <a:p>
                      <a:pPr algn="l">
                        <a:lnSpc>
                          <a:spcPct val="115000"/>
                        </a:lnSpc>
                        <a:spcAft>
                          <a:spcPts val="0"/>
                        </a:spcAft>
                      </a:pPr>
                      <a:r>
                        <a:rPr lang="tr-TR"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Stratejik Amaç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0CE"/>
                    </a:solidFill>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0CE"/>
                    </a:solidFill>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2.2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0CE"/>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0CE"/>
                    </a:solidFill>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2.3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80890">
                <a:tc>
                  <a:txBody>
                    <a:bodyPr/>
                    <a:lstStyle/>
                    <a:p>
                      <a:pPr algn="l">
                        <a:lnSpc>
                          <a:spcPct val="115000"/>
                        </a:lnSpc>
                        <a:spcAft>
                          <a:spcPts val="0"/>
                        </a:spcAft>
                      </a:pPr>
                      <a:r>
                        <a:rPr lang="tr-TR"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Stratejik Amaç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20.000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0CE"/>
                    </a:solidFill>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0CE"/>
                    </a:solidFill>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3.1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3.2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F0CE"/>
                    </a:solidFill>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F0CE"/>
                    </a:solidFill>
                  </a:tcPr>
                </a:tc>
              </a:tr>
              <a:tr h="280890">
                <a:tc>
                  <a:txBody>
                    <a:bodyPr/>
                    <a:lstStyle/>
                    <a:p>
                      <a:pPr algn="l">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3.3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089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Stratejik Hedef 3.4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F0CE"/>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10</a:t>
                      </a:r>
                    </a:p>
                  </a:txBody>
                  <a:tcPr marL="62215" marR="6221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F0CE"/>
                    </a:solidFill>
                  </a:tcPr>
                </a:tc>
              </a:tr>
              <a:tr h="280890">
                <a:tc>
                  <a:txBody>
                    <a:bodyPr/>
                    <a:lstStyle/>
                    <a:p>
                      <a:pPr algn="l">
                        <a:lnSpc>
                          <a:spcPct val="115000"/>
                        </a:lnSpc>
                        <a:spcAft>
                          <a:spcPts val="0"/>
                        </a:spcAft>
                      </a:pPr>
                      <a:r>
                        <a:rPr lang="tr-TR"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Stratejik Amaç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chemeClr val="tx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25.000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890">
                <a:tc>
                  <a:txBody>
                    <a:bodyPr/>
                    <a:lstStyle/>
                    <a:p>
                      <a:pPr algn="ctr">
                        <a:lnSpc>
                          <a:spcPct val="115000"/>
                        </a:lnSpc>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15" marR="622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grpSp>
        <p:nvGrpSpPr>
          <p:cNvPr id="9" name="Grup 13"/>
          <p:cNvGrpSpPr/>
          <p:nvPr/>
        </p:nvGrpSpPr>
        <p:grpSpPr>
          <a:xfrm>
            <a:off x="464276" y="362859"/>
            <a:ext cx="5868531" cy="360055"/>
            <a:chOff x="542115" y="3383314"/>
            <a:chExt cx="5975601" cy="285751"/>
          </a:xfrm>
        </p:grpSpPr>
        <p:sp>
          <p:nvSpPr>
            <p:cNvPr id="13"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MALİYETLENDİRME</a:t>
              </a:r>
              <a:endParaRPr lang="tr-TR" sz="1400" b="1" dirty="0">
                <a:solidFill>
                  <a:prstClr val="white"/>
                </a:solidFill>
                <a:cs typeface="Arial" pitchFamily="34" charset="0"/>
              </a:endParaRPr>
            </a:p>
          </p:txBody>
        </p:sp>
        <p:sp>
          <p:nvSpPr>
            <p:cNvPr id="14"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4.1.</a:t>
              </a:r>
              <a:endParaRPr lang="tr-TR" sz="1400" b="1" dirty="0">
                <a:solidFill>
                  <a:prstClr val="white"/>
                </a:solidFill>
                <a:effectLst>
                  <a:outerShdw blurRad="38100" dist="38100" dir="2700000" algn="tl">
                    <a:srgbClr val="000000">
                      <a:alpha val="43137"/>
                    </a:srgbClr>
                  </a:outerShdw>
                </a:effectLst>
              </a:endParaRPr>
            </a:p>
          </p:txBody>
        </p:sp>
      </p:grpSp>
      <p:sp>
        <p:nvSpPr>
          <p:cNvPr id="16" name="15 Slayt Numarası Yer Tutucusu"/>
          <p:cNvSpPr>
            <a:spLocks noGrp="1"/>
          </p:cNvSpPr>
          <p:nvPr>
            <p:ph type="sldNum" sz="quarter" idx="12"/>
          </p:nvPr>
        </p:nvSpPr>
        <p:spPr/>
        <p:txBody>
          <a:bodyPr/>
          <a:lstStyle/>
          <a:p>
            <a:r>
              <a:rPr lang="tr-TR" dirty="0" smtClean="0"/>
              <a:t>56</a:t>
            </a:r>
            <a:endParaRPr lang="tr-TR" dirty="0"/>
          </a:p>
        </p:txBody>
      </p:sp>
    </p:spTree>
    <p:extLst>
      <p:ext uri="{BB962C8B-B14F-4D97-AF65-F5344CB8AC3E}">
        <p14:creationId xmlns="" xmlns:p14="http://schemas.microsoft.com/office/powerpoint/2010/main" val="3858842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16832" y="3491880"/>
            <a:ext cx="3024336" cy="707886"/>
          </a:xfrm>
          <a:prstGeom prst="rect">
            <a:avLst/>
          </a:prstGeom>
        </p:spPr>
        <p:txBody>
          <a:bodyPr wrap="square">
            <a:spAutoFit/>
          </a:bodyPr>
          <a:lstStyle/>
          <a:p>
            <a:pPr algn="ctr"/>
            <a:r>
              <a:rPr lang="tr-TR" sz="40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V. </a:t>
            </a:r>
            <a:r>
              <a:rPr lang="tr-TR" sz="4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BÖLÜM</a:t>
            </a:r>
          </a:p>
        </p:txBody>
      </p:sp>
      <p:sp>
        <p:nvSpPr>
          <p:cNvPr id="6" name="Dikdörtgen 5"/>
          <p:cNvSpPr/>
          <p:nvPr/>
        </p:nvSpPr>
        <p:spPr>
          <a:xfrm>
            <a:off x="0" y="830018"/>
            <a:ext cx="6858000" cy="1754326"/>
          </a:xfrm>
          <a:prstGeom prst="rect">
            <a:avLst/>
          </a:prstGeom>
        </p:spPr>
        <p:txBody>
          <a:bodyPr wrap="square">
            <a:spAutoFit/>
          </a:bodyPr>
          <a:lstStyle/>
          <a:p>
            <a:pPr algn="ctr"/>
            <a:r>
              <a:rPr lang="tr-TR" sz="3600" b="1" kern="10" dirty="0" smtClean="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rPr>
              <a:t>İZLEME</a:t>
            </a:r>
          </a:p>
          <a:p>
            <a:pPr algn="ctr"/>
            <a:r>
              <a:rPr lang="tr-TR" sz="3600" b="1" kern="10" dirty="0" smtClean="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rPr>
              <a:t>VE</a:t>
            </a:r>
          </a:p>
          <a:p>
            <a:pPr algn="ctr"/>
            <a:r>
              <a:rPr lang="tr-TR" sz="3600" b="1" kern="10" dirty="0" smtClean="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rPr>
              <a:t>DEĞERLENDİRME</a:t>
            </a:r>
            <a:endParaRPr lang="tr-TR" sz="3600" b="1" kern="10" dirty="0">
              <a:ln w="900" cmpd="sng">
                <a:solidFill>
                  <a:srgbClr val="6F6F74">
                    <a:satMod val="190000"/>
                    <a:alpha val="55000"/>
                  </a:srgbClr>
                </a:solidFill>
                <a:prstDash val="solid"/>
              </a:ln>
              <a:solidFill>
                <a:srgbClr val="6F6F74">
                  <a:satMod val="200000"/>
                  <a:tint val="3000"/>
                </a:srgbClr>
              </a:solidFill>
              <a:effectLst>
                <a:innerShdw blurRad="101600" dist="76200" dir="5400000">
                  <a:srgbClr val="6F6F74">
                    <a:satMod val="190000"/>
                    <a:tint val="100000"/>
                    <a:alpha val="74000"/>
                  </a:srgbClr>
                </a:innerShdw>
              </a:effectLst>
              <a:latin typeface="Arial Black" pitchFamily="34" charset="0"/>
              <a:cs typeface="Times New Roman"/>
            </a:endParaRPr>
          </a:p>
        </p:txBody>
      </p:sp>
      <p:pic>
        <p:nvPicPr>
          <p:cNvPr id="11268" name="Picture 4" descr="C:\Users\TAYFUN ÖZTÜRK\Desktop\InsanKaynaklari_isDegerlendirme kopya.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344" r="17343"/>
          <a:stretch/>
        </p:blipFill>
        <p:spPr bwMode="auto">
          <a:xfrm>
            <a:off x="725926" y="5216527"/>
            <a:ext cx="5406157" cy="347027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a:xfrm>
            <a:off x="5998737" y="8210550"/>
            <a:ext cx="800100" cy="406400"/>
          </a:xfrm>
        </p:spPr>
        <p:txBody>
          <a:bodyPr/>
          <a:lstStyle/>
          <a:p>
            <a:r>
              <a:rPr lang="tr-TR" b="0" dirty="0" smtClean="0">
                <a:solidFill>
                  <a:schemeClr val="tx1">
                    <a:lumMod val="50000"/>
                    <a:lumOff val="50000"/>
                  </a:schemeClr>
                </a:solidFill>
              </a:rPr>
              <a:t>57</a:t>
            </a:r>
            <a:endParaRPr lang="tr-TR" b="0" dirty="0">
              <a:solidFill>
                <a:schemeClr val="tx1">
                  <a:lumMod val="50000"/>
                  <a:lumOff val="50000"/>
                </a:schemeClr>
              </a:solidFill>
            </a:endParaRPr>
          </a:p>
        </p:txBody>
      </p:sp>
    </p:spTree>
    <p:extLst>
      <p:ext uri="{BB962C8B-B14F-4D97-AF65-F5344CB8AC3E}">
        <p14:creationId xmlns="" xmlns:p14="http://schemas.microsoft.com/office/powerpoint/2010/main" val="2740816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47889" y="954606"/>
            <a:ext cx="6021614" cy="7512569"/>
          </a:xfrm>
          <a:prstGeom prst="rect">
            <a:avLst/>
          </a:prstGeom>
        </p:spPr>
        <p:txBody>
          <a:bodyPr wrap="square">
            <a:spAutoFit/>
          </a:bodyPr>
          <a:lstStyle/>
          <a:p>
            <a:pPr algn="just" defTabSz="266700"/>
            <a:r>
              <a:rPr lang="tr-TR" sz="1100" dirty="0">
                <a:latin typeface="Times New Roman" pitchFamily="18" charset="0"/>
                <a:ea typeface="Calibri" panose="020F0502020204030204" pitchFamily="34" charset="0"/>
                <a:cs typeface="Times New Roman" pitchFamily="18" charset="0"/>
              </a:rPr>
              <a:t>5018 sayılı Kamu Mali Yönetimi ve Kontrol Kanunun amaçlarından biri; kalkınma planları ve programlarda yer alan politika ve hedefler doğrultusunda kamu kaynaklarının etkili, ekonomik ve verimli bir şekilde elde edilmesi ve kullanılmasını, hesap verebilirliği ve malî saydamlığı sağlamak üzere, kamu malî yönetiminin yapısını ve işleyişini </a:t>
            </a:r>
            <a:r>
              <a:rPr lang="tr-TR" sz="1100" dirty="0" smtClean="0">
                <a:latin typeface="Times New Roman" pitchFamily="18" charset="0"/>
                <a:ea typeface="Calibri" panose="020F0502020204030204" pitchFamily="34" charset="0"/>
                <a:cs typeface="Times New Roman" pitchFamily="18" charset="0"/>
              </a:rPr>
              <a:t>düzenlemektir. Okulumuzun </a:t>
            </a:r>
            <a:r>
              <a:rPr lang="tr-TR" sz="1100" dirty="0" smtClean="0">
                <a:latin typeface="Times New Roman" pitchFamily="18" charset="0"/>
                <a:cs typeface="Times New Roman" pitchFamily="18" charset="0"/>
              </a:rPr>
              <a:t>2010-2014 Stratejik Planının Kamu İdarelerinde Stratejik Planlamaya İlişkin Usul ve Esaslar Hakkında Yönetmeliğin 7. Maddesine göre misyon, vizyon ve amaçları değiştirilmeden, hedeflerde nicel değişiklikler yapılarak güncellemesi yapılmıştır. Okulumuz 2010-2014 Stratejik Planı 4 adet Tema 15 adet Stratejik Amaç 61 adet Stratejik Hedef ve 220 adet Performans Göstergesinden oluşmaktadır. </a:t>
            </a:r>
          </a:p>
          <a:p>
            <a:pPr indent="266700" algn="just" defTabSz="266700"/>
            <a:r>
              <a:rPr lang="tr-TR" sz="1100" dirty="0" smtClean="0">
                <a:latin typeface="Times New Roman" pitchFamily="18" charset="0"/>
                <a:cs typeface="Times New Roman" pitchFamily="18" charset="0"/>
              </a:rPr>
              <a:t>Katılımcı bir yöntemle hazırlanan bu stratejik planda yer alan amaç ve hedefler benzer yöntemle hazırlanan performans programları vasıtasıyla gerçekleştirilmeye çalışılmıştır. Performans programları, stratejik planda yer alan stratejik hedeflere dayalı olarak belirlenen yıllık performans hedefleri ile oluşturulmuştur. 2012 yılında revize edilen stratejik planının uygulamaları 6 aylık periyotlarla izlenerek değerlendirilmiştir. stratejik amaçlarına dayalı gerçekleşme oranlarına bakıldığında genel olarak %100‟lük bir oranla amaçların gerçekleştiği görülmüştür.</a:t>
            </a:r>
          </a:p>
          <a:p>
            <a:pPr algn="just" defTabSz="266700"/>
            <a:r>
              <a:rPr lang="tr-TR" sz="1100" dirty="0" smtClean="0">
                <a:latin typeface="Times New Roman" pitchFamily="18" charset="0"/>
                <a:cs typeface="Times New Roman" pitchFamily="18" charset="0"/>
              </a:rPr>
              <a:t>	Okulumuzun stratejik </a:t>
            </a:r>
            <a:r>
              <a:rPr lang="tr-TR" sz="1100" dirty="0" err="1" smtClean="0">
                <a:latin typeface="Times New Roman" pitchFamily="18" charset="0"/>
                <a:cs typeface="Times New Roman" pitchFamily="18" charset="0"/>
              </a:rPr>
              <a:t>paln</a:t>
            </a:r>
            <a:r>
              <a:rPr lang="tr-TR" sz="1100" dirty="0" smtClean="0">
                <a:latin typeface="Times New Roman" pitchFamily="18" charset="0"/>
                <a:cs typeface="Times New Roman" pitchFamily="18" charset="0"/>
              </a:rPr>
              <a:t> ekibinin ve öğretmenlerinin katılımıyla yapılan toplantılarda, değerlendirme sonuçları paylaşılmıştır. Yapılan stratejik planlama çalışmalarıyla Kurumumuzda stratejik yönetim anlayışı kurum kültürü olarak benimsenmiş ve yapılacak hizmetleri; üst politikalar ve bütçeyle ilişkilendirme, kamu kaynaklarının etkili, ekonomik ve verimli bir şekilde elde edilmesi ve kullanılması, hesap verebilirliği ve malî saydamlığı sağlama, planlama, çalışmaları izleme, değerlendirme ve denetleme süreçleri önem kazanmıştır.</a:t>
            </a:r>
          </a:p>
          <a:p>
            <a:pPr algn="just">
              <a:lnSpc>
                <a:spcPct val="115000"/>
              </a:lnSpc>
              <a:spcAft>
                <a:spcPts val="1000"/>
              </a:spcAft>
            </a:pPr>
            <a:r>
              <a:rPr lang="tr-TR" sz="1100" dirty="0" smtClean="0">
                <a:latin typeface="Times New Roman" pitchFamily="18" charset="0"/>
                <a:ea typeface="Calibri" panose="020F0502020204030204" pitchFamily="34" charset="0"/>
                <a:cs typeface="Times New Roman" pitchFamily="18" charset="0"/>
              </a:rPr>
              <a:t>Bu </a:t>
            </a:r>
            <a:r>
              <a:rPr lang="tr-TR" sz="1100" dirty="0">
                <a:latin typeface="Times New Roman" pitchFamily="18" charset="0"/>
                <a:ea typeface="Calibri" panose="020F0502020204030204" pitchFamily="34" charset="0"/>
                <a:cs typeface="Times New Roman" pitchFamily="18" charset="0"/>
              </a:rPr>
              <a:t>kapsamda Millî Eğitim Bakanlığı 2015-2019 dönemine ilişkin kalkınma planları ve programlarda yer alan politika ve hedefler doğrultusunda kaynaklarının etkili, ekonomik ve verimli bir şekilde elde edilmesi ve kullanılmasını, hesap verebilirliği ve saydamlığı sağlamak üzere Millî Eğitim Bakanlığı 2015-2019 Stratejik Planı’nı hazırlamıştır. Hazırlanan planın gerçekleşme durumlarının tespiti ve gerekli önlemlerin zamanında ve etkin biçimde alınabilmesi için Millî Eğitim Bakanlığı 2015-2019 Stratejik Planı İzleme ve Değerlendirme Modeli geliştirilmiştir.</a:t>
            </a:r>
          </a:p>
          <a:p>
            <a:pPr algn="just">
              <a:lnSpc>
                <a:spcPct val="115000"/>
              </a:lnSpc>
              <a:spcAft>
                <a:spcPts val="0"/>
              </a:spcAft>
            </a:pPr>
            <a:r>
              <a:rPr lang="tr-TR" sz="1100" dirty="0">
                <a:latin typeface="Times New Roman" pitchFamily="18" charset="0"/>
                <a:ea typeface="Calibri" panose="020F0502020204030204" pitchFamily="34" charset="0"/>
                <a:cs typeface="Times New Roman" pitchFamily="18" charset="0"/>
              </a:rPr>
              <a:t>İzleme, stratejik plan uygulamasının sistematik olarak takip edilmesi ve raporlanmasıdır. Değerlendirme ise, uygulama sonuçlarının amaç ve hedeflere kıyasla ölçülmesi ve söz konusu amaç ve hedeflerin tutarlılık ve uygunluğunun analizidir.</a:t>
            </a:r>
          </a:p>
          <a:p>
            <a:pPr algn="just">
              <a:lnSpc>
                <a:spcPct val="115000"/>
              </a:lnSpc>
              <a:spcAft>
                <a:spcPts val="0"/>
              </a:spcAft>
            </a:pPr>
            <a:r>
              <a:rPr lang="tr-TR" sz="1100" dirty="0">
                <a:latin typeface="Times New Roman" pitchFamily="18" charset="0"/>
                <a:ea typeface="Calibri" panose="020F0502020204030204" pitchFamily="34" charset="0"/>
                <a:cs typeface="Times New Roman" pitchFamily="18" charset="0"/>
              </a:rPr>
              <a:t> </a:t>
            </a:r>
          </a:p>
          <a:p>
            <a:pPr algn="just">
              <a:lnSpc>
                <a:spcPct val="115000"/>
              </a:lnSpc>
              <a:spcAft>
                <a:spcPts val="1000"/>
              </a:spcAft>
            </a:pPr>
            <a:r>
              <a:rPr lang="tr-TR" sz="1100" dirty="0">
                <a:latin typeface="Times New Roman" pitchFamily="18" charset="0"/>
                <a:ea typeface="Calibri" panose="020F0502020204030204" pitchFamily="34" charset="0"/>
                <a:cs typeface="Times New Roman" pitchFamily="18" charset="0"/>
              </a:rPr>
              <a:t>Millî Eğitim Bakanlığı 2015-2019 Stratejik Planı İzleme ve Değerlendirme </a:t>
            </a:r>
            <a:r>
              <a:rPr lang="tr-TR" sz="1100" dirty="0" err="1">
                <a:latin typeface="Times New Roman" pitchFamily="18" charset="0"/>
                <a:ea typeface="Calibri" panose="020F0502020204030204" pitchFamily="34" charset="0"/>
                <a:cs typeface="Times New Roman" pitchFamily="18" charset="0"/>
              </a:rPr>
              <a:t>Modeli’nin</a:t>
            </a:r>
            <a:r>
              <a:rPr lang="tr-TR" sz="1100" dirty="0">
                <a:latin typeface="Times New Roman" pitchFamily="18" charset="0"/>
                <a:ea typeface="Calibri" panose="020F0502020204030204" pitchFamily="34" charset="0"/>
                <a:cs typeface="Times New Roman" pitchFamily="18" charset="0"/>
              </a:rPr>
              <a:t> çerçevesini;</a:t>
            </a:r>
          </a:p>
          <a:p>
            <a:pPr marL="342900" lvl="0" indent="-342900" algn="just">
              <a:lnSpc>
                <a:spcPct val="115000"/>
              </a:lnSpc>
              <a:spcAft>
                <a:spcPts val="0"/>
              </a:spcAft>
              <a:buFont typeface="+mj-lt"/>
              <a:buAutoNum type="arabicPeriod"/>
            </a:pPr>
            <a:r>
              <a:rPr lang="tr-TR" sz="1100" dirty="0">
                <a:latin typeface="Times New Roman" pitchFamily="18" charset="0"/>
                <a:ea typeface="Calibri" panose="020F0502020204030204" pitchFamily="34" charset="0"/>
                <a:cs typeface="Times New Roman" pitchFamily="18" charset="0"/>
              </a:rPr>
              <a:t>MEB 2015-2019 Stratejik Planı ve performans programlarında yer alan performans göstergelerinin gerçekleşme durumlarının tespit edilmesi,</a:t>
            </a:r>
          </a:p>
          <a:p>
            <a:pPr marL="342900" lvl="0" indent="-342900" algn="just">
              <a:lnSpc>
                <a:spcPct val="115000"/>
              </a:lnSpc>
              <a:spcAft>
                <a:spcPts val="0"/>
              </a:spcAft>
              <a:buFont typeface="+mj-lt"/>
              <a:buAutoNum type="arabicPeriod"/>
            </a:pPr>
            <a:r>
              <a:rPr lang="tr-TR" sz="1100" dirty="0">
                <a:latin typeface="Times New Roman" pitchFamily="18" charset="0"/>
                <a:ea typeface="Calibri" panose="020F0502020204030204" pitchFamily="34" charset="0"/>
                <a:cs typeface="Times New Roman" pitchFamily="18" charset="0"/>
              </a:rPr>
              <a:t>Performans göstergelerinin gerçekleşme durumlarının hedeflerle kıyaslanması,</a:t>
            </a:r>
          </a:p>
          <a:p>
            <a:pPr marL="342900" lvl="0" indent="-342900" algn="just">
              <a:lnSpc>
                <a:spcPct val="115000"/>
              </a:lnSpc>
              <a:spcAft>
                <a:spcPts val="0"/>
              </a:spcAft>
              <a:buFont typeface="+mj-lt"/>
              <a:buAutoNum type="arabicPeriod"/>
            </a:pPr>
            <a:r>
              <a:rPr lang="tr-TR" sz="1100" dirty="0">
                <a:latin typeface="Times New Roman" pitchFamily="18" charset="0"/>
                <a:ea typeface="Calibri" panose="020F0502020204030204" pitchFamily="34" charset="0"/>
                <a:cs typeface="Times New Roman" pitchFamily="18" charset="0"/>
              </a:rPr>
              <a:t>Sonuçların raporlanması ve paydaşlarla paylaşımı,</a:t>
            </a:r>
          </a:p>
          <a:p>
            <a:pPr marL="342900" lvl="0" indent="-342900" algn="just">
              <a:lnSpc>
                <a:spcPct val="115000"/>
              </a:lnSpc>
              <a:spcAft>
                <a:spcPts val="1000"/>
              </a:spcAft>
              <a:buFont typeface="+mj-lt"/>
              <a:buAutoNum type="arabicPeriod"/>
            </a:pPr>
            <a:r>
              <a:rPr lang="tr-TR" sz="1100" dirty="0">
                <a:latin typeface="Times New Roman" pitchFamily="18" charset="0"/>
                <a:ea typeface="Calibri" panose="020F0502020204030204" pitchFamily="34" charset="0"/>
                <a:cs typeface="Times New Roman" pitchFamily="18" charset="0"/>
              </a:rPr>
              <a:t>Gerekli tedbirlerin alınması</a:t>
            </a:r>
          </a:p>
          <a:p>
            <a:pPr algn="just">
              <a:lnSpc>
                <a:spcPct val="115000"/>
              </a:lnSpc>
              <a:spcAft>
                <a:spcPts val="1000"/>
              </a:spcAft>
            </a:pPr>
            <a:r>
              <a:rPr lang="tr-TR" sz="1100" dirty="0">
                <a:latin typeface="Times New Roman" pitchFamily="18" charset="0"/>
                <a:ea typeface="Calibri" panose="020F0502020204030204" pitchFamily="34" charset="0"/>
                <a:cs typeface="Times New Roman" pitchFamily="18" charset="0"/>
              </a:rPr>
              <a:t>süreçleri oluşturmaktadır.</a:t>
            </a:r>
          </a:p>
          <a:p>
            <a:pPr algn="just">
              <a:lnSpc>
                <a:spcPct val="115000"/>
              </a:lnSpc>
              <a:spcAft>
                <a:spcPts val="1000"/>
              </a:spcAft>
            </a:pPr>
            <a:r>
              <a:rPr lang="tr-TR" sz="1200" dirty="0">
                <a:latin typeface="Arial" panose="020B0604020202020204" pitchFamily="34"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up 4"/>
          <p:cNvGrpSpPr/>
          <p:nvPr/>
        </p:nvGrpSpPr>
        <p:grpSpPr>
          <a:xfrm>
            <a:off x="504936" y="362859"/>
            <a:ext cx="6005624" cy="360055"/>
            <a:chOff x="542115" y="3383314"/>
            <a:chExt cx="5975601" cy="285751"/>
          </a:xfrm>
        </p:grpSpPr>
        <p:sp>
          <p:nvSpPr>
            <p:cNvPr id="5" name="Yuvarlatılmış Dikdörtgen 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MELİHA HASANALİ BOSTAN ÇUBUK FEN LİSESİ 2010-2019 STRATEJİK PLAN DEĞERLENDİRMESİ</a:t>
              </a:r>
              <a:endParaRPr lang="tr-TR" sz="1400" b="1" dirty="0">
                <a:solidFill>
                  <a:prstClr val="white"/>
                </a:solidFill>
                <a:cs typeface="Arial" pitchFamily="34" charset="0"/>
              </a:endParaRPr>
            </a:p>
          </p:txBody>
        </p:sp>
        <p:sp>
          <p:nvSpPr>
            <p:cNvPr id="6" name="Yuvarlatılmış Dikdörtgen 8"/>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smtClean="0">
                  <a:solidFill>
                    <a:prstClr val="white"/>
                  </a:solidFill>
                  <a:effectLst>
                    <a:outerShdw blurRad="38100" dist="38100" dir="2700000" algn="tl">
                      <a:srgbClr val="000000">
                        <a:alpha val="43137"/>
                      </a:srgbClr>
                    </a:outerShdw>
                  </a:effectLst>
                </a:rPr>
                <a:t>5.1.</a:t>
              </a:r>
              <a:endParaRPr lang="tr-TR" sz="1400" b="1" dirty="0">
                <a:solidFill>
                  <a:prstClr val="white"/>
                </a:solidFill>
                <a:effectLst>
                  <a:outerShdw blurRad="38100" dist="38100" dir="2700000" algn="tl">
                    <a:srgbClr val="000000">
                      <a:alpha val="43137"/>
                    </a:srgbClr>
                  </a:outerShdw>
                </a:effectLst>
              </a:endParaRPr>
            </a:p>
          </p:txBody>
        </p:sp>
      </p:grpSp>
      <p:sp>
        <p:nvSpPr>
          <p:cNvPr id="9" name="8 Slayt Numarası Yer Tutucusu"/>
          <p:cNvSpPr>
            <a:spLocks noGrp="1"/>
          </p:cNvSpPr>
          <p:nvPr>
            <p:ph type="sldNum" sz="quarter" idx="12"/>
          </p:nvPr>
        </p:nvSpPr>
        <p:spPr/>
        <p:txBody>
          <a:bodyPr/>
          <a:lstStyle/>
          <a:p>
            <a:r>
              <a:rPr lang="tr-TR" dirty="0" smtClean="0"/>
              <a:t>58</a:t>
            </a:r>
            <a:endParaRPr lang="tr-TR" dirty="0"/>
          </a:p>
        </p:txBody>
      </p:sp>
    </p:spTree>
    <p:extLst>
      <p:ext uri="{BB962C8B-B14F-4D97-AF65-F5344CB8AC3E}">
        <p14:creationId xmlns="" xmlns:p14="http://schemas.microsoft.com/office/powerpoint/2010/main" val="81625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 25"/>
          <p:cNvGrpSpPr/>
          <p:nvPr/>
        </p:nvGrpSpPr>
        <p:grpSpPr>
          <a:xfrm>
            <a:off x="352426" y="74446"/>
            <a:ext cx="6120000" cy="284400"/>
            <a:chOff x="-71420" y="384676"/>
            <a:chExt cx="7335967" cy="285751"/>
          </a:xfrm>
        </p:grpSpPr>
        <p:sp>
          <p:nvSpPr>
            <p:cNvPr id="28" name="Dikdörtgen 27"/>
            <p:cNvSpPr/>
            <p:nvPr/>
          </p:nvSpPr>
          <p:spPr>
            <a:xfrm>
              <a:off x="114300" y="384676"/>
              <a:ext cx="6629400" cy="28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Yuvarlatılmış Dikdörtgen 2"/>
            <p:cNvSpPr>
              <a:spLocks noChangeArrowheads="1"/>
            </p:cNvSpPr>
            <p:nvPr/>
          </p:nvSpPr>
          <p:spPr bwMode="auto">
            <a:xfrm>
              <a:off x="-71420" y="384676"/>
              <a:ext cx="7335967"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dirty="0" smtClean="0">
                  <a:cs typeface="Arial" pitchFamily="34" charset="0"/>
                </a:rPr>
                <a:t>SUNUŞ</a:t>
              </a:r>
              <a:endParaRPr kumimoji="0" lang="tr-TR" sz="1200" b="0" i="0" u="none" strike="noStrike" cap="none" normalizeH="0" baseline="0" dirty="0" smtClean="0">
                <a:ln>
                  <a:noFill/>
                </a:ln>
                <a:solidFill>
                  <a:schemeClr val="tx1"/>
                </a:solidFill>
                <a:effectLst/>
                <a:cs typeface="Arial" pitchFamily="34" charset="0"/>
              </a:endParaRPr>
            </a:p>
          </p:txBody>
        </p:sp>
      </p:grpSp>
      <p:sp>
        <p:nvSpPr>
          <p:cNvPr id="30" name="Dikdörtgen 29"/>
          <p:cNvSpPr/>
          <p:nvPr/>
        </p:nvSpPr>
        <p:spPr>
          <a:xfrm>
            <a:off x="347708" y="2919052"/>
            <a:ext cx="5965064" cy="5632311"/>
          </a:xfrm>
          <a:prstGeom prst="rect">
            <a:avLst/>
          </a:prstGeom>
        </p:spPr>
        <p:txBody>
          <a:bodyPr wrap="square">
            <a:spAutoFit/>
          </a:bodyPr>
          <a:lstStyle/>
          <a:p>
            <a:pPr algn="r"/>
            <a:r>
              <a:rPr lang="tr-TR" sz="1200" b="1" dirty="0" smtClean="0">
                <a:cs typeface="Times New Roman" pitchFamily="18" charset="0"/>
              </a:rPr>
              <a:t> </a:t>
            </a:r>
          </a:p>
          <a:p>
            <a:r>
              <a:rPr lang="tr-TR" sz="1200" dirty="0" smtClean="0"/>
              <a:t>          Hızla gelişen dünyamızda, değişen teknolojilerle bilginin değişim süreci de hızla değişmiş ve başarı için sistemli ve planlı bir çalışma kaçınılmaz hale gelmiştir. Sürekli değişen ve gelişen ortamlarda çağın gerekleri ile uyumlu bir eğitim öğretim anlayışını sistematik bir şekilde devam ettirebilmemiz, belirlediğimiz stratejileri en etkin şekilde uygulayabilmemiz ile mümkün olacaktır. İstikbale ümit ve güvenle bakabilmemiz, yarınların sahibi olacak öğrencilerimizi sistemli düşünebilen, sorgulayan, girişimci, teknolojiyi etkin ve verimli biçimde kullanabilen, planlı çalışma alışkanlığına sahip, estetik duyguları gelişmiş, milli ve dini değerlere sahip sağlam karakterli bireyler olarak yetiştirebilmemizle mümkündür. Bu da iyi bir planlama ve bu planın etkin bir şekilde uygulanmasına bağlıdır. </a:t>
            </a:r>
          </a:p>
          <a:p>
            <a:r>
              <a:rPr lang="tr-TR" sz="1200" dirty="0" smtClean="0"/>
              <a:t>          Stratejik planlama, önceden belirlenen hedeflere ulaşmak için kurumsal manada ortaya konacak faaliyetleri planlayıp hesaplayarak, ve eldeki kaynakları en etkin biçimde kullanarak hayata geçirme sanatıdır. </a:t>
            </a:r>
          </a:p>
          <a:p>
            <a:r>
              <a:rPr lang="tr-TR" sz="1200" dirty="0" smtClean="0"/>
              <a:t>         Kapsamlı ve özgün bir çalışmanın sonucu hazırlanan bu Stratejik Plan, okulumuzun çağa uyumu ve gelişimi açısından tespit edilen ve ulaşılması gereken hedeflerin yönünü doğrultusunu ve tercihlerini kapsamaktadır. Katılımcı bir anlayış ile oluşturulan Stratejik Plânın, okulumuzun eğitim yapısının daha da güçlendirilmesinde bir rehber olarak kullanılması amaçlanmaktadır. </a:t>
            </a:r>
          </a:p>
          <a:p>
            <a:r>
              <a:rPr lang="tr-TR" sz="1200" dirty="0" smtClean="0"/>
              <a:t>         Belirlenen stratejik amaçlar doğrultusunda hedefler güncellenmiş ve okulumuzun 2015-2019 yıllarına ait stratejik plânı hazırlanmıştır. </a:t>
            </a:r>
          </a:p>
          <a:p>
            <a:r>
              <a:rPr lang="tr-TR" sz="1200" dirty="0" smtClean="0"/>
              <a:t>         Ülkemizin Sosyal, kültürel ve ekonomik gelişimine temel oluşturan en önemli unsurun eğitim olduğu anlayışıyla hazırlanan stratejik planımızda belirlediğimiz vizyon, misyon çerçevesinde ve hedefler doğrultusunda yürütülecek çalışmalarda tüm stratejik planlama ekibimize ve öğretmenlerimize, İlçe Milli Eğitim Müdürlüğümüz Strateji Geliştirme Bölümü çalışanlarına teşekkür ediyor, bu plânın başarıyla uygulanması ile okulumuzun başarısının daha da artacağına inanıyor, tüm personelimize başarılar diliyorum.</a:t>
            </a:r>
          </a:p>
          <a:p>
            <a:r>
              <a:rPr lang="tr-TR" sz="1200" dirty="0" smtClean="0"/>
              <a:t> </a:t>
            </a:r>
          </a:p>
          <a:p>
            <a:r>
              <a:rPr lang="tr-TR" sz="1200" dirty="0" smtClean="0"/>
              <a:t>					       </a:t>
            </a:r>
            <a:r>
              <a:rPr lang="tr-TR" sz="1200" dirty="0" err="1" smtClean="0"/>
              <a:t>Selvet</a:t>
            </a:r>
            <a:r>
              <a:rPr lang="tr-TR" sz="1200" dirty="0" smtClean="0"/>
              <a:t> GÜRDAĞ</a:t>
            </a:r>
            <a:endParaRPr lang="tr-TR" sz="1200" dirty="0">
              <a:cs typeface="Times New Roman" pitchFamily="18" charset="0"/>
            </a:endParaRPr>
          </a:p>
          <a:p>
            <a:pPr algn="r"/>
            <a:r>
              <a:rPr lang="tr-TR" sz="1200" b="1" dirty="0">
                <a:cs typeface="Times New Roman" pitchFamily="18" charset="0"/>
              </a:rPr>
              <a:t>                                                                                      </a:t>
            </a:r>
            <a:r>
              <a:rPr lang="tr-TR" sz="1200" b="1" dirty="0" smtClean="0">
                <a:cs typeface="Times New Roman" pitchFamily="18" charset="0"/>
              </a:rPr>
              <a:t>Okul Müdürü</a:t>
            </a:r>
            <a:endParaRPr lang="tr-TR" sz="1200" dirty="0">
              <a:ea typeface="TimesNewRomanPSMT"/>
              <a:cs typeface="Times New Roman" pitchFamily="18" charset="0"/>
            </a:endParaRPr>
          </a:p>
        </p:txBody>
      </p:sp>
      <p:sp>
        <p:nvSpPr>
          <p:cNvPr id="12" name="Yuvarlatılmış Dikdörtgen 11"/>
          <p:cNvSpPr/>
          <p:nvPr/>
        </p:nvSpPr>
        <p:spPr>
          <a:xfrm>
            <a:off x="943397" y="402389"/>
            <a:ext cx="5094514" cy="2422234"/>
          </a:xfrm>
          <a:prstGeom prst="roundRect">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409371" y="2046514"/>
            <a:ext cx="2149914" cy="369332"/>
          </a:xfrm>
          <a:prstGeom prst="rect">
            <a:avLst/>
          </a:prstGeom>
          <a:noFill/>
        </p:spPr>
        <p:txBody>
          <a:bodyPr wrap="square" rtlCol="0">
            <a:spAutoFit/>
          </a:bodyPr>
          <a:lstStyle/>
          <a:p>
            <a:r>
              <a:rPr lang="tr-TR" dirty="0" smtClean="0">
                <a:solidFill>
                  <a:schemeClr val="bg1"/>
                </a:solidFill>
              </a:rPr>
              <a:t>     SELVET GÜRDAĞ</a:t>
            </a:r>
            <a:endParaRPr lang="tr-TR" dirty="0">
              <a:solidFill>
                <a:schemeClr val="bg1"/>
              </a:solidFill>
            </a:endParaRPr>
          </a:p>
        </p:txBody>
      </p:sp>
      <p:pic>
        <p:nvPicPr>
          <p:cNvPr id="11" name="10 Resim" descr="P1050099.JPG"/>
          <p:cNvPicPr>
            <a:picLocks noChangeAspect="1"/>
          </p:cNvPicPr>
          <p:nvPr/>
        </p:nvPicPr>
        <p:blipFill>
          <a:blip r:embed="rId3" cstate="print"/>
          <a:stretch>
            <a:fillRect/>
          </a:stretch>
        </p:blipFill>
        <p:spPr>
          <a:xfrm>
            <a:off x="1828799" y="402389"/>
            <a:ext cx="3229645" cy="2422234"/>
          </a:xfrm>
          <a:prstGeom prst="rect">
            <a:avLst/>
          </a:prstGeom>
        </p:spPr>
      </p:pic>
    </p:spTree>
    <p:extLst>
      <p:ext uri="{BB962C8B-B14F-4D97-AF65-F5344CB8AC3E}">
        <p14:creationId xmlns="" xmlns:p14="http://schemas.microsoft.com/office/powerpoint/2010/main" val="35648300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6249" y="50698"/>
            <a:ext cx="6067425" cy="3746667"/>
          </a:xfrm>
          <a:prstGeom prst="rect">
            <a:avLst/>
          </a:prstGeom>
        </p:spPr>
        <p:txBody>
          <a:bodyPr wrap="square">
            <a:spAutoFit/>
          </a:bodyPr>
          <a:lstStyle/>
          <a:p>
            <a:pPr algn="just">
              <a:lnSpc>
                <a:spcPct val="1150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MEB 2015-2019 Stratejik Planı’nda yer alan performans göstergelerinin gerçekleşme durumlarının tespiti yılda iki kez yapılacaktır. Yılın ilk altı aylık dönemini kapsayan birinci izleme kapsamında, SGB tarafından harcama birimlerinden sorumlu oldukları göstergeler ile ilgili gerçekleşme durumlarına ilişkin veriler toplanarak konsolide edilecektir. Göstergelerin gerçekleşme durumları hakkında hazırlanan rapor üst yöneticiye sunulacak ve böylelikle göstergelerdeki yıllık hedeflere ulaşılmasını sağlamak üzere gerekli görülebilecek tedbirlerin alınması sağlanacaktır.</a:t>
            </a:r>
          </a:p>
          <a:p>
            <a:pPr algn="just">
              <a:lnSpc>
                <a:spcPct val="1150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Yılın tamamını kapsayan ikinci izleme dâhilinde; SGB tarafından harcama birimlerden sorumlu oldukları göstergeler ile ilgili yılsonu gerçekleşme durumlarına ait veriler toplanarak konsolide edilecektir. Yıl sonu gerçekleşme durumları, varsa gösterge hedeflerinden sapmalar ve bunların nedenleri üst yönetici başkanlığında harcama birim yöneticilerince değerlendirilerek gerekli tedbirlerin alınması sağlanacaktır. Ayrıca, stratejik planın yıllık izleme ve değerlendirme raporu hazırlanarak kamuoyu ile paylaşılacaktır.</a:t>
            </a:r>
          </a:p>
          <a:p>
            <a:pPr algn="just">
              <a:lnSpc>
                <a:spcPct val="115000"/>
              </a:lnSpc>
              <a:spcAft>
                <a:spcPts val="10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Ayrıca, Okul/Kurum/Bakanlık düzeyinde stratejik hedeflerin gerçekleşme yüzdesi Bakanlık izleme-değerlendirme sistemi üzerinden takip edilecek ve göstergelerin gerçekleşme durumları düzenli olarak kamuoyu ile paylaşılacaktır.</a:t>
            </a:r>
          </a:p>
        </p:txBody>
      </p:sp>
      <p:graphicFrame>
        <p:nvGraphicFramePr>
          <p:cNvPr id="4" name="Tablo 3"/>
          <p:cNvGraphicFramePr>
            <a:graphicFrameLocks noGrp="1"/>
          </p:cNvGraphicFramePr>
          <p:nvPr>
            <p:extLst>
              <p:ext uri="{D42A27DB-BD31-4B8C-83A1-F6EECF244321}">
                <p14:modId xmlns="" xmlns:p14="http://schemas.microsoft.com/office/powerpoint/2010/main" val="2712440154"/>
              </p:ext>
            </p:extLst>
          </p:nvPr>
        </p:nvGraphicFramePr>
        <p:xfrm>
          <a:off x="575921" y="4302191"/>
          <a:ext cx="5954769" cy="4635500"/>
        </p:xfrm>
        <a:graphic>
          <a:graphicData uri="http://schemas.openxmlformats.org/drawingml/2006/table">
            <a:tbl>
              <a:tblPr firstRow="1" firstCol="1" bandRow="1"/>
              <a:tblGrid>
                <a:gridCol w="1052854"/>
                <a:gridCol w="1133475"/>
                <a:gridCol w="2972677"/>
                <a:gridCol w="795763"/>
              </a:tblGrid>
              <a:tr h="493548">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 Değerlendirme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Gerçekleştirilme Zamanı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İzleme Değerlendirme Dönemi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Süreç Açıklaması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Zaman Kapsamı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r h="1474586">
                <a:tc>
                  <a:txBody>
                    <a:bodyPr/>
                    <a:lstStyle/>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Birinci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İzleme-Değerlendirme Dönemi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Her yılın </a:t>
                      </a:r>
                      <a:br>
                        <a:rPr lang="tr-TR" sz="1000" dirty="0">
                          <a:effectLst/>
                          <a:latin typeface="Arial" panose="020B0604020202020204" pitchFamily="34" charset="0"/>
                          <a:ea typeface="Calibri" panose="020F0502020204030204" pitchFamily="34" charset="0"/>
                          <a:cs typeface="Times New Roman" panose="02020603050405020304" pitchFamily="18" charset="0"/>
                        </a:rPr>
                      </a:br>
                      <a:r>
                        <a:rPr lang="tr-TR" sz="1000" dirty="0">
                          <a:effectLst/>
                          <a:latin typeface="Arial" panose="020B0604020202020204" pitchFamily="34" charset="0"/>
                          <a:ea typeface="Calibri" panose="020F0502020204030204" pitchFamily="34" charset="0"/>
                          <a:cs typeface="Times New Roman" panose="02020603050405020304" pitchFamily="18" charset="0"/>
                        </a:rPr>
                        <a:t>Temmuz ayı içerisinde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l">
                        <a:lnSpc>
                          <a:spcPct val="115000"/>
                        </a:lnSpc>
                        <a:spcAft>
                          <a:spcPts val="0"/>
                        </a:spcAft>
                      </a:pPr>
                      <a:r>
                        <a:rPr lang="tr-TR" sz="1000">
                          <a:effectLst/>
                          <a:latin typeface="Arial" panose="020B0604020202020204" pitchFamily="34"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a:effectLst/>
                          <a:latin typeface="Arial" panose="020B0604020202020204" pitchFamily="34" charset="0"/>
                          <a:ea typeface="Calibri" panose="020F0502020204030204" pitchFamily="34" charset="0"/>
                          <a:cs typeface="Times New Roman" panose="02020603050405020304" pitchFamily="18" charset="0"/>
                        </a:rPr>
                        <a:t>SGB tarafından harcama birimlerinden sorumlu oldukları göstergeler ile ilgili gerçekleşme durumlarına ilişkin verilerin toplanması ve konsolide edilmesi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1115" algn="just">
                        <a:lnSpc>
                          <a:spcPct val="115000"/>
                        </a:lnSpc>
                        <a:spcAft>
                          <a:spcPts val="0"/>
                        </a:spcAft>
                      </a:pPr>
                      <a:r>
                        <a:rPr lang="tr-TR" sz="1000">
                          <a:effectLst/>
                          <a:latin typeface="Arial" panose="020B0604020202020204" pitchFamily="34"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a:effectLst/>
                          <a:latin typeface="Arial" panose="020B0604020202020204" pitchFamily="34" charset="0"/>
                          <a:ea typeface="Calibri" panose="020F0502020204030204" pitchFamily="34" charset="0"/>
                          <a:cs typeface="Times New Roman" panose="02020603050405020304" pitchFamily="18" charset="0"/>
                        </a:rPr>
                        <a:t>Göstergelerin gerçekleşme durumları hakkında hazırlanan raporun üst yöneticiye sunulması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000">
                          <a:effectLst/>
                          <a:latin typeface="Arial" panose="020B0604020202020204" pitchFamily="34"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a:effectLst/>
                          <a:latin typeface="Arial" panose="020B0604020202020204" pitchFamily="34" charset="0"/>
                          <a:ea typeface="Calibri" panose="020F0502020204030204" pitchFamily="34" charset="0"/>
                          <a:cs typeface="Times New Roman" panose="02020603050405020304" pitchFamily="18" charset="0"/>
                        </a:rPr>
                        <a:t>Ocak-Temmuz dönemi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1675">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İkinci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a:effectLst/>
                          <a:latin typeface="Arial" panose="020B0604020202020204" pitchFamily="34" charset="0"/>
                          <a:ea typeface="Calibri" panose="020F0502020204030204" pitchFamily="34" charset="0"/>
                          <a:cs typeface="Times New Roman" panose="02020603050405020304" pitchFamily="18" charset="0"/>
                        </a:rPr>
                        <a:t>İzleyen yılın Şubat ayı sonuna kadar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effectLst/>
                          <a:latin typeface="Arial" panose="020B0604020202020204" pitchFamily="34"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a:effectLst/>
                          <a:latin typeface="Arial" panose="020B0604020202020204" pitchFamily="34" charset="0"/>
                          <a:ea typeface="Calibri" panose="020F0502020204030204" pitchFamily="34" charset="0"/>
                          <a:cs typeface="Times New Roman" panose="02020603050405020304" pitchFamily="18" charset="0"/>
                        </a:rPr>
                        <a:t>SGB tarafından harcama birimlerinden sorumlu oldukları göstergeler ile ilgili yılsonu gerçekleşme durumlarına ilişkin verilerin toplanması ve  konsolide edilmesi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1115" algn="just">
                        <a:lnSpc>
                          <a:spcPct val="115000"/>
                        </a:lnSpc>
                        <a:spcAft>
                          <a:spcPts val="0"/>
                        </a:spcAft>
                      </a:pPr>
                      <a:r>
                        <a:rPr lang="tr-TR" sz="1000">
                          <a:effectLst/>
                          <a:latin typeface="Arial" panose="020B0604020202020204" pitchFamily="34"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a:effectLst/>
                          <a:latin typeface="Arial" panose="020B0604020202020204" pitchFamily="34" charset="0"/>
                          <a:ea typeface="Calibri" panose="020F0502020204030204" pitchFamily="34" charset="0"/>
                          <a:cs typeface="Times New Roman" panose="02020603050405020304" pitchFamily="18" charset="0"/>
                        </a:rPr>
                        <a:t>Üst yönetici başkanlığında harcama birim yöneticilerince yılsonu gerçekleşmelerinin, gösterge hedeflerinden sapmaların ve sapma nedenlerin değerlendirilerek gerekli tedbirlerin alınması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000">
                          <a:effectLst/>
                          <a:latin typeface="Arial" panose="020B0604020202020204" pitchFamily="34"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Tüm yıl</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Slayt Numarası Yer Tutucusu"/>
          <p:cNvSpPr>
            <a:spLocks noGrp="1"/>
          </p:cNvSpPr>
          <p:nvPr>
            <p:ph type="sldNum" sz="quarter" idx="12"/>
          </p:nvPr>
        </p:nvSpPr>
        <p:spPr/>
        <p:txBody>
          <a:bodyPr/>
          <a:lstStyle/>
          <a:p>
            <a:r>
              <a:rPr lang="tr-TR" dirty="0" smtClean="0"/>
              <a:t>59</a:t>
            </a:r>
            <a:endParaRPr lang="tr-TR" dirty="0"/>
          </a:p>
        </p:txBody>
      </p:sp>
    </p:spTree>
    <p:extLst>
      <p:ext uri="{BB962C8B-B14F-4D97-AF65-F5344CB8AC3E}">
        <p14:creationId xmlns="" xmlns:p14="http://schemas.microsoft.com/office/powerpoint/2010/main" val="2038163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6464519"/>
              </p:ext>
            </p:extLst>
          </p:nvPr>
        </p:nvGraphicFramePr>
        <p:xfrm>
          <a:off x="519430" y="442686"/>
          <a:ext cx="507238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2"/>
          <p:cNvSpPr>
            <a:spLocks noChangeArrowheads="1"/>
          </p:cNvSpPr>
          <p:nvPr/>
        </p:nvSpPr>
        <p:spPr bwMode="auto">
          <a:xfrm>
            <a:off x="2154555" y="3394774"/>
            <a:ext cx="1889125" cy="1458912"/>
          </a:xfrm>
          <a:prstGeom prst="ellipse">
            <a:avLst/>
          </a:prstGeom>
          <a:solidFill>
            <a:srgbClr val="000000"/>
          </a:solidFill>
          <a:ln w="127000" cmpd="dbl">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8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Meliha </a:t>
            </a:r>
            <a:r>
              <a:rPr kumimoji="0" lang="tr-TR" altLang="tr-TR" sz="800" b="1" i="0" u="none" strike="noStrike" cap="none" normalizeH="0" baseline="0" dirty="0" err="1"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Hasanali</a:t>
            </a:r>
            <a:r>
              <a:rPr kumimoji="0" lang="tr-TR" altLang="tr-TR" sz="800" b="1" i="0" u="none" strike="noStrike" cap="none" normalizeH="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Bostan  Çubuk Fen Lisesi </a:t>
            </a:r>
            <a:r>
              <a:rPr kumimoji="0" lang="tr-TR" altLang="tr-TR" sz="8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2015-2019 Stratejik Planı İzleme ve Değerlendirme Modeli</a:t>
            </a:r>
            <a:endParaRPr kumimoji="0" lang="tr-TR" altLang="tr-TR" sz="1800" b="0" i="0" u="none" strike="noStrike" cap="none" normalizeH="0" baseline="0" dirty="0" smtClean="0">
              <a:ln>
                <a:noFill/>
              </a:ln>
              <a:solidFill>
                <a:schemeClr val="bg1"/>
              </a:solidFill>
              <a:effectLst/>
              <a:latin typeface="Arial" panose="020B0604020202020204" pitchFamily="34" charset="0"/>
            </a:endParaRPr>
          </a:p>
        </p:txBody>
      </p:sp>
      <p:sp>
        <p:nvSpPr>
          <p:cNvPr id="3" name="Rectangle 3"/>
          <p:cNvSpPr>
            <a:spLocks noChangeArrowheads="1"/>
          </p:cNvSpPr>
          <p:nvPr/>
        </p:nvSpPr>
        <p:spPr bwMode="auto">
          <a:xfrm>
            <a:off x="-633095" y="442686"/>
            <a:ext cx="685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4"/>
          <p:cNvSpPr>
            <a:spLocks noChangeArrowheads="1"/>
          </p:cNvSpPr>
          <p:nvPr/>
        </p:nvSpPr>
        <p:spPr bwMode="auto">
          <a:xfrm>
            <a:off x="-633095" y="899886"/>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14475" algn="l"/>
              </a:tabLst>
              <a:defRPr>
                <a:solidFill>
                  <a:schemeClr val="tx1"/>
                </a:solidFill>
                <a:latin typeface="Arial" panose="020B0604020202020204" pitchFamily="34" charset="0"/>
              </a:defRPr>
            </a:lvl1pPr>
            <a:lvl2pPr eaLnBrk="0" fontAlgn="base" hangingPunct="0">
              <a:spcBef>
                <a:spcPct val="0"/>
              </a:spcBef>
              <a:spcAft>
                <a:spcPct val="0"/>
              </a:spcAft>
              <a:tabLst>
                <a:tab pos="1514475" algn="l"/>
              </a:tabLst>
              <a:defRPr>
                <a:solidFill>
                  <a:schemeClr val="tx1"/>
                </a:solidFill>
                <a:latin typeface="Arial" panose="020B0604020202020204" pitchFamily="34" charset="0"/>
              </a:defRPr>
            </a:lvl2pPr>
            <a:lvl3pPr eaLnBrk="0" fontAlgn="base" hangingPunct="0">
              <a:spcBef>
                <a:spcPct val="0"/>
              </a:spcBef>
              <a:spcAft>
                <a:spcPct val="0"/>
              </a:spcAft>
              <a:tabLst>
                <a:tab pos="1514475" algn="l"/>
              </a:tabLst>
              <a:defRPr>
                <a:solidFill>
                  <a:schemeClr val="tx1"/>
                </a:solidFill>
                <a:latin typeface="Arial" panose="020B0604020202020204" pitchFamily="34" charset="0"/>
              </a:defRPr>
            </a:lvl3pPr>
            <a:lvl4pPr eaLnBrk="0" fontAlgn="base" hangingPunct="0">
              <a:spcBef>
                <a:spcPct val="0"/>
              </a:spcBef>
              <a:spcAft>
                <a:spcPct val="0"/>
              </a:spcAft>
              <a:tabLst>
                <a:tab pos="1514475" algn="l"/>
              </a:tabLst>
              <a:defRPr>
                <a:solidFill>
                  <a:schemeClr val="tx1"/>
                </a:solidFill>
                <a:latin typeface="Arial" panose="020B0604020202020204" pitchFamily="34" charset="0"/>
              </a:defRPr>
            </a:lvl4pPr>
            <a:lvl5pPr eaLnBrk="0" fontAlgn="base" hangingPunct="0">
              <a:spcBef>
                <a:spcPct val="0"/>
              </a:spcBef>
              <a:spcAft>
                <a:spcPct val="0"/>
              </a:spcAft>
              <a:tabLst>
                <a:tab pos="1514475" algn="l"/>
              </a:tabLst>
              <a:defRPr>
                <a:solidFill>
                  <a:schemeClr val="tx1"/>
                </a:solidFill>
                <a:latin typeface="Arial" panose="020B0604020202020204" pitchFamily="34" charset="0"/>
              </a:defRPr>
            </a:lvl5pPr>
            <a:lvl6pPr eaLnBrk="0" fontAlgn="base" hangingPunct="0">
              <a:spcBef>
                <a:spcPct val="0"/>
              </a:spcBef>
              <a:spcAft>
                <a:spcPct val="0"/>
              </a:spcAft>
              <a:tabLst>
                <a:tab pos="1514475" algn="l"/>
              </a:tabLst>
              <a:defRPr>
                <a:solidFill>
                  <a:schemeClr val="tx1"/>
                </a:solidFill>
                <a:latin typeface="Arial" panose="020B0604020202020204" pitchFamily="34" charset="0"/>
              </a:defRPr>
            </a:lvl6pPr>
            <a:lvl7pPr eaLnBrk="0" fontAlgn="base" hangingPunct="0">
              <a:spcBef>
                <a:spcPct val="0"/>
              </a:spcBef>
              <a:spcAft>
                <a:spcPct val="0"/>
              </a:spcAft>
              <a:tabLst>
                <a:tab pos="1514475" algn="l"/>
              </a:tabLst>
              <a:defRPr>
                <a:solidFill>
                  <a:schemeClr val="tx1"/>
                </a:solidFill>
                <a:latin typeface="Arial" panose="020B0604020202020204" pitchFamily="34" charset="0"/>
              </a:defRPr>
            </a:lvl7pPr>
            <a:lvl8pPr eaLnBrk="0" fontAlgn="base" hangingPunct="0">
              <a:spcBef>
                <a:spcPct val="0"/>
              </a:spcBef>
              <a:spcAft>
                <a:spcPct val="0"/>
              </a:spcAft>
              <a:tabLst>
                <a:tab pos="1514475" algn="l"/>
              </a:tabLst>
              <a:defRPr>
                <a:solidFill>
                  <a:schemeClr val="tx1"/>
                </a:solidFill>
                <a:latin typeface="Arial" panose="020B0604020202020204" pitchFamily="34" charset="0"/>
              </a:defRPr>
            </a:lvl8pPr>
            <a:lvl9pPr eaLnBrk="0" fontAlgn="base" hangingPunct="0">
              <a:spcBef>
                <a:spcPct val="0"/>
              </a:spcBef>
              <a:spcAft>
                <a:spcPct val="0"/>
              </a:spcAft>
              <a:tabLst>
                <a:tab pos="1514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14475" algn="l"/>
              </a:tabLst>
            </a:pPr>
            <a:r>
              <a:rPr kumimoji="0" lang="tr-TR" altLang="tr-TR"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tr-TR" altLang="tr-T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514475" algn="l"/>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33095" y="899886"/>
            <a:ext cx="685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7 Slayt Numarası Yer Tutucusu"/>
          <p:cNvSpPr>
            <a:spLocks noGrp="1"/>
          </p:cNvSpPr>
          <p:nvPr>
            <p:ph type="sldNum" sz="quarter" idx="12"/>
          </p:nvPr>
        </p:nvSpPr>
        <p:spPr/>
        <p:txBody>
          <a:bodyPr/>
          <a:lstStyle/>
          <a:p>
            <a:r>
              <a:rPr lang="tr-TR" dirty="0" smtClean="0"/>
              <a:t>60</a:t>
            </a:r>
            <a:endParaRPr lang="tr-TR" dirty="0"/>
          </a:p>
        </p:txBody>
      </p:sp>
    </p:spTree>
    <p:extLst>
      <p:ext uri="{BB962C8B-B14F-4D97-AF65-F5344CB8AC3E}">
        <p14:creationId xmlns="" xmlns:p14="http://schemas.microsoft.com/office/powerpoint/2010/main" val="34171336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2655455329"/>
              </p:ext>
            </p:extLst>
          </p:nvPr>
        </p:nvGraphicFramePr>
        <p:xfrm>
          <a:off x="411014" y="958216"/>
          <a:ext cx="6005623" cy="5459491"/>
        </p:xfrm>
        <a:graphic>
          <a:graphicData uri="http://schemas.openxmlformats.org/drawingml/2006/table">
            <a:tbl>
              <a:tblPr/>
              <a:tblGrid>
                <a:gridCol w="279212"/>
                <a:gridCol w="452470"/>
                <a:gridCol w="414764"/>
                <a:gridCol w="3062547"/>
                <a:gridCol w="737357"/>
                <a:gridCol w="1059273"/>
              </a:tblGrid>
              <a:tr h="671266">
                <a:tc>
                  <a:txBody>
                    <a:bodyPr/>
                    <a:lstStyle/>
                    <a:p>
                      <a:pPr algn="l" fontAlgn="ctr"/>
                      <a:r>
                        <a:rPr lang="tr-TR" sz="1000" b="1" i="0" u="none" strike="noStrike" dirty="0">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1000" b="1" i="0" u="none" strike="noStrike" dirty="0">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tr-TR" sz="1000" b="1" i="0" u="none" strike="noStrike" dirty="0">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fontAlgn="ctr"/>
                      <a:r>
                        <a:rPr lang="tr-TR" sz="1000" b="1" i="0" u="none" strike="noStrike" dirty="0" smtClean="0">
                          <a:solidFill>
                            <a:srgbClr val="000000"/>
                          </a:solidFill>
                          <a:effectLst/>
                          <a:latin typeface="Times New Roman"/>
                        </a:rPr>
                        <a:t>STRATEJİLER -  </a:t>
                      </a:r>
                      <a:r>
                        <a:rPr lang="tr-TR" sz="1000" b="1" i="0" u="none" strike="noStrike" dirty="0">
                          <a:solidFill>
                            <a:srgbClr val="000000"/>
                          </a:solidFill>
                          <a:effectLst/>
                          <a:latin typeface="Times New Roman"/>
                        </a:rPr>
                        <a:t>TEDBİRLER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1000" b="1" i="0" u="none" strike="noStrike" dirty="0">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1000" b="1" i="0" u="none" strike="noStrike" dirty="0">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829388">
                <a:tc rowSpan="7">
                  <a:txBody>
                    <a:bodyPr/>
                    <a:lstStyle/>
                    <a:p>
                      <a:pPr algn="ctr" fontAlgn="ctr"/>
                      <a:r>
                        <a:rPr lang="tr-TR" sz="1000" b="1" i="0" u="none" strike="noStrike" dirty="0">
                          <a:solidFill>
                            <a:srgbClr val="000000"/>
                          </a:solidFill>
                          <a:effectLst/>
                          <a:latin typeface="Times New Roman"/>
                        </a:rPr>
                        <a:t>EĞİTİM VE ÖĞRETİMDE ERİŞİM</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tr-TR" sz="1000" b="1" i="0" u="none" strike="noStrike">
                          <a:solidFill>
                            <a:srgbClr val="000000"/>
                          </a:solidFill>
                          <a:effectLst/>
                          <a:latin typeface="Times New Roman"/>
                        </a:rPr>
                        <a:t>STRATEJİK HEDEF 1.1.</a:t>
                      </a:r>
                      <a:r>
                        <a:rPr lang="tr-TR" sz="1000" b="0" i="0" u="none" strike="noStrike">
                          <a:solidFill>
                            <a:srgbClr val="000000"/>
                          </a:solidFill>
                          <a:effectLst/>
                          <a:latin typeface="Times New Roman"/>
                        </a:rPr>
                        <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Plan dönemi sonuna kadar dezavantajlı gruplar başta olmak üzere, eğitim ve öğretimin her tür ve kademesinde katılım ve tamamlama oranlarını artırmak.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1</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Eğitime erişim ve okula devam konusunda sivil toplum örgütleriyle iş birliği içerisinde çalışmaların yapılması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3579">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Toplumsal farkındalık düzeyini yükseltmek için geniş kapsamlı tanıtım faaliyetlerinin gerçekleştirilmesi</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Hayırseverler, özel ve kamu kuruluşları ve STK'lar ile eğitim-öğretim ortamlarının güçlendirilmesi ve zenginleştirilmesi konusunda girişimlerde bulunulacaktır.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4679">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4</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e-okul kayıtlarında yer alıp da okullara kesin kaydı yaptırılmayan öğrencilerin velilerine ulaşılarak kayıt yapmaları sağlanacaktır.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5</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Sosyal, kültürel, bilimsel ve sportif faaliyetlerle öğrenme ortamlarının ve okulların cazibesinin arttırılması sağlanacaktır.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4679">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6</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E-okul uygulamasıyla devam-devamsızlık takiplerinin yapılması,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İlgili</a:t>
                      </a:r>
                      <a:r>
                        <a:rPr lang="tr-TR" sz="1000" b="0" i="0" u="none" strike="noStrike" baseline="0" dirty="0" smtClean="0">
                          <a:solidFill>
                            <a:srgbClr val="000000"/>
                          </a:solidFill>
                          <a:effectLst/>
                          <a:latin typeface="Times New Roman"/>
                        </a:rPr>
                        <a:t> </a:t>
                      </a:r>
                      <a:r>
                        <a:rPr lang="tr-TR" sz="1000" b="0" i="0" u="none" strike="noStrike" baseline="0" dirty="0" err="1" smtClean="0">
                          <a:solidFill>
                            <a:srgbClr val="000000"/>
                          </a:solidFill>
                          <a:effectLst/>
                          <a:latin typeface="Times New Roman"/>
                        </a:rPr>
                        <a:t>Mdr</a:t>
                      </a:r>
                      <a:r>
                        <a:rPr lang="tr-TR" sz="1000" b="0" i="0" u="none" strike="noStrike" baseline="0" dirty="0" smtClean="0">
                          <a:solidFill>
                            <a:srgbClr val="000000"/>
                          </a:solidFill>
                          <a:effectLst/>
                          <a:latin typeface="Times New Roman"/>
                        </a:rPr>
                        <a:t>. Yrd.</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255">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7</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Öğrencilerin ilgi, istek ve yetenekleri doğrultusunda alanlarına yönelmeleri için okul rehberlik servisleri, sınıf rehber öğretmenleri, okul yöneticileri ve sağlanabilecek uzmanlar yardımı ile etkin rehberlik ve yönlendirme çalışmalarının yapılması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5" name="Grup 4"/>
          <p:cNvGrpSpPr/>
          <p:nvPr/>
        </p:nvGrpSpPr>
        <p:grpSpPr>
          <a:xfrm>
            <a:off x="421183" y="317785"/>
            <a:ext cx="6005624" cy="315329"/>
            <a:chOff x="542115" y="3383314"/>
            <a:chExt cx="5975601" cy="285751"/>
          </a:xfrm>
        </p:grpSpPr>
        <p:sp>
          <p:nvSpPr>
            <p:cNvPr id="6" name="Yuvarlatılmış Dikdörtgen 5"/>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2015-2019 STRATEJİK PLANI BİRİM SORUMLULUKLARI</a:t>
              </a:r>
            </a:p>
          </p:txBody>
        </p:sp>
        <p:sp>
          <p:nvSpPr>
            <p:cNvPr id="7" name="Yuvarlatılmış Dikdörtgen 6"/>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b="1" dirty="0">
                  <a:solidFill>
                    <a:prstClr val="white"/>
                  </a:solidFill>
                  <a:effectLst>
                    <a:outerShdw blurRad="38100" dist="38100" dir="2700000" algn="tl">
                      <a:srgbClr val="000000">
                        <a:alpha val="43137"/>
                      </a:srgbClr>
                    </a:outerShdw>
                  </a:effectLst>
                </a:rPr>
                <a:t>5.3.</a:t>
              </a:r>
            </a:p>
          </p:txBody>
        </p:sp>
      </p:grpSp>
      <p:sp>
        <p:nvSpPr>
          <p:cNvPr id="8" name="Metin kutusu 7"/>
          <p:cNvSpPr txBox="1"/>
          <p:nvPr/>
        </p:nvSpPr>
        <p:spPr>
          <a:xfrm>
            <a:off x="-25958" y="7936553"/>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68</a:t>
            </a:r>
          </a:p>
        </p:txBody>
      </p:sp>
      <p:sp>
        <p:nvSpPr>
          <p:cNvPr id="10" name="9 Slayt Numarası Yer Tutucusu"/>
          <p:cNvSpPr>
            <a:spLocks noGrp="1"/>
          </p:cNvSpPr>
          <p:nvPr>
            <p:ph type="sldNum" sz="quarter" idx="12"/>
          </p:nvPr>
        </p:nvSpPr>
        <p:spPr/>
        <p:txBody>
          <a:bodyPr/>
          <a:lstStyle/>
          <a:p>
            <a:r>
              <a:rPr lang="tr-TR" dirty="0" smtClean="0"/>
              <a:t>61</a:t>
            </a:r>
            <a:endParaRPr lang="tr-TR" dirty="0"/>
          </a:p>
        </p:txBody>
      </p:sp>
    </p:spTree>
    <p:extLst>
      <p:ext uri="{BB962C8B-B14F-4D97-AF65-F5344CB8AC3E}">
        <p14:creationId xmlns="" xmlns:p14="http://schemas.microsoft.com/office/powerpoint/2010/main" val="18721584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1165045933"/>
              </p:ext>
            </p:extLst>
          </p:nvPr>
        </p:nvGraphicFramePr>
        <p:xfrm>
          <a:off x="399492" y="303291"/>
          <a:ext cx="6005623" cy="6719675"/>
        </p:xfrm>
        <a:graphic>
          <a:graphicData uri="http://schemas.openxmlformats.org/drawingml/2006/table">
            <a:tbl>
              <a:tblPr/>
              <a:tblGrid>
                <a:gridCol w="354625"/>
                <a:gridCol w="490175"/>
                <a:gridCol w="565587"/>
                <a:gridCol w="2677110"/>
                <a:gridCol w="810674"/>
                <a:gridCol w="1107452"/>
              </a:tblGrid>
              <a:tr h="644560">
                <a:tc>
                  <a:txBody>
                    <a:bodyPr/>
                    <a:lstStyle/>
                    <a:p>
                      <a:pPr algn="l" fontAlgn="ctr"/>
                      <a:r>
                        <a:rPr lang="tr-TR" sz="900" b="1" i="0" u="none" strike="noStrike" dirty="0">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tr-TR" sz="900" b="1" i="0" u="none" strike="noStrike" dirty="0">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fontAlgn="ctr"/>
                      <a:r>
                        <a:rPr lang="tr-TR" sz="900" b="1" i="0" u="none" strike="noStrike" dirty="0" smtClean="0">
                          <a:solidFill>
                            <a:srgbClr val="000000"/>
                          </a:solidFill>
                          <a:effectLst/>
                          <a:latin typeface="Times New Roman"/>
                        </a:rPr>
                        <a:t>STRATEJİLER -  TEDBİRLER</a:t>
                      </a:r>
                      <a:endParaRPr lang="tr-TR" sz="9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572542">
                <a:tc rowSpan="9">
                  <a:txBody>
                    <a:bodyPr/>
                    <a:lstStyle/>
                    <a:p>
                      <a:pPr algn="ctr" fontAlgn="ctr"/>
                      <a:r>
                        <a:rPr lang="tr-TR" sz="900" b="1" i="0" u="none" strike="noStrike" dirty="0">
                          <a:solidFill>
                            <a:srgbClr val="000000"/>
                          </a:solidFill>
                          <a:effectLst/>
                          <a:latin typeface="Times New Roman"/>
                        </a:rPr>
                        <a:t>EĞİTİM VE ÖĞRETİMDE KALİTE</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tr-TR" sz="900" b="0" i="0" u="none" strike="noStrike" dirty="0">
                          <a:solidFill>
                            <a:srgbClr val="000000"/>
                          </a:solidFill>
                          <a:effectLst/>
                          <a:latin typeface="Times New Roman"/>
                        </a:rPr>
                        <a:t>STRATEJİK HEDEF 2.1.</a:t>
                      </a:r>
                      <a:br>
                        <a:rPr lang="tr-TR" sz="900" b="0" i="0" u="none" strike="noStrike" dirty="0">
                          <a:solidFill>
                            <a:srgbClr val="000000"/>
                          </a:solidFill>
                          <a:effectLst/>
                          <a:latin typeface="Times New Roman"/>
                        </a:rPr>
                      </a:br>
                      <a:r>
                        <a:rPr lang="tr-TR" sz="900" b="0" i="0" u="none" strike="noStrike" dirty="0">
                          <a:solidFill>
                            <a:srgbClr val="000000"/>
                          </a:solidFill>
                          <a:effectLst/>
                          <a:latin typeface="Times New Roman"/>
                        </a:rPr>
                        <a:t>Bütün bireylerin bedensel, ruhsal ve zihinsel gelişimlerine yönelik faaliyetlere katılım oranını ve öğrencilerin akademik başarı düzeylerini artırmak.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8</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Öğrencilerin akademik başarılarını destekleyici hazırlayıcı ve yetiştirici kursların devam ettirilmesi</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Öğretmenler</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022">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9</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Öğrencilerimizi dilde edilgen seviyesinden etken seviyesine çıkaracak projeler yapılacak</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10</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Öğrencilerin anlama ve anlatma kabiliyetlerini yükseltilerek akademik başarılarının daha yüksek seviyelere ulaştırılmasına katkı sunmak amacıyla yenilikçi ve özgün faaliyetler düzenlenecek</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022">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11</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a:solidFill>
                            <a:srgbClr val="000000"/>
                          </a:solidFill>
                          <a:effectLst/>
                          <a:latin typeface="Times New Roman"/>
                        </a:rPr>
                        <a:t>Öğrencilerimizi sözel alanda sadece iyi bir okur değil aynı zamanda iyi bir yazar olarak yetiştirebilmek için  faaliyetler düzenlenecek</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022">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12</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a:solidFill>
                            <a:srgbClr val="000000"/>
                          </a:solidFill>
                          <a:effectLst/>
                          <a:latin typeface="Times New Roman"/>
                        </a:rPr>
                        <a:t>Öğrenci ve velileri bilinçlendirmelerine yönelik rehberlik çalışmaları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4093">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13</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Okulumuzda</a:t>
                      </a:r>
                      <a:r>
                        <a:rPr lang="tr-TR" sz="1000" b="0" i="0" u="none" strike="noStrike" baseline="0" dirty="0" smtClean="0">
                          <a:solidFill>
                            <a:srgbClr val="000000"/>
                          </a:solidFill>
                          <a:effectLst/>
                          <a:latin typeface="Times New Roman"/>
                        </a:rPr>
                        <a:t> ki</a:t>
                      </a:r>
                      <a:r>
                        <a:rPr lang="tr-TR" sz="1000" b="0" i="0" u="none" strike="noStrike" dirty="0" smtClean="0">
                          <a:solidFill>
                            <a:srgbClr val="000000"/>
                          </a:solidFill>
                          <a:effectLst/>
                          <a:latin typeface="Times New Roman"/>
                        </a:rPr>
                        <a:t> </a:t>
                      </a:r>
                      <a:r>
                        <a:rPr lang="tr-TR" sz="1000" b="0" i="0" u="none" strike="noStrike" dirty="0">
                          <a:solidFill>
                            <a:srgbClr val="000000"/>
                          </a:solidFill>
                          <a:effectLst/>
                          <a:latin typeface="Times New Roman"/>
                        </a:rPr>
                        <a:t>sağlık koşullarının iyileştirilmesi, yeterli ve kaliteli eğitim almış sağlıklı nesiller yetiştirilerek toplum sağlığının korunması, geliştirilmesi ve yaşam kalitesinin </a:t>
                      </a:r>
                      <a:r>
                        <a:rPr lang="tr-TR" sz="1000" b="0" i="0" u="none" strike="noStrike" dirty="0" smtClean="0">
                          <a:solidFill>
                            <a:srgbClr val="000000"/>
                          </a:solidFill>
                          <a:effectLst/>
                          <a:latin typeface="Times New Roman"/>
                        </a:rPr>
                        <a:t>yükseltilmesi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14</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Okullardaki şiddet olayları ve madde bağımlılığı konusundaki önleyici tedbirler tespit edilerek hedef kitleye yönelik iyileştirme çalışmaları düzenlenecek.</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255">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15</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Bütün öğrencilerin öğrenim gördükleri ortamlarda güven ve sorumluluk duygusu geliştirmek amacıyla bilimsel, sosyal, kültürel, sanatsal ve sportif alanlara yönelik yarışmaların yaygınlaştırması sağlanacaktır.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022">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16</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Özellikle parçalanmış aile çocukları ile ailede şiddet gören öğrencilerin aile ziyaretleri yapılarak psikolojik destek verilecektir.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Metin kutusu 4"/>
          <p:cNvSpPr txBox="1"/>
          <p:nvPr/>
        </p:nvSpPr>
        <p:spPr>
          <a:xfrm>
            <a:off x="-19747" y="7928457"/>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70</a:t>
            </a:r>
          </a:p>
        </p:txBody>
      </p:sp>
      <p:sp>
        <p:nvSpPr>
          <p:cNvPr id="4" name="3 Slayt Numarası Yer Tutucusu"/>
          <p:cNvSpPr>
            <a:spLocks noGrp="1"/>
          </p:cNvSpPr>
          <p:nvPr>
            <p:ph type="sldNum" sz="quarter" idx="12"/>
          </p:nvPr>
        </p:nvSpPr>
        <p:spPr/>
        <p:txBody>
          <a:bodyPr/>
          <a:lstStyle/>
          <a:p>
            <a:r>
              <a:rPr lang="tr-TR" dirty="0" smtClean="0"/>
              <a:t>62</a:t>
            </a:r>
            <a:endParaRPr lang="tr-TR" dirty="0"/>
          </a:p>
        </p:txBody>
      </p:sp>
    </p:spTree>
    <p:extLst>
      <p:ext uri="{BB962C8B-B14F-4D97-AF65-F5344CB8AC3E}">
        <p14:creationId xmlns="" xmlns:p14="http://schemas.microsoft.com/office/powerpoint/2010/main" val="36405542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269066981"/>
              </p:ext>
            </p:extLst>
          </p:nvPr>
        </p:nvGraphicFramePr>
        <p:xfrm>
          <a:off x="434056" y="305714"/>
          <a:ext cx="6005623" cy="4129126"/>
        </p:xfrm>
        <a:graphic>
          <a:graphicData uri="http://schemas.openxmlformats.org/drawingml/2006/table">
            <a:tbl>
              <a:tblPr/>
              <a:tblGrid>
                <a:gridCol w="489737"/>
                <a:gridCol w="758305"/>
                <a:gridCol w="322594"/>
                <a:gridCol w="2292721"/>
                <a:gridCol w="679751"/>
                <a:gridCol w="1462515"/>
              </a:tblGrid>
              <a:tr h="821113">
                <a:tc>
                  <a:txBody>
                    <a:bodyPr/>
                    <a:lstStyle/>
                    <a:p>
                      <a:pPr algn="l" fontAlgn="ctr"/>
                      <a:r>
                        <a:rPr lang="tr-TR" sz="900" b="1" i="0" u="none" strike="noStrike" dirty="0">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tr-TR" sz="900" b="1" i="0" u="none" strike="noStrike" dirty="0">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fontAlgn="ctr"/>
                      <a:r>
                        <a:rPr lang="tr-TR" sz="900" b="1" i="0" u="none" strike="noStrike" dirty="0" smtClean="0">
                          <a:solidFill>
                            <a:srgbClr val="000000"/>
                          </a:solidFill>
                          <a:effectLst/>
                          <a:latin typeface="Times New Roman"/>
                        </a:rPr>
                        <a:t>STRATEJİLER -  TEDBİRLER</a:t>
                      </a:r>
                      <a:endParaRPr lang="tr-TR" sz="9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1517313">
                <a:tc rowSpan="2">
                  <a:txBody>
                    <a:bodyPr/>
                    <a:lstStyle/>
                    <a:p>
                      <a:pPr algn="ctr" fontAlgn="ctr"/>
                      <a:r>
                        <a:rPr lang="tr-TR" sz="900" b="1" i="0" u="none" strike="noStrike" dirty="0">
                          <a:solidFill>
                            <a:srgbClr val="000000"/>
                          </a:solidFill>
                          <a:effectLst/>
                          <a:latin typeface="Times New Roman"/>
                        </a:rPr>
                        <a:t>EĞİTİM VE ÖĞRETİMDE KALİTE</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900" b="0" i="0" u="none" strike="noStrike" dirty="0">
                          <a:solidFill>
                            <a:srgbClr val="000000"/>
                          </a:solidFill>
                          <a:effectLst/>
                          <a:latin typeface="Times New Roman"/>
                        </a:rPr>
                        <a:t>STRATEJİK HEDEF 2.2.</a:t>
                      </a:r>
                      <a:br>
                        <a:rPr lang="tr-TR" sz="900" b="0" i="0" u="none" strike="noStrike" dirty="0">
                          <a:solidFill>
                            <a:srgbClr val="000000"/>
                          </a:solidFill>
                          <a:effectLst/>
                          <a:latin typeface="Times New Roman"/>
                        </a:rPr>
                      </a:br>
                      <a:r>
                        <a:rPr lang="tr-TR" sz="900" b="0" i="0" u="none" strike="noStrike" dirty="0">
                          <a:solidFill>
                            <a:srgbClr val="000000"/>
                          </a:solidFill>
                          <a:effectLst/>
                          <a:latin typeface="Times New Roman"/>
                        </a:rPr>
                        <a:t>Hayat boyu öğrenme yaklaşımı çerçevesinde, işgücü piyasasının talep ettiği beceriler ile uyumlu bireyler yetiştirerek istihdam edilebilirliklerini artırmak.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17</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Sosyal ve </a:t>
                      </a:r>
                      <a:r>
                        <a:rPr lang="tr-TR" sz="1000" b="0" i="0" u="none" strike="noStrike" dirty="0" smtClean="0">
                          <a:solidFill>
                            <a:srgbClr val="000000"/>
                          </a:solidFill>
                          <a:effectLst/>
                          <a:latin typeface="Times New Roman"/>
                        </a:rPr>
                        <a:t>kültürel kursların artırılması</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0700">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18</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Üniversite gezileri düzenlenmesi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Metin kutusu 4"/>
          <p:cNvSpPr txBox="1"/>
          <p:nvPr/>
        </p:nvSpPr>
        <p:spPr>
          <a:xfrm>
            <a:off x="6438762" y="7984315"/>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71</a:t>
            </a:r>
          </a:p>
        </p:txBody>
      </p:sp>
      <p:sp>
        <p:nvSpPr>
          <p:cNvPr id="4" name="3 Slayt Numarası Yer Tutucusu"/>
          <p:cNvSpPr>
            <a:spLocks noGrp="1"/>
          </p:cNvSpPr>
          <p:nvPr>
            <p:ph type="sldNum" sz="quarter" idx="12"/>
          </p:nvPr>
        </p:nvSpPr>
        <p:spPr/>
        <p:txBody>
          <a:bodyPr/>
          <a:lstStyle/>
          <a:p>
            <a:r>
              <a:rPr lang="tr-TR" dirty="0" smtClean="0"/>
              <a:t>63</a:t>
            </a:r>
            <a:endParaRPr lang="tr-TR" dirty="0"/>
          </a:p>
        </p:txBody>
      </p:sp>
    </p:spTree>
    <p:extLst>
      <p:ext uri="{BB962C8B-B14F-4D97-AF65-F5344CB8AC3E}">
        <p14:creationId xmlns="" xmlns:p14="http://schemas.microsoft.com/office/powerpoint/2010/main" val="1976493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567349230"/>
              </p:ext>
            </p:extLst>
          </p:nvPr>
        </p:nvGraphicFramePr>
        <p:xfrm>
          <a:off x="434056" y="305715"/>
          <a:ext cx="6005623" cy="8367817"/>
        </p:xfrm>
        <a:graphic>
          <a:graphicData uri="http://schemas.openxmlformats.org/drawingml/2006/table">
            <a:tbl>
              <a:tblPr/>
              <a:tblGrid>
                <a:gridCol w="489737"/>
                <a:gridCol w="758305"/>
                <a:gridCol w="322594"/>
                <a:gridCol w="2292721"/>
                <a:gridCol w="679751"/>
                <a:gridCol w="1462515"/>
              </a:tblGrid>
              <a:tr h="859304">
                <a:tc>
                  <a:txBody>
                    <a:bodyPr/>
                    <a:lstStyle/>
                    <a:p>
                      <a:pPr algn="l" fontAlgn="ctr"/>
                      <a:r>
                        <a:rPr lang="tr-TR" sz="900" b="1" i="0" u="none" strike="noStrike" dirty="0">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tr-TR" sz="900" b="1" i="0" u="none" strike="noStrike" dirty="0">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fontAlgn="ctr"/>
                      <a:r>
                        <a:rPr lang="tr-TR" sz="900" b="1" i="0" u="none" strike="noStrike" dirty="0" smtClean="0">
                          <a:solidFill>
                            <a:srgbClr val="000000"/>
                          </a:solidFill>
                          <a:effectLst/>
                          <a:latin typeface="Times New Roman"/>
                        </a:rPr>
                        <a:t>STRATEJİLER -  TEDBİRLER</a:t>
                      </a:r>
                      <a:endParaRPr lang="tr-TR" sz="9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693375">
                <a:tc rowSpan="7">
                  <a:txBody>
                    <a:bodyPr/>
                    <a:lstStyle/>
                    <a:p>
                      <a:pPr algn="ctr" fontAlgn="ctr"/>
                      <a:r>
                        <a:rPr lang="tr-TR" sz="900" b="1" i="0" u="none" strike="noStrike">
                          <a:solidFill>
                            <a:srgbClr val="000000"/>
                          </a:solidFill>
                          <a:effectLst/>
                          <a:latin typeface="Times New Roman"/>
                        </a:rPr>
                        <a:t>EĞİTİM VE ÖĞRETİMDE KALİTE</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tr-TR" sz="900" b="0" i="0" u="none" strike="noStrike" dirty="0">
                          <a:solidFill>
                            <a:srgbClr val="000000"/>
                          </a:solidFill>
                          <a:effectLst/>
                          <a:latin typeface="Times New Roman"/>
                        </a:rPr>
                        <a:t>STRATEJİK HEDEF 2.3.</a:t>
                      </a:r>
                      <a:br>
                        <a:rPr lang="tr-TR" sz="900" b="0" i="0" u="none" strike="noStrike" dirty="0">
                          <a:solidFill>
                            <a:srgbClr val="000000"/>
                          </a:solidFill>
                          <a:effectLst/>
                          <a:latin typeface="Times New Roman"/>
                        </a:rPr>
                      </a:br>
                      <a:r>
                        <a:rPr lang="tr-TR" sz="900" b="0" i="0" u="none" strike="noStrike" dirty="0">
                          <a:solidFill>
                            <a:srgbClr val="000000"/>
                          </a:solidFill>
                          <a:effectLst/>
                          <a:latin typeface="Times New Roman"/>
                        </a:rPr>
                        <a:t>Eğitimde yenilikçi yaklaşımlar kullanılarak bireylerin yabancı dil yeterliliğini ve uluslararası öğrenci/öğretmen hareketliliğini artırmak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19</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Uluslararası projelerin teşvik edilmesi</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Strateji Geliştirme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Strateji Geliştirme</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Eğitim Öğretim Şubeleri</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3375">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20</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Proje konusunda hizmet içi eğitimlerin yaygınlaştırılması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Strateji Geliştirme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Strateji Geliştirme</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Eğitim Öğretim Şubeleri</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3375">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21</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Uluslararası dil projelerinin yaygınlaştırılması çalışmalarının yapılması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Strateji Geliştirme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Strateji Geliştirme</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Eğitim Öğretim Şubeleri</a:t>
                      </a:r>
                      <a:br>
                        <a:rPr lang="tr-TR" sz="1000" b="0" i="0" u="none" strike="noStrike">
                          <a:solidFill>
                            <a:srgbClr val="000000"/>
                          </a:solidFill>
                          <a:effectLst/>
                          <a:latin typeface="Times New Roman"/>
                        </a:rPr>
                      </a:br>
                      <a:r>
                        <a:rPr lang="tr-TR" sz="1000" b="0" i="0" u="none" strike="noStrike">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9917">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22</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Eğitim sistemimizin ihtiyaçları doğrultusunda projelerin hazırlanması ve arttırılması için hibe programları ve bu projelerin desteklenebileceği diğer programlara yönelik tanıtım ve bilgilendirme toplantıları yapılması, </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Strateji Geliştirme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Strateji Geliştirme</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Eğitim Öğretim Şubeleri</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8111">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23</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a:solidFill>
                            <a:srgbClr val="000000"/>
                          </a:solidFill>
                          <a:effectLst/>
                          <a:latin typeface="Times New Roman"/>
                        </a:rPr>
                        <a:t>Okullarımızdaki sertifikalı ve belgeli öğretmenler tespit edilerek kurslar açılması sağlanacak ve öğrencilerimizin yarışmalara girmeleri teşvik edilecektir. </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Hayat Boyu Öğrenme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Hayat Boyu Öğrenme</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Eğitim Öğretim Şubeleri</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7737">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24</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Öğrencilerimizin kişisel gelişimlerine katkı sağlayacak ve okul başarısını olumlu etkileyecek ulusal ve uluslararası festival, yarışma ve ekinliklere katılım teşvik edilecektir.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Strateji Geliştirme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Eğitim Öğretim Şubeleri</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2623">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25</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Yabancı dil kurslarımızın açılması ve etkin öğretim metotlarının kullanılması sağlanacak </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effectLst/>
                          <a:latin typeface="Times New Roman"/>
                        </a:rPr>
                        <a:t>Hayat Boyu Öğrenme</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Times New Roman"/>
                        </a:rPr>
                        <a:t>Hayat Boyu Öğrenme</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Eğitim Öğretim Şubeleri</a:t>
                      </a:r>
                      <a:br>
                        <a:rPr lang="tr-TR" sz="1000" b="0" i="0" u="none" strike="noStrike" dirty="0">
                          <a:solidFill>
                            <a:srgbClr val="000000"/>
                          </a:solidFill>
                          <a:effectLst/>
                          <a:latin typeface="Times New Roman"/>
                        </a:rPr>
                      </a:br>
                      <a:r>
                        <a:rPr lang="tr-TR" sz="1000" b="0" i="0" u="none" strike="noStrike" dirty="0">
                          <a:solidFill>
                            <a:srgbClr val="000000"/>
                          </a:solidFill>
                          <a:effectLst/>
                          <a:latin typeface="Times New Roman"/>
                        </a:rPr>
                        <a:t>İnsan Kaynakları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Metin kutusu 4"/>
          <p:cNvSpPr txBox="1"/>
          <p:nvPr/>
        </p:nvSpPr>
        <p:spPr>
          <a:xfrm>
            <a:off x="0" y="7937295"/>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72</a:t>
            </a:r>
          </a:p>
        </p:txBody>
      </p:sp>
      <p:sp>
        <p:nvSpPr>
          <p:cNvPr id="4" name="3 Slayt Numarası Yer Tutucusu"/>
          <p:cNvSpPr>
            <a:spLocks noGrp="1"/>
          </p:cNvSpPr>
          <p:nvPr>
            <p:ph type="sldNum" sz="quarter" idx="12"/>
          </p:nvPr>
        </p:nvSpPr>
        <p:spPr/>
        <p:txBody>
          <a:bodyPr/>
          <a:lstStyle/>
          <a:p>
            <a:r>
              <a:rPr lang="tr-TR" dirty="0" smtClean="0"/>
              <a:t>64</a:t>
            </a:r>
            <a:endParaRPr lang="tr-TR" dirty="0"/>
          </a:p>
        </p:txBody>
      </p:sp>
    </p:spTree>
    <p:extLst>
      <p:ext uri="{BB962C8B-B14F-4D97-AF65-F5344CB8AC3E}">
        <p14:creationId xmlns="" xmlns:p14="http://schemas.microsoft.com/office/powerpoint/2010/main" val="24915037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349632407"/>
              </p:ext>
            </p:extLst>
          </p:nvPr>
        </p:nvGraphicFramePr>
        <p:xfrm>
          <a:off x="433008" y="313294"/>
          <a:ext cx="6005623" cy="5568338"/>
        </p:xfrm>
        <a:graphic>
          <a:graphicData uri="http://schemas.openxmlformats.org/drawingml/2006/table">
            <a:tbl>
              <a:tblPr/>
              <a:tblGrid>
                <a:gridCol w="314824"/>
                <a:gridCol w="691273"/>
                <a:gridCol w="311073"/>
                <a:gridCol w="2638357"/>
                <a:gridCol w="794963"/>
                <a:gridCol w="1255133"/>
              </a:tblGrid>
              <a:tr h="627302">
                <a:tc>
                  <a:txBody>
                    <a:bodyPr/>
                    <a:lstStyle/>
                    <a:p>
                      <a:pPr algn="l" fontAlgn="ctr"/>
                      <a:r>
                        <a:rPr lang="tr-TR" sz="900" b="1" i="0" u="none" strike="noStrike" dirty="0">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tr-TR" sz="900" b="1" i="0" u="none" strike="noStrike" dirty="0">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fontAlgn="ctr"/>
                      <a:r>
                        <a:rPr lang="tr-TR" sz="900" b="1" i="0" u="none" strike="noStrike" dirty="0" smtClean="0">
                          <a:solidFill>
                            <a:srgbClr val="000000"/>
                          </a:solidFill>
                          <a:effectLst/>
                          <a:latin typeface="Times New Roman"/>
                        </a:rPr>
                        <a:t>STRATEJİLER -  TEDBİRLER</a:t>
                      </a:r>
                      <a:endParaRPr lang="tr-TR" sz="9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503579">
                <a:tc rowSpan="3">
                  <a:txBody>
                    <a:bodyPr/>
                    <a:lstStyle/>
                    <a:p>
                      <a:pPr algn="ctr" fontAlgn="ctr"/>
                      <a:r>
                        <a:rPr lang="tr-TR" sz="900" b="1" i="0" u="none" strike="noStrike" dirty="0">
                          <a:solidFill>
                            <a:srgbClr val="000000"/>
                          </a:solidFill>
                          <a:effectLst/>
                          <a:latin typeface="Times New Roman"/>
                        </a:rPr>
                        <a:t>EĞİTİM VE ÖĞRETİMDE KAPASİTE</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900" b="0" i="0" u="none" strike="noStrike" dirty="0">
                          <a:solidFill>
                            <a:srgbClr val="000000"/>
                          </a:solidFill>
                          <a:effectLst/>
                          <a:latin typeface="Times New Roman"/>
                        </a:rPr>
                        <a:t>STRATEJİK HEDEF 3.1.</a:t>
                      </a:r>
                      <a:br>
                        <a:rPr lang="tr-TR" sz="900" b="0" i="0" u="none" strike="noStrike" dirty="0">
                          <a:solidFill>
                            <a:srgbClr val="000000"/>
                          </a:solidFill>
                          <a:effectLst/>
                          <a:latin typeface="Times New Roman"/>
                        </a:rPr>
                      </a:br>
                      <a:r>
                        <a:rPr lang="tr-TR" sz="900" b="0" i="0" u="none" strike="noStrike" dirty="0">
                          <a:solidFill>
                            <a:srgbClr val="000000"/>
                          </a:solidFill>
                          <a:effectLst/>
                          <a:latin typeface="Times New Roman"/>
                        </a:rPr>
                        <a:t>Kurum hizmetlerinin etkin sunumunu sağlamak üzere insan kaynaklarının yapısını ve niteliğini geliştirmek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26</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Kamu kurumları ve üniversiteler ile işbirliğini sağlanması</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chemeClr val="tx1"/>
                          </a:solidFill>
                          <a:effectLst/>
                          <a:latin typeface="Times New Roman"/>
                        </a:rPr>
                        <a:t>27</a:t>
                      </a:r>
                      <a:endParaRPr lang="tr-TR" sz="1000" b="1" i="0" u="none" strike="noStrike" dirty="0">
                        <a:solidFill>
                          <a:schemeClr val="tx1"/>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chemeClr val="tx1"/>
                          </a:solidFill>
                          <a:effectLst/>
                          <a:latin typeface="Times New Roman"/>
                        </a:rPr>
                        <a:t>Okulumuzun çalışanlarının motivasyon ve iş doyumunu artırmaya yönelik çalışmalar yapılacaktır.</a:t>
                      </a:r>
                      <a:endParaRPr lang="tr-TR" sz="1000" b="0" i="0" u="none" strike="noStrike" dirty="0">
                        <a:solidFill>
                          <a:schemeClr val="tx1"/>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3579">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28</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Okulumuzda fiziksel koşulları engelli bireylerin eğitim ve öğretime erişimlerini kolaylaştıracak şekilde düzenlenecektir.</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5103">
                <a:tc>
                  <a:txBody>
                    <a:bodyPr/>
                    <a:lstStyle/>
                    <a:p>
                      <a:pPr algn="l" fontAlgn="ctr"/>
                      <a:r>
                        <a:rPr lang="tr-TR" sz="900" b="1" i="0" u="none" strike="noStrike">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1" i="0" u="none" strike="noStrike" dirty="0">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1" i="0" u="none" strike="noStrike">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just" fontAlgn="ctr"/>
                      <a:r>
                        <a:rPr lang="tr-TR" sz="900" b="1" i="0" u="none" strike="noStrike" dirty="0" smtClean="0">
                          <a:solidFill>
                            <a:srgbClr val="000000"/>
                          </a:solidFill>
                          <a:effectLst/>
                          <a:latin typeface="Times New Roman"/>
                        </a:rPr>
                        <a:t>STRATEJİLER -  TEDBİRLER</a:t>
                      </a:r>
                      <a:endParaRPr lang="tr-TR" sz="9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1" i="0" u="none" strike="noStrike">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1" i="0" u="none" strike="noStrike">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650418">
                <a:tc rowSpan="4">
                  <a:txBody>
                    <a:bodyPr/>
                    <a:lstStyle/>
                    <a:p>
                      <a:pPr algn="ctr" fontAlgn="ctr"/>
                      <a:r>
                        <a:rPr lang="tr-TR" sz="900" b="0" i="0" u="none" strike="noStrike">
                          <a:solidFill>
                            <a:srgbClr val="000000"/>
                          </a:solidFill>
                          <a:effectLst/>
                          <a:latin typeface="Times New Roman"/>
                        </a:rPr>
                        <a:t>EĞİTİM VE ÖĞRETİMDE KAPASİTE</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900" b="0" i="0" u="none" strike="noStrike" dirty="0">
                          <a:solidFill>
                            <a:srgbClr val="000000"/>
                          </a:solidFill>
                          <a:effectLst/>
                          <a:latin typeface="Times New Roman"/>
                        </a:rPr>
                        <a:t>SH 3.2. Plan dönemi sonuna kadar, belirlenen kurum standartlarına uygun eğitim ortamlarını tesis etmek; etkin, verimli bir mali yönetim yapısını oluşturmak.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29</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Okullarımıza yetersizliği olan bireyler için fiziksel (rampa, görsel ve işitsel uyaranlar, kabartma alfabesi vb.) düzenlemeler yapılacaktır.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30</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Okulumuzun </a:t>
                      </a:r>
                      <a:r>
                        <a:rPr lang="tr-TR" sz="1000" b="0" i="0" u="none" strike="noStrike" dirty="0">
                          <a:solidFill>
                            <a:srgbClr val="000000"/>
                          </a:solidFill>
                          <a:effectLst/>
                          <a:latin typeface="Times New Roman"/>
                        </a:rPr>
                        <a:t>bahçelerinin etkin kullanımı </a:t>
                      </a:r>
                      <a:r>
                        <a:rPr lang="tr-TR" sz="1000" b="0" i="0" u="none" strike="noStrike" dirty="0" smtClean="0">
                          <a:solidFill>
                            <a:srgbClr val="000000"/>
                          </a:solidFill>
                          <a:effectLst/>
                          <a:latin typeface="Times New Roman"/>
                        </a:rPr>
                        <a:t>sağlanacaktır.</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31</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Okulumuza yaz </a:t>
                      </a:r>
                      <a:r>
                        <a:rPr lang="tr-TR" sz="1000" b="0" i="0" u="none" strike="noStrike" dirty="0">
                          <a:solidFill>
                            <a:srgbClr val="000000"/>
                          </a:solidFill>
                          <a:effectLst/>
                          <a:latin typeface="Times New Roman"/>
                        </a:rPr>
                        <a:t>döneminde bakım, onarım ve geliştirmeler </a:t>
                      </a:r>
                      <a:r>
                        <a:rPr lang="tr-TR" sz="1000" b="0" i="0" u="none" strike="noStrike" dirty="0" smtClean="0">
                          <a:solidFill>
                            <a:srgbClr val="000000"/>
                          </a:solidFill>
                          <a:effectLst/>
                          <a:latin typeface="Times New Roman"/>
                        </a:rPr>
                        <a:t>yapılacaktır.</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41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32</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Okulların ve yurtların fiziki şartlarının geliştirilmesine yönelik çalışmalar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Metin kutusu 4"/>
          <p:cNvSpPr txBox="1"/>
          <p:nvPr/>
        </p:nvSpPr>
        <p:spPr>
          <a:xfrm>
            <a:off x="6438762" y="7936553"/>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73</a:t>
            </a:r>
          </a:p>
        </p:txBody>
      </p:sp>
      <p:sp>
        <p:nvSpPr>
          <p:cNvPr id="4" name="3 Slayt Numarası Yer Tutucusu"/>
          <p:cNvSpPr>
            <a:spLocks noGrp="1"/>
          </p:cNvSpPr>
          <p:nvPr>
            <p:ph type="sldNum" sz="quarter" idx="12"/>
          </p:nvPr>
        </p:nvSpPr>
        <p:spPr/>
        <p:txBody>
          <a:bodyPr/>
          <a:lstStyle/>
          <a:p>
            <a:r>
              <a:rPr lang="tr-TR" dirty="0" smtClean="0"/>
              <a:t>65</a:t>
            </a:r>
            <a:endParaRPr lang="tr-TR" dirty="0"/>
          </a:p>
        </p:txBody>
      </p:sp>
    </p:spTree>
    <p:extLst>
      <p:ext uri="{BB962C8B-B14F-4D97-AF65-F5344CB8AC3E}">
        <p14:creationId xmlns="" xmlns:p14="http://schemas.microsoft.com/office/powerpoint/2010/main" val="37053905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 xmlns:p14="http://schemas.microsoft.com/office/powerpoint/2010/main" val="244770378"/>
              </p:ext>
            </p:extLst>
          </p:nvPr>
        </p:nvGraphicFramePr>
        <p:xfrm>
          <a:off x="421488" y="313294"/>
          <a:ext cx="6005623" cy="4368464"/>
        </p:xfrm>
        <a:graphic>
          <a:graphicData uri="http://schemas.openxmlformats.org/drawingml/2006/table">
            <a:tbl>
              <a:tblPr/>
              <a:tblGrid>
                <a:gridCol w="314824"/>
                <a:gridCol w="691273"/>
                <a:gridCol w="311073"/>
                <a:gridCol w="2638357"/>
                <a:gridCol w="794963"/>
                <a:gridCol w="1255133"/>
              </a:tblGrid>
              <a:tr h="1022631">
                <a:tc>
                  <a:txBody>
                    <a:bodyPr/>
                    <a:lstStyle/>
                    <a:p>
                      <a:pPr algn="l" fontAlgn="ctr"/>
                      <a:r>
                        <a:rPr lang="tr-TR" sz="900" b="1" i="0" u="none" strike="noStrike" dirty="0">
                          <a:solidFill>
                            <a:srgbClr val="000000"/>
                          </a:solidFill>
                          <a:effectLst/>
                          <a:latin typeface="Times New Roman"/>
                        </a:rPr>
                        <a:t>TEMA</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HEDEFLER</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tr-TR" sz="900" b="1" i="0" u="none" strike="noStrike" dirty="0">
                          <a:solidFill>
                            <a:srgbClr val="000000"/>
                          </a:solidFill>
                          <a:effectLst/>
                          <a:latin typeface="Times New Roman"/>
                        </a:rPr>
                        <a:t>NO</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fontAlgn="ctr"/>
                      <a:r>
                        <a:rPr lang="tr-TR" sz="900" b="1" i="0" u="none" strike="noStrike" dirty="0" smtClean="0">
                          <a:solidFill>
                            <a:srgbClr val="000000"/>
                          </a:solidFill>
                          <a:effectLst/>
                          <a:latin typeface="Times New Roman"/>
                        </a:rPr>
                        <a:t>STRATEJİLER -  TEDBİRLER</a:t>
                      </a:r>
                      <a:endParaRPr lang="tr-TR" sz="9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a:solidFill>
                            <a:srgbClr val="000000"/>
                          </a:solidFill>
                          <a:effectLst/>
                          <a:latin typeface="Times New Roman"/>
                        </a:rPr>
                        <a:t>ANA SORUMLU</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ctr"/>
                      <a:r>
                        <a:rPr lang="tr-TR" sz="900" b="1" i="0" u="none" strike="noStrike" dirty="0">
                          <a:solidFill>
                            <a:srgbClr val="000000"/>
                          </a:solidFill>
                          <a:effectLst/>
                          <a:latin typeface="Times New Roman"/>
                        </a:rPr>
                        <a:t>SORUMLU BİRİMLER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836458">
                <a:tc rowSpan="4">
                  <a:txBody>
                    <a:bodyPr/>
                    <a:lstStyle/>
                    <a:p>
                      <a:pPr algn="ctr" fontAlgn="ctr"/>
                      <a:r>
                        <a:rPr lang="tr-TR" sz="900" b="0" i="0" u="none" strike="noStrike" dirty="0">
                          <a:solidFill>
                            <a:srgbClr val="000000"/>
                          </a:solidFill>
                          <a:effectLst/>
                          <a:latin typeface="Times New Roman"/>
                        </a:rPr>
                        <a:t>EĞİTİM VE ÖĞRETİMDE KAPASİTE</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900" b="0" i="0" u="none" strike="noStrike" dirty="0">
                          <a:solidFill>
                            <a:srgbClr val="000000"/>
                          </a:solidFill>
                          <a:effectLst/>
                          <a:latin typeface="Times New Roman"/>
                        </a:rPr>
                        <a:t>STRATEJİK HEDEF 3.3.</a:t>
                      </a:r>
                      <a:br>
                        <a:rPr lang="tr-TR" sz="900" b="0" i="0" u="none" strike="noStrike" dirty="0">
                          <a:solidFill>
                            <a:srgbClr val="000000"/>
                          </a:solidFill>
                          <a:effectLst/>
                          <a:latin typeface="Times New Roman"/>
                        </a:rPr>
                      </a:br>
                      <a:r>
                        <a:rPr lang="tr-TR" sz="900" b="0" i="0" u="none" strike="noStrike" dirty="0">
                          <a:solidFill>
                            <a:srgbClr val="000000"/>
                          </a:solidFill>
                          <a:effectLst/>
                          <a:latin typeface="Times New Roman"/>
                        </a:rPr>
                        <a:t>Etkin bir izleme ve değerlendirme sistemiyle desteklenen, bürokrasinin azaltıldığı, çoğulcu, katılımcı, şeffaf ve hesap verebilir bir yönetim ve organizasyon yapısını plan dönemi sonuna kadar oluşturmak.</a:t>
                      </a:r>
                    </a:p>
                  </a:txBody>
                  <a:tcPr marL="32659" marR="32659" marT="31532" marB="31532"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Times New Roman"/>
                        </a:rPr>
                        <a:t>33</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Okulumuzda </a:t>
                      </a:r>
                      <a:r>
                        <a:rPr lang="tr-TR" sz="1000" b="0" i="0" u="none" strike="noStrike" dirty="0">
                          <a:solidFill>
                            <a:srgbClr val="000000"/>
                          </a:solidFill>
                          <a:effectLst/>
                          <a:latin typeface="Times New Roman"/>
                        </a:rPr>
                        <a:t>kadın çalışanların yönetici kademelerinde görev almalarını özendirici çalışmalar yapılacaktır.</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360">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34</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Okulumuzun </a:t>
                      </a:r>
                      <a:r>
                        <a:rPr lang="tr-TR" sz="1000" b="0" i="0" u="none" strike="noStrike" dirty="0">
                          <a:solidFill>
                            <a:srgbClr val="000000"/>
                          </a:solidFill>
                          <a:effectLst/>
                          <a:latin typeface="Times New Roman"/>
                        </a:rPr>
                        <a:t>personeli ve hizmet sunmakla sorumlu olduğu vatandaşlar, kamu hizmet standartları hususunda bilgilendirilecektir. </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557">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35</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smtClean="0">
                          <a:solidFill>
                            <a:srgbClr val="000000"/>
                          </a:solidFill>
                          <a:effectLst/>
                          <a:latin typeface="Times New Roman"/>
                        </a:rPr>
                        <a:t>Öğretmenlere </a:t>
                      </a:r>
                      <a:r>
                        <a:rPr lang="tr-TR" sz="1000" b="0" i="0" u="none" strike="noStrike" dirty="0">
                          <a:solidFill>
                            <a:srgbClr val="000000"/>
                          </a:solidFill>
                          <a:effectLst/>
                          <a:latin typeface="Times New Roman"/>
                        </a:rPr>
                        <a:t>rehberlik yapılması ve denetlenmesi</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Rehberlik</a:t>
                      </a:r>
                      <a:r>
                        <a:rPr lang="tr-TR" sz="1000" b="0" i="0" u="none" strike="noStrike" baseline="0" dirty="0" smtClean="0">
                          <a:solidFill>
                            <a:srgbClr val="000000"/>
                          </a:solidFill>
                          <a:effectLst/>
                          <a:latin typeface="Times New Roman"/>
                        </a:rPr>
                        <a:t> Hizmetleri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6458">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smtClean="0">
                          <a:solidFill>
                            <a:srgbClr val="000000"/>
                          </a:solidFill>
                          <a:effectLst/>
                          <a:latin typeface="Times New Roman"/>
                        </a:rPr>
                        <a:t>36</a:t>
                      </a:r>
                      <a:endParaRPr lang="tr-TR" sz="1000" b="1"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tr-TR" sz="1000" b="0" i="0" u="none" strike="noStrike" dirty="0">
                          <a:solidFill>
                            <a:srgbClr val="000000"/>
                          </a:solidFill>
                          <a:effectLst/>
                          <a:latin typeface="Times New Roman"/>
                        </a:rPr>
                        <a:t>Performans/İş Ölçekleri Geliştirilmesi</a:t>
                      </a: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Okul İdaresi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smtClean="0">
                          <a:solidFill>
                            <a:srgbClr val="000000"/>
                          </a:solidFill>
                          <a:effectLst/>
                          <a:latin typeface="Times New Roman"/>
                        </a:rPr>
                        <a:t>Stratejik Planlama Ekibi</a:t>
                      </a:r>
                      <a:endParaRPr lang="tr-TR" sz="1000" b="0" i="0" u="none" strike="noStrike" dirty="0">
                        <a:solidFill>
                          <a:srgbClr val="000000"/>
                        </a:solidFill>
                        <a:effectLst/>
                        <a:latin typeface="Times New Roman"/>
                      </a:endParaRPr>
                    </a:p>
                  </a:txBody>
                  <a:tcPr marL="32659" marR="32659" marT="31532" marB="315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Metin kutusu 3"/>
          <p:cNvSpPr txBox="1"/>
          <p:nvPr/>
        </p:nvSpPr>
        <p:spPr>
          <a:xfrm>
            <a:off x="0" y="7969330"/>
            <a:ext cx="419238" cy="269586"/>
          </a:xfrm>
          <a:prstGeom prst="rect">
            <a:avLst/>
          </a:prstGeom>
          <a:noFill/>
        </p:spPr>
        <p:txBody>
          <a:bodyPr wrap="square" lIns="81281" tIns="40641" rIns="81281" bIns="40641" rtlCol="0">
            <a:spAutoFit/>
          </a:bodyPr>
          <a:lstStyle/>
          <a:p>
            <a:pPr algn="ctr"/>
            <a:r>
              <a:rPr lang="tr-TR" sz="1200" b="1" dirty="0">
                <a:solidFill>
                  <a:schemeClr val="bg1"/>
                </a:solidFill>
              </a:rPr>
              <a:t>74</a:t>
            </a:r>
          </a:p>
        </p:txBody>
      </p:sp>
      <p:sp>
        <p:nvSpPr>
          <p:cNvPr id="5" name="4 Slayt Numarası Yer Tutucusu"/>
          <p:cNvSpPr>
            <a:spLocks noGrp="1"/>
          </p:cNvSpPr>
          <p:nvPr>
            <p:ph type="sldNum" sz="quarter" idx="12"/>
          </p:nvPr>
        </p:nvSpPr>
        <p:spPr/>
        <p:txBody>
          <a:bodyPr/>
          <a:lstStyle/>
          <a:p>
            <a:r>
              <a:rPr lang="tr-TR" dirty="0" smtClean="0"/>
              <a:t>66</a:t>
            </a:r>
            <a:endParaRPr lang="tr-TR" dirty="0"/>
          </a:p>
        </p:txBody>
      </p:sp>
    </p:spTree>
    <p:extLst>
      <p:ext uri="{BB962C8B-B14F-4D97-AF65-F5344CB8AC3E}">
        <p14:creationId xmlns="" xmlns:p14="http://schemas.microsoft.com/office/powerpoint/2010/main" val="3177553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16832" y="3491880"/>
            <a:ext cx="3024336" cy="707886"/>
          </a:xfrm>
          <a:prstGeom prst="rect">
            <a:avLst/>
          </a:prstGeom>
        </p:spPr>
        <p:txBody>
          <a:bodyPr wrap="square">
            <a:spAutoFit/>
          </a:bodyPr>
          <a:lstStyle/>
          <a:p>
            <a:pPr algn="ctr"/>
            <a:r>
              <a:rPr lang="tr-TR" sz="40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V. </a:t>
            </a:r>
            <a:r>
              <a:rPr lang="tr-TR" sz="4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BÖLÜM</a:t>
            </a:r>
          </a:p>
        </p:txBody>
      </p:sp>
      <p:sp>
        <p:nvSpPr>
          <p:cNvPr id="6" name="Dikdörtgen 5"/>
          <p:cNvSpPr/>
          <p:nvPr/>
        </p:nvSpPr>
        <p:spPr>
          <a:xfrm>
            <a:off x="10" y="1915875"/>
            <a:ext cx="6858000" cy="646331"/>
          </a:xfrm>
          <a:prstGeom prst="rect">
            <a:avLst/>
          </a:prstGeom>
        </p:spPr>
        <p:txBody>
          <a:bodyPr wrap="square">
            <a:spAutoFit/>
          </a:bodyPr>
          <a:lstStyle/>
          <a:p>
            <a:pPr algn="ctr"/>
            <a:r>
              <a:rPr lang="tr-T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rPr>
              <a:t>EKLER</a:t>
            </a:r>
            <a:endParaRPr lang="tr-TR"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cs typeface="Times New Roman"/>
            </a:endParaRPr>
          </a:p>
        </p:txBody>
      </p:sp>
      <p:pic>
        <p:nvPicPr>
          <p:cNvPr id="7" name="Resim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79897" y="228601"/>
            <a:ext cx="1098226" cy="1098226"/>
          </a:xfrm>
          <a:prstGeom prst="rect">
            <a:avLst/>
          </a:prstGeom>
        </p:spPr>
      </p:pic>
      <p:sp>
        <p:nvSpPr>
          <p:cNvPr id="3" name="AutoShape 2" descr="data:image/jpeg;base64,/9j/4AAQSkZJRgABAQAAAQABAAD/2wCEAAkGBxIQEhMUDhQSFBMVFRkVFxEWGRQVFhUVGhIWFxQdFxoYHSggHRslIRQXITEkJSkrLjAuGR8zODMsNygvMS0BCgoKDg0OGxAQGzAkICY3Niw0LC00LS8sLDQsMDUsLyssLC8uLywsMywvLSw3LDQsLCwsLCw0LCwsLCwrLDcsLP/AABEIAI0BZgMBEQACEQEDEQH/xAAbAAEAAgMBAQAAAAAAAAAAAAAAAgQDBQYBB//EAEEQAAECAQcJBgMIAgICAwAAAAEAAhEDEhNRUqHSBBQhMWKRktHhBTJBYXGiBiLBBzRCU3KBsbIVMyOTFkNUY3P/xAAaAQEAAgMBAAAAAAAAAAAAAAAAAQIDBAUG/8QANhEBAAECAwQJAgUDBQAAAAAAAAECAwQRMUFRYfASExQhM4GRsdEFUjJxocHhFSJCI0NTotL/2gAMAwEAAhEDEQA/APtUmxgaC4NGgaTCpCZyeT5KuT9qjpQr06d71pkjqozwpmmJidHsJPYuUpISexcgQk9i5AhJ7FyBCT2LkCEnsXIEJPYuQISexcgQk9i5AhJ7FyBCT2LkCEnsXIEJPYuQISexcgQk9i5AhJ7FyBCT2LkCEnsXIEJPYuQISexcgQk9i5AhJ7FyBCT2LkCEnsXIEJPYuQISexcgQk9i5AhJ7FyBCT2LkCEnsXIEJPYuQISexcgQk9i5AhJ7FyBCT2LkCEnsXIEJPYuQISexcgQk9i5AhJ7FyABJ7FyDDl8mA0QA11CooKHxP9ylP0s/u1Yr/hy1cb4FXO181gua87k7H7PpMES8R4s/h63MLtdf6XpV5OvzdtQW26pm7aggZu2oIGbtqCBm7aggZu2oIGbtqCBm7aggZu2oIGbtqCBm7aggZu2oIGbtqCBm7aggZu2oIGbtqCBm7aggZu2oIGbtqCBm7aggZu2oIGbtqCBm7aggZu2oIGbtqCBm7aggZu2oIGbtqCBm7aggZu2oIGbtqCBm7aggZu2oIGbtqCBm7aggZu2oIGbtqCBm7aggZu2oIGbtqCDHKyIENA1j+UHnaHdHr9Cg13xP9ylP0s/u1Yr/AIctXG+BVztfNVzXnnZfZ82Il9JGlmqFT1uYXa630zSrydfRbTruS23VKLaddyQKLaddyQKLaddyQKLaddyQKLaddyQKLaddyQKLaddyQKLaddyQKLaddyQKLaddyQKLaddyQKLaddyQKLaddyQKLaddyQKLaddyQKLaddyQKLaddyQKLaddyQKLaddyQKLaddyQKLaddyQKLaddyQKLaddyQKLaddyQKLaddyQKLaddyQKLaddyQKLaddyQKLaddyQKLaddyQKLaddyQKLaddyQKLaddyQKLaddyQKLaddyQKLaddyQKLaddyQKLaddyQKLaddyQYpVmkaXaxVX6IPO0O6PX6FBrvif7lKfpZ/dqxX/AA5auN8Crna+armvPOy+z4mEvNAOlmskeD/Ircwu11vpmlXk66c+y3iOFbbqk59lvEcKBOfZbxHCgTn2W8RwoE59lvEcKBOfZbxHCgTn2W8RwoE59lvEcKBOfZbxHCgTn2W8RwoE59lvEcKBOfZbxHCgTn2W8RwoE59lvEcKBOfZbxHCgTn2W8RwoE59lvEcKBOfZbxHCgTn2W8RwoE59lvEcKBOfZbxHCgTn2W8RwoE59lvEcKBOfZbxHCgTn2W8RwoE59lvEcKBOfZbxHCgTn2W8RwoE59lvEcKBOfZbxHCgTn2W8RwoE59lvEcKBOfZbxHCgTn2W8RwoE59lvEcKBOfZbxHCgTn2W8RwoE59lvEcKBOfZbxHCgTn2W8RwoMcqXREQ3WPEnx/Sg87Q7o9foUGu+J/uUp+ln92rFf8ADlq43wKudr5qua887L7PngCXjHWzUCfB9QW5hdrrfTNKvJ19OKncL+S23VKcVO4X8kCnFTuF/JApxU7hfyQKcVO4X8kCnFTuF/JApxU7hfyQKcVO4X8kCnFTuF/JApxU7hfyQKcVO4X8kCnFTuF/JApxU7hfyQKcVO4X8kCnFTuF/JApxU7hfyQKcVO4X8kCnFTuF/JApxU7hfyQKcVO4X8kCnFTuF/JApxU7hfyQKcVO4X8kCnFTuF/JApxU7hfyQKcVO4X8kCnFTuF/JApxU7hfyQKcVO4X8kCnFTuF/JApxU7hfyQKcVO4X8kCnFTuF/JApxU7hfyQKcVO4X8kCnFTuF/JApxU7hfyQKcVO4X8kCnFTuF/JApxU7hfyQYpWVBI72sfhcPH0Qedod0ev0KDXfE/wBylP0s/u1Yr/hy1cb4FXO181XNeedp9neqX9Wfw9bmF2ut9M0q8nYrbdUQEBAQEBAQEBAQEBAQEBAQEBAQEBAQEBAQEBAQEBAQEBAQEBAQEBBhl/D1H8oMfaHdHr9Cg13xP9ylP0s/u1Yr/hy1cb4FXO181XNeedl9nzARLxHiz+Hrcwu11vpmlXk6+gbUtt1SgbUgUDakCgbUgUDakCgbUgUDakCgbUgUDakCgbUgUDakCgbUgUDakCgbUgUDakCgbUgUDakCgbUgUDakCgbUgUDakCgbUgUDakCgbUgUDakCgbUgUDakCgbUgUDakCgbUgUDakCgbUgUDakCgbUgUDakCgbUgUDakCgbUgUDakCgbUgxSsk0EQHiP5Qedod0ev0KDXfE/wBylP0s/u1Yr/hy1cb4FXO181XNeedl9nwMJeBA0s8I+D/NbmF2ut9M0q8nXzXWhu6rbdUmutDd1QJrrQ3dUCa60N3VAmutDd1QJrrQ3dUCa60N3VAmutDd1QJrrQ3dUCa60N3VAmutDd1QJrrQ3dUCa60N3VAmutDd1QJrrQ3dUCa60N3VAmutDd1QJrrQ3dUCa60N3VAmutDd1QJrrQ3dUCa60N3VAmutDd1QJrrQ3dUCa60N3VAmutDd1QJrrQ3dUCa60N3VAmutDd1QJrrQ3dUCa60N3VAmutDd1QJrrQ3dUCa60N3VAmutDd1QJrrQ3dUCa60N3VAmutDd1QJrrQ3dUCa60N3VBilQ6IiRrHh5+qDztDuj1+hQa74n+5Sn6Wf3asV/w5auN8Crna+armvPOy+z5xAl4AnSzVCp9ZW5hdrrfTNKvJ11IbDvZiW26pSGw72YkCkNh3sxIFIbDvZiQKQ2HezEgUhsO9mJApDYd7MSBSGw72YkCkNh3sxIFIbDvZiQKQ2HezEgUhsO9mJApDYd7MSBSGw72YkCkNh3sxIFIbDvZiQKQ2HezEgUhsO9mJApDYd7MSBSGw72YkCkNh3sxIFIbDvZiQKQ2HezEgUhsO9mJApDYd7MSBSGw72YkCkNh3sxIFIbDvZiQKQ2HezEgUhsO9mJApDYd7MSBSGw72YkCkNh3sxIFIbDvZiQKQ2HezEgUhsO9mJApDYd7MSBSGw72YkCkNh3sxIFIbDvZiQY5V5iPlcNIs1+qDztDuj1+hQa74n+5Sn6Wf3asV/w5auN8Crna+armvPOy+z54Al4kDSzWYeD1uYXa630zSrydfTttN3hbbqlO203eECnbabvCBTttN3hAp22m7wgU7bTd4QKdtpu8IFO203eECnbabvCBTttN3hAp22m7wgU7bTd4QKdtpu8IFO203eECnbabvCBTttN3hAp22m7wgU7bTd4QKdtpu8IFO203eECnbabvCBTttN3hAp22m7wgU7bTd4QKdtpu8IFO203eECnbabvCBTttN3hAp22m7wgU7bTd4QKdtpu8IFO203eECnbabvCBTttN3hAp22m7wgU7bTd4QKdtpu8IFO203eECnbabvCBTttN3hBilZVpIg5useIrQedod0ev0KDXfE/3KU/Sz+7Viv8Ahy1cb4FXO181XNeedp9neqX9Wfw9bmF2ut9M0q8nYrbdUQEBAQEBAQEBAQEBAQEBAQEBAQEBAQEBAQEBAQEBAQEBAQEBAQEBBhl/D1H8oMfaHdHr9Cg13xP9ylP0s/u1Yr/hy1cb4FXO181XNeeXsmyh8nIuMm97CZRgJY5zYiY/XAq8TMU9zNTXVTbnozMd8aflKH+Uyj8+X/7JTmo6yvfKvXXfun1l33wk50pkrHPe9ziX6S4k6JRwGk6Vv2JmaIzdzA1TVZiZnPX3bii83b1mbZRebt6BRebt6BRebt6BRebt6BRebt6BRebt6BRebt6BRebt6BRebt6BRebt6BRebt6BRebt6BRebt6BRebt6BRebt6BRebt6BRebt6BRebt6BRebt6BRebt6BRebt6BRebt6BRebt6BRebt6BRebt6BRebt6BRebt6BRebt6BRebt6BRebt6BRebt6BRebt6BRebt6BRebt6BRebt6BRebt6BRebt6DFKycCNLtY8fNB52h3R6/QoNd8T/cpT9LP7tWK/4ctXG+BVztfNVzXnlpv+l3/wCrf6Sit/iyf7c/nHtKqqsb6D8I5SGZLJgukxpefmdNP+x3hBdCxMRbjN3cDXTFiM53+7cZ+23I/wDYOSy9Kne2+so3wzhzjqDeI4VZd7F9TeI4UCL6m8RwoEX1N4jhQIvqbxHCgr5XlzZEAyrpNgOgFz4RuVaqop1lSu5RR+Kclb/PSH5sh/2dFXraN7H2qz90eqtlfxVIyZAJnRbODmGc0icW64VtKrVfohjrxtmics8/yVz8aSFT9xVe00Kf1Gzx9FqV+KcnaS1zwCNBEJUwP7MgrzfojumV6sbYpnKZ/SfgkvinJ3ENa8EkwAhKiJ/eTgkX6J7okpxtiqcon9J+FX/zSQqfuKp2mhT+o2ePoudl/EUnlL5kkDOml2mIEAQD4eYV6L1Nc5Qy2cXbu1dGltovqbxHCsrZIvqbxHCgRfU3iOFAi+pvEcKBF9TeI4UCL6m8RwoEX1N4jhQIvqbxHCgjKSpaIumAVl0B/CTOSJmI75Yc/bbkf+wclXpU71eso3wySUvP7lG70dH+ApiYnRaKonSWSL6m8RwqUkX1N4jhQIvqbxHCgRfU3iOFAi+pvEcKBF9TeI4UCL6m8RwoEX1N4jhQIvqbxHCgRfU3iOFAi+pvEcKBF9TeI4UCL6m8RwoMUqXREQ3WPE1+iDztDuj1+hQUu35B0pkj2yYLnFrYNGs/M0/RY7tM1UTENfFUVV2ppp1cJ/gMq/JfdzWj1Fzc4vYr/wBvt8sw7EymiLaF8S9roaNQa8Hx8wrdTX0csmTsl7oZdHbw3TxYf8BlX5L7uar1Fzcx9iv/AG+3yyy/YWUlsmBIv+VhB0DQaaUdXU4K02a8o7uc16sHemKf7dnDfPFhPw/lX5D7uar1Fzcp2K/9vt8r+WZDlxe6YMoDfABzgIQGoRWSqi7n3Z+rPcsYmap6OeX5/wAmR5Fl4lGF4yiaHtLoucRNnCMRO0iCU0Xc4zz9S3YxUVxnnlnv/lrx8PZV+Q+7msfUXNzBGCv/AG+3ys5H2NlcnSFslKtcWQaRoMaSTJgQagVamzcjPuZLeFv05zFOU5b43xxe5h2hVlPG7EnV3uPqdRi+Pr/Kcr2Xlj5KbKMlnOD4icS6AmkGESpm1cmnvWqw2IqoyqiZnPfw/NU/wGVfkvu5qnUXNzD2K/8Ab7fLLL9h5SWyYEi/5WEHVoNNKOrqcFabNeUd3Oa9WDvzFP8Abs4b54sJ7Ayr8l93NV6i5uU7Ff8At9vlYy/sTKXSj3NkXkFxIOjmrV2a5qmcmS7hL1VczFPt8mQdiZS2UY50i8AOBJ0c0os1xVE5FrCXoriZp9vlXHYGVfkvu5qvUXNzH2K/9vt8rOR9j5WwShbJSrXFkARoMaWTJgQamlWptXIz7mSjC4inPKMpy3xvjiZh2hVlPG7EnV3uPqdRi+Pr/K3IyPaDJODRLzi+JiYmbNFZrV4pvRDLTbxdNHdnnnvj5Rh2p/8Af7VGV9HRxvH1haMv2m1rAwSndM6LZMmdSP8AEiqar/68RGX7Ms9tiIy/bfP7ZIHKu1rL+CS5KM8Rzkrnjuei2sr2vlwJDclnAEgOjCIjoMPNZZru5/hbVV7ExMxFvPzhEdqZa/5XZKWggguBMREawnTuz3TSiLuJq7poy83ODIO0Ksp43YlrdXe4+rn9Ri+Pr/KY7Ny1zJRsoyXcHMAAc4uE4Ssm7UTrg0qeruzExPPens+JmmqKome7fxjip/8Aj+VfkPu5qnUXNzF2K/8Ab7fLb9kyeXZLJkSMiYueSQ4R0TWgQg4eazUU3aKe6G3ZoxNmjKmnvmeHyuf5TtT8hvCcat0r+7n1ZOtxv2Rz5tnk3a0uGNpcmlnPhFxYGhoM4wAnPjqgssV1Zd8d/l8tmm7dimOlROfDLL9ZZP8AMSn/AMXKd0njU9Oftn9Plbrq/wDjn/r/AOl8ZSbL+F3JZGwZybL+F3JAzk2X8LuSBnJsv4XckDOTZfwu5IGcmy/hdyQM5Nl/C7kgZybL+F3JAzk2X8LuSBnJsv4XckEXSxJHyu1j8Lq/RBLtDuj1+hQZ5Dut9B/CCaAgICAgICAgICAgICAgICAgICAgICAgICAgICAgICAgICAgICAgICAgICCr2h3R6/QoJODjJijMHQEDuQU6HKbbbsKCVFlMO+2MfLVAx/D6II0OU223YUEnSWU6IPbq06tcTs1QQRocpttuwoJSkllETB7YfthQJOSyiInPbCIjq1eP4UEaHKbbbsKCTZLKdMXt1aNWuI2aooI0OU223YUEqLKYd9sY+WqH6UEaHKbbbsKCTpLKdEHt1adWuJ2aoII0OU223YUEpSSyiJg9sPDVhQJOSyiIi9sPHVhQRocpttuwoJNksp0xe3Vo1a4jZqigjQ5TbbdhQSosph32xj5aofpQRocpttuwoJOksp0Qe3Vp1a4nZqggjQ5TbbdhQSlJLKIma9sImGrV4fhQJOSyiIi9sP2woI0OU223YUEmyWU6Yvbq0atcRs1RQRocpttuwoJUWUw77Yx8tUBD8PqgjQ5TbbdhQSdJZTog9urTq1xOz6II0OU223YUEpSSyiJmvbCJhq1R0fhQGSWUR0vbD9qv0oI0OU223YUEmyWU6Yvbq0atcRs1RQRocpttuwoJGSymA+dsYmrVAQ/D6oI0OU223YUEnSWU6IPbq06tfCgjQ5TbbdhQSlJLKIma9sImGrVHR+FBKQksoDhPcC3xGjkgzdod0ev0KDPId1voP4QVcsa6lkSHOhOILR3f9bzE6PIa9CRr5fBOi6g1eRODpd5a4wE4EFxJe6cNM3wa2EBXE+pU6E6tm/UYx1eEY/tDSokhQ7I/9k0ksniafmIhMbaJMY6/NTsRtWMvc8MNGCXHRohEA6zpI1BVq0WhDslxMhJTp0ZjYztcZo1q86qwr9skiYQRATjMM753BvytEPEx0R3GCjanY2QQhqcoc4ZSIgkfIGiLxo+eeRAw0aIx8vKKnXnd8lWnO9t0FDJZH/mlXaQBBgETAkgOcfPvAeUDWkaE6reURmuhGM0whrjDw81FWkpjVr+wCZj4kn5hA/ND/WyMJ2nXGPnHVqVpVhZ7VEZM6YaWk6XAEB4iCW6QDqj4RVdyTskuomT9cDrjqiZuvTqhr0qRU7UbKB5Mm5/+iVg0ag4Uc0iA72vX+yqndzvWOyT8rpsSyeZhMT8sBHXphGcrbOd6sK2UST4ZUA+U0tBBEIj/AIzobo0DR4afOKrsnnctH4ud8tmwEtGkgzdfiDDzV51Vo0hoo6GMc94fPlIPc4iDRLnSdUXGAAGrX4KKdnlz5k6Tzzk23arCZGUmuc0zHaW97unVo/jSoq0Wp1Vv/dJzSY6nt+eMKPQdJhN1ahrI061O2edykfhhn7Sa7/jLXOEJRsWjUQXQ+bxhco2xzsWnTnew9kykoXy1KHtJLSA6EGxbqbAnV/KmNCdeeKPaTXiUJa9wBkJUDXNa6MnAwaIx0k+Pko3+Sdy12W75PCAJAcIwcKxEkw/fwUqw1uWNeHPBc4sMq0uc6M0NojDuw+WcG6v31lV/n2W2+nu2uSEukmaHMJYNBM5zTNrdrI81erVWnRrJKQLhItdPJpHxeS6Mxko4iJ8zNHoSop2Tw590ztjivdsscZCVmOc0zHEFve7p0DR/GlRKadVOSc7Oj3teqLu7RN02ZsYiuMdOsKY+fdSNI53rnaLHRkiHOEJQRaNRBj3vGFyjbHOxadOd6t2NOnygJnNAb80XmL5z5xM4aDCbEDQNCmNOdxOrBl74vlaNzg5rXR0mLv8AjHysaPADTGv91Ec+veS2HZR+QwjNnumkxPyx0a9MNcPJTsRtauE+Syh0k94EwwAdF5IDvmMe6XE6hAwA1ahGxb/JucteGyTi8uAm6Zve/bzUyrTo0zCDRtnwcXTgZ5LZNtIDNB/E4wm7/DQUak6S2XbMo0ME6Ol0AJxa0mB75Gpo1/sFErQr5M2ErJhry8hkHn5tJmNg4xMJp8vE69attlXZCXajhSMaHEO0GM6AADwTAfic6E2FV8RqmdEuxnyhMtSh4JeDB0INjJs+VsCdASNCdVntDuj1+hQYpPLoACb4Dx8vRBLP9m/ogZ/s39EDP9m/ogZ/s39EDP8AZv6IGf7N/RAz/Zv6IGf7N/RAz/Zv6IGf7N/RAz/Zv6IGf7N/RAz/AGb+iBn+zf0QM/2b+iBn+zf0QM/2b+iBn+zf0QM/2b+iBn+zf0QM/wBm/ogZ/s39EDP9m/ogZ/s39EDP9m/ogZ/s39EDP9m/ogZ/s39EDP8AZv6IGf7N/RAz/Zv6IGf7N/RAz/Zv6IGf7N/RAz/Zv6IGf7N/RAz/AGb+iBn+zf0QM/2b+iBn+zf0QM/2b+iBn+zf0QM/2b+iDDlWVzhCENNfkfJB/9k="/>
          <p:cNvSpPr>
            <a:spLocks noChangeAspect="1" noChangeArrowheads="1"/>
          </p:cNvSpPr>
          <p:nvPr/>
        </p:nvSpPr>
        <p:spPr bwMode="auto">
          <a:xfrm>
            <a:off x="155575" y="-936625"/>
            <a:ext cx="4981575" cy="19621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9328" y="4752975"/>
            <a:ext cx="3639344"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8 Slayt Numarası Yer Tutucusu"/>
          <p:cNvSpPr>
            <a:spLocks noGrp="1"/>
          </p:cNvSpPr>
          <p:nvPr>
            <p:ph type="sldNum" sz="quarter" idx="12"/>
          </p:nvPr>
        </p:nvSpPr>
        <p:spPr/>
        <p:txBody>
          <a:bodyPr/>
          <a:lstStyle/>
          <a:p>
            <a:r>
              <a:rPr lang="tr-TR" dirty="0" smtClean="0"/>
              <a:t>67</a:t>
            </a:r>
            <a:endParaRPr lang="tr-TR" dirty="0"/>
          </a:p>
        </p:txBody>
      </p:sp>
    </p:spTree>
    <p:extLst>
      <p:ext uri="{BB962C8B-B14F-4D97-AF65-F5344CB8AC3E}">
        <p14:creationId xmlns="" xmlns:p14="http://schemas.microsoft.com/office/powerpoint/2010/main" val="36588932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etin kutusu 33"/>
          <p:cNvSpPr txBox="1"/>
          <p:nvPr/>
        </p:nvSpPr>
        <p:spPr>
          <a:xfrm>
            <a:off x="-6212" y="7936553"/>
            <a:ext cx="419238" cy="269586"/>
          </a:xfrm>
          <a:prstGeom prst="rect">
            <a:avLst/>
          </a:prstGeom>
          <a:noFill/>
        </p:spPr>
        <p:txBody>
          <a:bodyPr wrap="square" lIns="81281" tIns="40641" rIns="81281" bIns="40641" rtlCol="0">
            <a:spAutoFit/>
          </a:bodyPr>
          <a:lstStyle/>
          <a:p>
            <a:pPr algn="ctr"/>
            <a:r>
              <a:rPr lang="tr-TR" sz="1200" b="1" dirty="0" smtClean="0">
                <a:solidFill>
                  <a:prstClr val="white"/>
                </a:solidFill>
              </a:rPr>
              <a:t>76</a:t>
            </a:r>
            <a:endParaRPr lang="tr-TR" sz="1200" b="1" dirty="0">
              <a:solidFill>
                <a:prstClr val="white"/>
              </a:solidFill>
            </a:endParaRPr>
          </a:p>
        </p:txBody>
      </p:sp>
      <p:grpSp>
        <p:nvGrpSpPr>
          <p:cNvPr id="2" name="Grup 23"/>
          <p:cNvGrpSpPr/>
          <p:nvPr/>
        </p:nvGrpSpPr>
        <p:grpSpPr>
          <a:xfrm>
            <a:off x="745683" y="311795"/>
            <a:ext cx="5361213" cy="250292"/>
            <a:chOff x="825708" y="3383326"/>
            <a:chExt cx="5702821" cy="285751"/>
          </a:xfrm>
          <a:solidFill>
            <a:schemeClr val="accent2">
              <a:lumMod val="75000"/>
            </a:schemeClr>
          </a:solidFill>
        </p:grpSpPr>
        <p:sp>
          <p:nvSpPr>
            <p:cNvPr id="25" name="Yuvarlatılmış Dikdörtgen 24"/>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KURUL KOMİSYON VE GÖREVLERİ</a:t>
              </a:r>
            </a:p>
          </p:txBody>
        </p:sp>
        <p:sp>
          <p:nvSpPr>
            <p:cNvPr id="26" name="Yuvarlatılmış Dikdörtgen 25"/>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smtClean="0">
                  <a:solidFill>
                    <a:prstClr val="white"/>
                  </a:solidFill>
                  <a:effectLst>
                    <a:outerShdw blurRad="38100" dist="38100" dir="2700000" algn="tl">
                      <a:srgbClr val="000000">
                        <a:alpha val="43137"/>
                      </a:srgbClr>
                    </a:outerShdw>
                  </a:effectLst>
                  <a:latin typeface="Arial Black" pitchFamily="34" charset="0"/>
                </a:rPr>
                <a:t>EK 1</a:t>
              </a:r>
              <a:endParaRPr lang="tr-TR" sz="1100" b="1" dirty="0">
                <a:solidFill>
                  <a:prstClr val="white"/>
                </a:solidFill>
                <a:effectLst>
                  <a:outerShdw blurRad="38100" dist="38100" dir="2700000" algn="tl">
                    <a:srgbClr val="000000">
                      <a:alpha val="43137"/>
                    </a:srgbClr>
                  </a:outerShdw>
                </a:effectLst>
                <a:latin typeface="Arial Black" pitchFamily="34" charset="0"/>
              </a:endParaRPr>
            </a:p>
          </p:txBody>
        </p:sp>
      </p:grpSp>
      <p:grpSp>
        <p:nvGrpSpPr>
          <p:cNvPr id="3" name="Grup 26"/>
          <p:cNvGrpSpPr/>
          <p:nvPr/>
        </p:nvGrpSpPr>
        <p:grpSpPr>
          <a:xfrm>
            <a:off x="745683" y="4125749"/>
            <a:ext cx="5361213" cy="250292"/>
            <a:chOff x="825708" y="3383326"/>
            <a:chExt cx="5702821" cy="285751"/>
          </a:xfrm>
          <a:solidFill>
            <a:schemeClr val="accent2">
              <a:lumMod val="75000"/>
            </a:schemeClr>
          </a:solidFill>
        </p:grpSpPr>
        <p:sp>
          <p:nvSpPr>
            <p:cNvPr id="28" name="Yuvarlatılmış Dikdörtgen 27"/>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a:solidFill>
                    <a:schemeClr val="bg1"/>
                  </a:solidFill>
                  <a:cs typeface="Arial" pitchFamily="34" charset="0"/>
                </a:rPr>
                <a:t>STRATEJİK </a:t>
              </a:r>
              <a:r>
                <a:rPr lang="tr-TR" sz="1200" b="1" dirty="0" smtClean="0">
                  <a:solidFill>
                    <a:schemeClr val="bg1"/>
                  </a:solidFill>
                  <a:cs typeface="Arial" pitchFamily="34" charset="0"/>
                </a:rPr>
                <a:t>PLAN HAZIRLAMA EKİBİ</a:t>
              </a:r>
              <a:endParaRPr lang="tr-TR" sz="1200" b="1" dirty="0">
                <a:solidFill>
                  <a:schemeClr val="bg1"/>
                </a:solidFill>
                <a:cs typeface="Arial" pitchFamily="34" charset="0"/>
              </a:endParaRPr>
            </a:p>
          </p:txBody>
        </p:sp>
        <p:sp>
          <p:nvSpPr>
            <p:cNvPr id="29" name="Yuvarlatılmış Dikdörtgen 28"/>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smtClean="0">
                  <a:solidFill>
                    <a:prstClr val="white"/>
                  </a:solidFill>
                  <a:effectLst>
                    <a:outerShdw blurRad="38100" dist="38100" dir="2700000" algn="tl">
                      <a:srgbClr val="000000">
                        <a:alpha val="43137"/>
                      </a:srgbClr>
                    </a:outerShdw>
                  </a:effectLst>
                  <a:latin typeface="Arial Black" pitchFamily="34" charset="0"/>
                </a:rPr>
                <a:t>EK 2</a:t>
              </a:r>
              <a:endParaRPr lang="tr-TR" sz="1100" b="1" dirty="0">
                <a:solidFill>
                  <a:prstClr val="white"/>
                </a:solidFill>
                <a:effectLst>
                  <a:outerShdw blurRad="38100" dist="38100" dir="2700000" algn="tl">
                    <a:srgbClr val="000000">
                      <a:alpha val="43137"/>
                    </a:srgbClr>
                  </a:outerShdw>
                </a:effectLst>
                <a:latin typeface="Arial Black" pitchFamily="34" charset="0"/>
              </a:endParaRPr>
            </a:p>
          </p:txBody>
        </p:sp>
      </p:grpSp>
      <p:graphicFrame>
        <p:nvGraphicFramePr>
          <p:cNvPr id="11" name="Tablo 14"/>
          <p:cNvGraphicFramePr>
            <a:graphicFrameLocks noGrp="1"/>
          </p:cNvGraphicFramePr>
          <p:nvPr>
            <p:extLst>
              <p:ext uri="{D42A27DB-BD31-4B8C-83A1-F6EECF244321}">
                <p14:modId xmlns="" xmlns:p14="http://schemas.microsoft.com/office/powerpoint/2010/main" val="959948832"/>
              </p:ext>
            </p:extLst>
          </p:nvPr>
        </p:nvGraphicFramePr>
        <p:xfrm>
          <a:off x="574430" y="731200"/>
          <a:ext cx="5909954" cy="3005436"/>
        </p:xfrm>
        <a:graphic>
          <a:graphicData uri="http://schemas.openxmlformats.org/drawingml/2006/table">
            <a:tbl>
              <a:tblPr>
                <a:tableStyleId>{E8B1032C-EA38-4F05-BA0D-38AFFFC7BED3}</a:tableStyleId>
              </a:tblPr>
              <a:tblGrid>
                <a:gridCol w="191663"/>
                <a:gridCol w="490299"/>
                <a:gridCol w="1106157"/>
                <a:gridCol w="2060223"/>
                <a:gridCol w="2061612"/>
              </a:tblGrid>
              <a:tr h="349494">
                <a:tc rowSpan="2">
                  <a:txBody>
                    <a:bodyPr/>
                    <a:lstStyle/>
                    <a:p>
                      <a:pPr algn="ctr" fontAlgn="ctr"/>
                      <a:endParaRPr lang="tr-TR" sz="1000" b="0" i="0" u="none" strike="noStrike" dirty="0">
                        <a:solidFill>
                          <a:srgbClr val="000000"/>
                        </a:solidFill>
                        <a:effectLst/>
                        <a:latin typeface="+mn-lt"/>
                      </a:endParaRPr>
                    </a:p>
                  </a:txBody>
                  <a:tcPr marL="6474" marR="6474" marT="6474" marB="0" anchor="ctr">
                    <a:solidFill>
                      <a:schemeClr val="accent6">
                        <a:lumMod val="40000"/>
                        <a:lumOff val="60000"/>
                      </a:schemeClr>
                    </a:solidFill>
                  </a:tcPr>
                </a:tc>
                <a:tc gridSpan="4">
                  <a:txBody>
                    <a:bodyPr/>
                    <a:lstStyle/>
                    <a:p>
                      <a:pPr algn="ctr" fontAlgn="ctr"/>
                      <a:r>
                        <a:rPr lang="tr-TR" sz="1000" u="none" strike="noStrike" dirty="0" smtClean="0">
                          <a:effectLst/>
                          <a:latin typeface="+mn-lt"/>
                        </a:rPr>
                        <a:t>STRATEJİK</a:t>
                      </a:r>
                      <a:r>
                        <a:rPr lang="tr-TR" sz="1000" u="none" strike="noStrike" baseline="0" dirty="0" smtClean="0">
                          <a:effectLst/>
                          <a:latin typeface="+mn-lt"/>
                        </a:rPr>
                        <a:t> PLAN </a:t>
                      </a:r>
                      <a:r>
                        <a:rPr lang="tr-TR" sz="1000" u="none" strike="noStrike" dirty="0" smtClean="0">
                          <a:effectLst/>
                          <a:latin typeface="+mn-lt"/>
                        </a:rPr>
                        <a:t>EKİPLERİ</a:t>
                      </a:r>
                      <a:endParaRPr lang="tr-TR" sz="1000" b="1" i="0" u="none" strike="noStrike" dirty="0">
                        <a:solidFill>
                          <a:srgbClr val="000000"/>
                        </a:solidFill>
                        <a:effectLst/>
                        <a:latin typeface="+mn-lt"/>
                      </a:endParaRPr>
                    </a:p>
                  </a:txBody>
                  <a:tcPr marL="6474" marR="6474" marT="6474" marB="0" anchor="ctr">
                    <a:solidFill>
                      <a:schemeClr val="accent6">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0">
                <a:tc vMerge="1">
                  <a:txBody>
                    <a:bodyPr/>
                    <a:lstStyle/>
                    <a:p>
                      <a:endParaRPr lang="tr-TR"/>
                    </a:p>
                  </a:txBody>
                  <a:tcPr/>
                </a:tc>
                <a:tc>
                  <a:txBody>
                    <a:bodyPr/>
                    <a:lstStyle/>
                    <a:p>
                      <a:pPr algn="l" fontAlgn="ctr"/>
                      <a:r>
                        <a:rPr lang="tr-TR" sz="1000" u="none" strike="noStrike" dirty="0">
                          <a:effectLst/>
                          <a:latin typeface="+mn-lt"/>
                        </a:rPr>
                        <a:t>Kurul/Komisyon veya Görevler</a:t>
                      </a:r>
                      <a:endParaRPr lang="tr-TR" sz="1000" b="1" i="0" u="none" strike="noStrike" dirty="0">
                        <a:solidFill>
                          <a:srgbClr val="000000"/>
                        </a:solidFill>
                        <a:effectLst/>
                        <a:latin typeface="+mn-lt"/>
                      </a:endParaRPr>
                    </a:p>
                  </a:txBody>
                  <a:tcPr marL="6474" marR="6474" marT="6474" marB="0" anchor="ctr">
                    <a:solidFill>
                      <a:schemeClr val="accent2">
                        <a:lumMod val="20000"/>
                        <a:lumOff val="80000"/>
                      </a:schemeClr>
                    </a:solidFill>
                  </a:tcPr>
                </a:tc>
                <a:tc>
                  <a:txBody>
                    <a:bodyPr/>
                    <a:lstStyle/>
                    <a:p>
                      <a:pPr algn="l" fontAlgn="ctr"/>
                      <a:r>
                        <a:rPr lang="tr-TR" sz="1000" u="none" strike="noStrike" dirty="0">
                          <a:effectLst/>
                          <a:latin typeface="+mn-lt"/>
                        </a:rPr>
                        <a:t>Dayandığı   Mevzuat ve Maddesi</a:t>
                      </a:r>
                      <a:endParaRPr lang="tr-TR" sz="1000" b="1" i="0" u="none" strike="noStrike" dirty="0">
                        <a:solidFill>
                          <a:srgbClr val="000000"/>
                        </a:solidFill>
                        <a:effectLst/>
                        <a:latin typeface="+mn-lt"/>
                      </a:endParaRPr>
                    </a:p>
                  </a:txBody>
                  <a:tcPr marL="6474" marR="6474" marT="6474" marB="0" anchor="ctr">
                    <a:solidFill>
                      <a:schemeClr val="accent2">
                        <a:lumMod val="20000"/>
                        <a:lumOff val="80000"/>
                      </a:schemeClr>
                    </a:solidFill>
                  </a:tcPr>
                </a:tc>
                <a:tc>
                  <a:txBody>
                    <a:bodyPr/>
                    <a:lstStyle/>
                    <a:p>
                      <a:pPr algn="l" fontAlgn="ctr"/>
                      <a:r>
                        <a:rPr lang="tr-TR" sz="1000" u="none" strike="noStrike" dirty="0">
                          <a:effectLst/>
                          <a:latin typeface="+mn-lt"/>
                        </a:rPr>
                        <a:t>Görevliler</a:t>
                      </a:r>
                      <a:endParaRPr lang="tr-TR" sz="1000" b="1" i="0" u="none" strike="noStrike" dirty="0">
                        <a:solidFill>
                          <a:srgbClr val="000000"/>
                        </a:solidFill>
                        <a:effectLst/>
                        <a:latin typeface="+mn-lt"/>
                      </a:endParaRPr>
                    </a:p>
                  </a:txBody>
                  <a:tcPr marL="6474" marR="6474" marT="6474" marB="0" anchor="ctr">
                    <a:solidFill>
                      <a:schemeClr val="accent2">
                        <a:lumMod val="20000"/>
                        <a:lumOff val="80000"/>
                      </a:schemeClr>
                    </a:solidFill>
                  </a:tcPr>
                </a:tc>
                <a:tc>
                  <a:txBody>
                    <a:bodyPr/>
                    <a:lstStyle/>
                    <a:p>
                      <a:pPr algn="l" fontAlgn="ctr"/>
                      <a:r>
                        <a:rPr lang="tr-TR" sz="1000" u="none" strike="noStrike" dirty="0">
                          <a:effectLst/>
                          <a:latin typeface="+mn-lt"/>
                        </a:rPr>
                        <a:t>GÖREVLERİ</a:t>
                      </a:r>
                      <a:endParaRPr lang="tr-TR" sz="1000" b="1" i="0" u="none" strike="noStrike" dirty="0">
                        <a:solidFill>
                          <a:srgbClr val="000000"/>
                        </a:solidFill>
                        <a:effectLst/>
                        <a:latin typeface="+mn-lt"/>
                      </a:endParaRPr>
                    </a:p>
                  </a:txBody>
                  <a:tcPr marL="6474" marR="6474" marT="6474" marB="0" anchor="ctr">
                    <a:solidFill>
                      <a:schemeClr val="accent2">
                        <a:lumMod val="20000"/>
                        <a:lumOff val="80000"/>
                      </a:schemeClr>
                    </a:solidFill>
                  </a:tcPr>
                </a:tc>
              </a:tr>
              <a:tr h="1038554">
                <a:tc rowSpan="2">
                  <a:txBody>
                    <a:bodyPr/>
                    <a:lstStyle/>
                    <a:p>
                      <a:pPr algn="ctr" fontAlgn="ctr"/>
                      <a:r>
                        <a:rPr lang="tr-TR" sz="1000" u="none" strike="noStrike" dirty="0">
                          <a:effectLst/>
                          <a:latin typeface="+mn-lt"/>
                        </a:rPr>
                        <a:t>SP</a:t>
                      </a:r>
                      <a:endParaRPr lang="tr-TR" sz="1000" b="1" i="0" u="none" strike="noStrike" dirty="0">
                        <a:solidFill>
                          <a:srgbClr val="000000"/>
                        </a:solidFill>
                        <a:effectLst/>
                        <a:latin typeface="+mn-lt"/>
                      </a:endParaRPr>
                    </a:p>
                  </a:txBody>
                  <a:tcPr marL="6474" marR="6474" marT="6474" marB="0" anchor="ctr">
                    <a:solidFill>
                      <a:schemeClr val="accent6">
                        <a:lumMod val="40000"/>
                        <a:lumOff val="60000"/>
                      </a:schemeClr>
                    </a:solidFill>
                  </a:tcPr>
                </a:tc>
                <a:tc>
                  <a:txBody>
                    <a:bodyPr/>
                    <a:lstStyle/>
                    <a:p>
                      <a:pPr algn="l" fontAlgn="ctr"/>
                      <a:r>
                        <a:rPr lang="tr-TR" sz="1000" u="none" strike="noStrike">
                          <a:effectLst/>
                          <a:latin typeface="+mn-lt"/>
                        </a:rPr>
                        <a:t>SP Üst Kurulu</a:t>
                      </a:r>
                      <a:endParaRPr lang="tr-TR" sz="1000" b="1" i="0" u="none" strike="noStrike">
                        <a:solidFill>
                          <a:srgbClr val="000000"/>
                        </a:solidFill>
                        <a:effectLst/>
                        <a:latin typeface="+mn-lt"/>
                      </a:endParaRPr>
                    </a:p>
                  </a:txBody>
                  <a:tcPr marL="6474" marR="6474" marT="6474" marB="0" anchor="ctr"/>
                </a:tc>
                <a:tc>
                  <a:txBody>
                    <a:bodyPr/>
                    <a:lstStyle/>
                    <a:p>
                      <a:pPr algn="l" fontAlgn="ctr"/>
                      <a:r>
                        <a:rPr lang="tr-TR" sz="1000" u="none" strike="noStrike">
                          <a:effectLst/>
                          <a:latin typeface="+mn-lt"/>
                        </a:rPr>
                        <a:t>5018 sayılı Kamu Mali Yönetimi ve Kontrol Kanunu, SP ilişkin Usul ve Esaslar Hakkında Yönetmelik</a:t>
                      </a:r>
                      <a:endParaRPr lang="tr-TR" sz="1000" b="0" i="0" u="none" strike="noStrike">
                        <a:solidFill>
                          <a:srgbClr val="000000"/>
                        </a:solidFill>
                        <a:effectLst/>
                        <a:latin typeface="+mn-lt"/>
                      </a:endParaRPr>
                    </a:p>
                  </a:txBody>
                  <a:tcPr marL="6474" marR="6474" marT="6474" marB="0" anchor="ctr"/>
                </a:tc>
                <a:tc>
                  <a:txBody>
                    <a:bodyPr/>
                    <a:lstStyle/>
                    <a:p>
                      <a:pPr algn="l" fontAlgn="ctr"/>
                      <a:r>
                        <a:rPr lang="tr-TR" sz="900" b="0" i="0" u="none" strike="noStrike" dirty="0" smtClean="0">
                          <a:solidFill>
                            <a:srgbClr val="000000"/>
                          </a:solidFill>
                          <a:effectLst/>
                          <a:latin typeface="+mn-lt"/>
                        </a:rPr>
                        <a:t>OKUL MÜDÜRÜ</a:t>
                      </a:r>
                    </a:p>
                    <a:p>
                      <a:pPr algn="l" fontAlgn="ctr"/>
                      <a:r>
                        <a:rPr lang="tr-TR" sz="900" b="0" i="0" u="none" strike="noStrike" dirty="0" smtClean="0">
                          <a:solidFill>
                            <a:srgbClr val="000000"/>
                          </a:solidFill>
                          <a:effectLst/>
                          <a:latin typeface="+mn-lt"/>
                        </a:rPr>
                        <a:t>MÜDÜR BAŞ YARDIMCISI / MÜDÜR YARDIMCISI</a:t>
                      </a:r>
                    </a:p>
                    <a:p>
                      <a:pPr algn="l" fontAlgn="ctr"/>
                      <a:r>
                        <a:rPr lang="tr-TR" sz="900" b="0" i="0" u="none" strike="noStrike" dirty="0" smtClean="0">
                          <a:solidFill>
                            <a:srgbClr val="000000"/>
                          </a:solidFill>
                          <a:effectLst/>
                          <a:latin typeface="+mn-lt"/>
                        </a:rPr>
                        <a:t>ÖĞRETMEN</a:t>
                      </a:r>
                    </a:p>
                    <a:p>
                      <a:pPr algn="l" fontAlgn="ctr"/>
                      <a:r>
                        <a:rPr lang="tr-TR" sz="900" b="0" i="0" u="none" strike="noStrike" dirty="0" smtClean="0">
                          <a:solidFill>
                            <a:srgbClr val="000000"/>
                          </a:solidFill>
                          <a:effectLst/>
                          <a:latin typeface="+mn-lt"/>
                        </a:rPr>
                        <a:t>OKUL AİLE BİRLİĞİ BAŞKANI</a:t>
                      </a:r>
                    </a:p>
                    <a:p>
                      <a:pPr algn="l" fontAlgn="ctr"/>
                      <a:r>
                        <a:rPr lang="tr-TR" sz="900" b="0" i="0" u="none" strike="noStrike" dirty="0" smtClean="0">
                          <a:solidFill>
                            <a:srgbClr val="000000"/>
                          </a:solidFill>
                          <a:effectLst/>
                          <a:latin typeface="+mn-lt"/>
                        </a:rPr>
                        <a:t>OKUL AİLE BİRLİĞİ YÖNETİM KURULU ÜYESİ</a:t>
                      </a:r>
                    </a:p>
                  </a:txBody>
                  <a:tcPr marL="6474" marR="6474" marT="6474" marB="0" anchor="ctr"/>
                </a:tc>
                <a:tc>
                  <a:txBody>
                    <a:bodyPr/>
                    <a:lstStyle/>
                    <a:p>
                      <a:pPr algn="just" fontAlgn="ctr"/>
                      <a:r>
                        <a:rPr lang="tr-TR" sz="1000" u="none" strike="noStrike" dirty="0">
                          <a:effectLst/>
                          <a:latin typeface="+mn-lt"/>
                        </a:rPr>
                        <a:t>Stratejik planlama üst kurulları stratejik planlama çalışmalarını takip etmek ve ekiplerden bilgi alarak çalışmaları yönlendirmek üzere kurulurlar. Üst kurulların çalışmaları yönlendirebilecek şekilde belirli aralıklarla toplanması zorunludur.</a:t>
                      </a:r>
                      <a:endParaRPr lang="tr-TR" sz="1000" b="0" i="0" u="none" strike="noStrike" dirty="0">
                        <a:solidFill>
                          <a:srgbClr val="000000"/>
                        </a:solidFill>
                        <a:effectLst/>
                        <a:latin typeface="+mn-lt"/>
                      </a:endParaRPr>
                    </a:p>
                  </a:txBody>
                  <a:tcPr marL="6474" marR="6474" marT="6474" marB="0" anchor="ctr"/>
                </a:tc>
              </a:tr>
              <a:tr h="908709">
                <a:tc vMerge="1">
                  <a:txBody>
                    <a:bodyPr/>
                    <a:lstStyle/>
                    <a:p>
                      <a:endParaRPr lang="tr-TR"/>
                    </a:p>
                  </a:txBody>
                  <a:tcPr/>
                </a:tc>
                <a:tc>
                  <a:txBody>
                    <a:bodyPr/>
                    <a:lstStyle/>
                    <a:p>
                      <a:pPr algn="l" fontAlgn="ctr"/>
                      <a:r>
                        <a:rPr lang="tr-TR" sz="1000" u="none" strike="noStrike">
                          <a:effectLst/>
                          <a:latin typeface="+mn-lt"/>
                        </a:rPr>
                        <a:t>SP Ekipleri</a:t>
                      </a:r>
                      <a:endParaRPr lang="tr-TR" sz="1000" b="1" i="0" u="none" strike="noStrike">
                        <a:solidFill>
                          <a:srgbClr val="000000"/>
                        </a:solidFill>
                        <a:effectLst/>
                        <a:latin typeface="+mn-lt"/>
                      </a:endParaRPr>
                    </a:p>
                  </a:txBody>
                  <a:tcPr marL="6474" marR="6474" marT="6474" marB="0" anchor="ctr"/>
                </a:tc>
                <a:tc>
                  <a:txBody>
                    <a:bodyPr/>
                    <a:lstStyle/>
                    <a:p>
                      <a:pPr algn="l" fontAlgn="ctr"/>
                      <a:r>
                        <a:rPr lang="tr-TR" sz="900" u="none" strike="noStrike">
                          <a:effectLst/>
                          <a:latin typeface="+mn-lt"/>
                        </a:rPr>
                        <a:t>5018 sayılı Kamu Mali Yönetimi ve Kontrol Kanunu, SP ilişkin Usul ve Esaslar Hakkında Yönetmelik</a:t>
                      </a:r>
                      <a:endParaRPr lang="tr-TR" sz="900" b="0" i="0" u="none" strike="noStrike">
                        <a:solidFill>
                          <a:srgbClr val="000000"/>
                        </a:solidFill>
                        <a:effectLst/>
                        <a:latin typeface="+mn-lt"/>
                      </a:endParaRPr>
                    </a:p>
                  </a:txBody>
                  <a:tcPr marL="6474" marR="6474" marT="6474" marB="0" anchor="ctr"/>
                </a:tc>
                <a:tc>
                  <a:txBody>
                    <a:bodyPr/>
                    <a:lstStyle/>
                    <a:p>
                      <a:pPr algn="l" fontAlgn="ctr"/>
                      <a:r>
                        <a:rPr lang="tr-TR" sz="900" b="0" i="0" u="none" strike="noStrike" dirty="0" smtClean="0">
                          <a:solidFill>
                            <a:srgbClr val="000000"/>
                          </a:solidFill>
                          <a:effectLst/>
                          <a:latin typeface="+mn-lt"/>
                        </a:rPr>
                        <a:t>MÜDÜR YARDIMCISI (ÜST KURUL ÜYESİ OLMAYACAK)</a:t>
                      </a:r>
                    </a:p>
                    <a:p>
                      <a:pPr algn="l" fontAlgn="ctr"/>
                      <a:r>
                        <a:rPr lang="tr-TR" sz="900" b="0" i="0" u="none" strike="noStrike" dirty="0" smtClean="0">
                          <a:solidFill>
                            <a:srgbClr val="000000"/>
                          </a:solidFill>
                          <a:effectLst/>
                          <a:latin typeface="+mn-lt"/>
                        </a:rPr>
                        <a:t>P.D. ve REHBER ÖĞRETMEN</a:t>
                      </a:r>
                    </a:p>
                    <a:p>
                      <a:pPr algn="l" fontAlgn="ctr"/>
                      <a:r>
                        <a:rPr lang="tr-TR" sz="900" b="0" i="0" u="none" strike="noStrike" dirty="0" smtClean="0">
                          <a:solidFill>
                            <a:srgbClr val="000000"/>
                          </a:solidFill>
                          <a:effectLst/>
                          <a:latin typeface="+mn-lt"/>
                        </a:rPr>
                        <a:t>ÖĞRETMEN</a:t>
                      </a:r>
                    </a:p>
                    <a:p>
                      <a:pPr algn="l" fontAlgn="ctr"/>
                      <a:r>
                        <a:rPr lang="tr-TR" sz="900" b="0" i="0" u="none" strike="noStrike" dirty="0" smtClean="0">
                          <a:solidFill>
                            <a:srgbClr val="000000"/>
                          </a:solidFill>
                          <a:effectLst/>
                          <a:latin typeface="+mn-lt"/>
                        </a:rPr>
                        <a:t>ÖĞRETMEN</a:t>
                      </a:r>
                    </a:p>
                    <a:p>
                      <a:pPr algn="l" fontAlgn="ctr"/>
                      <a:r>
                        <a:rPr lang="tr-TR" sz="900" b="0" i="0" u="none" strike="noStrike" dirty="0" smtClean="0">
                          <a:solidFill>
                            <a:srgbClr val="000000"/>
                          </a:solidFill>
                          <a:effectLst/>
                          <a:latin typeface="+mn-lt"/>
                        </a:rPr>
                        <a:t>GÖNÜLLÜ VELİ (BİRDEN FAZLA GÖNÜLLÜ VELİ OLABİLİR)</a:t>
                      </a:r>
                    </a:p>
                  </a:txBody>
                  <a:tcPr marL="6474" marR="6474" marT="6474" marB="0" anchor="ctr"/>
                </a:tc>
                <a:tc>
                  <a:txBody>
                    <a:bodyPr/>
                    <a:lstStyle/>
                    <a:p>
                      <a:pPr algn="just" fontAlgn="ctr"/>
                      <a:r>
                        <a:rPr lang="tr-TR" sz="1000" u="none" strike="noStrike" dirty="0">
                          <a:effectLst/>
                          <a:latin typeface="+mn-lt"/>
                        </a:rPr>
                        <a:t>Stratejik planlama çalışmalarını doğrudan yürütmesi beklenen ve üst kurula belirli dönemlerde raporlar sunarak, kurulun önerileri doğrultusunda çalışmaları yürüten ekiplerdir.</a:t>
                      </a:r>
                      <a:endParaRPr lang="tr-TR" sz="1000" b="0" i="0" u="none" strike="noStrike" dirty="0">
                        <a:solidFill>
                          <a:srgbClr val="000000"/>
                        </a:solidFill>
                        <a:effectLst/>
                        <a:latin typeface="+mn-lt"/>
                      </a:endParaRPr>
                    </a:p>
                  </a:txBody>
                  <a:tcPr marL="6474" marR="6474" marT="6474" marB="0" anchor="ctr"/>
                </a:tc>
              </a:tr>
            </a:tbl>
          </a:graphicData>
        </a:graphic>
      </p:graphicFrame>
      <p:graphicFrame>
        <p:nvGraphicFramePr>
          <p:cNvPr id="12" name="Tablo 4"/>
          <p:cNvGraphicFramePr>
            <a:graphicFrameLocks noGrp="1"/>
          </p:cNvGraphicFramePr>
          <p:nvPr>
            <p:extLst>
              <p:ext uri="{D42A27DB-BD31-4B8C-83A1-F6EECF244321}">
                <p14:modId xmlns="" xmlns:p14="http://schemas.microsoft.com/office/powerpoint/2010/main" val="557111356"/>
              </p:ext>
            </p:extLst>
          </p:nvPr>
        </p:nvGraphicFramePr>
        <p:xfrm>
          <a:off x="588944" y="4726597"/>
          <a:ext cx="5931726" cy="1463040"/>
        </p:xfrm>
        <a:graphic>
          <a:graphicData uri="http://schemas.openxmlformats.org/drawingml/2006/table">
            <a:tbl>
              <a:tblPr/>
              <a:tblGrid>
                <a:gridCol w="695052"/>
                <a:gridCol w="1764003"/>
                <a:gridCol w="3472671"/>
              </a:tblGrid>
              <a:tr h="155575">
                <a:tc>
                  <a:txBody>
                    <a:bodyPr/>
                    <a:lstStyle/>
                    <a:p>
                      <a:pPr>
                        <a:spcAft>
                          <a:spcPts val="0"/>
                        </a:spcAft>
                      </a:pPr>
                      <a:r>
                        <a:rPr lang="tr-TR" sz="1150" b="1" dirty="0">
                          <a:solidFill>
                            <a:srgbClr val="7030A0"/>
                          </a:solidFill>
                          <a:effectLst/>
                          <a:latin typeface="Times New Roman"/>
                          <a:ea typeface="Times New Roman"/>
                        </a:rPr>
                        <a:t>SIRA NO</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marL="673100">
                        <a:spcAft>
                          <a:spcPts val="0"/>
                        </a:spcAft>
                      </a:pPr>
                      <a:r>
                        <a:rPr lang="tr-TR" sz="1200" b="1">
                          <a:solidFill>
                            <a:srgbClr val="7030A0"/>
                          </a:solidFill>
                          <a:effectLst/>
                          <a:latin typeface="Times New Roman"/>
                          <a:ea typeface="Times New Roman"/>
                        </a:rPr>
                        <a:t>ADI SOYADI </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marL="673100">
                        <a:spcAft>
                          <a:spcPts val="0"/>
                        </a:spcAft>
                      </a:pPr>
                      <a:r>
                        <a:rPr lang="tr-TR" sz="1200" b="1">
                          <a:solidFill>
                            <a:srgbClr val="7030A0"/>
                          </a:solidFill>
                          <a:effectLst/>
                          <a:latin typeface="Times New Roman"/>
                          <a:ea typeface="Times New Roman"/>
                        </a:rPr>
                        <a:t>GÖREVİ</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135255">
                <a:tc>
                  <a:txBody>
                    <a:bodyPr/>
                    <a:lstStyle/>
                    <a:p>
                      <a:pPr algn="ctr">
                        <a:spcAft>
                          <a:spcPts val="0"/>
                        </a:spcAft>
                      </a:pPr>
                      <a:r>
                        <a:rPr lang="tr-TR" sz="1100" b="1">
                          <a:effectLst/>
                          <a:latin typeface="Times New Roman"/>
                          <a:ea typeface="Times New Roman"/>
                        </a:rPr>
                        <a:t>1</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FAHRİYE AYDOS</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dirty="0">
                          <a:effectLst/>
                          <a:latin typeface="Times New Roman"/>
                          <a:ea typeface="Times New Roman"/>
                        </a:rPr>
                        <a:t>MÜDÜR </a:t>
                      </a:r>
                      <a:r>
                        <a:rPr lang="tr-TR" sz="1100" dirty="0" smtClean="0">
                          <a:effectLst/>
                          <a:latin typeface="Times New Roman"/>
                          <a:ea typeface="Times New Roman"/>
                        </a:rPr>
                        <a:t>YARDIMCISI</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147320">
                <a:tc>
                  <a:txBody>
                    <a:bodyPr/>
                    <a:lstStyle/>
                    <a:p>
                      <a:pPr algn="ctr">
                        <a:spcAft>
                          <a:spcPts val="0"/>
                        </a:spcAft>
                      </a:pPr>
                      <a:r>
                        <a:rPr lang="tr-TR" sz="1100" b="1">
                          <a:effectLst/>
                          <a:latin typeface="Times New Roman"/>
                          <a:ea typeface="Times New Roman"/>
                        </a:rPr>
                        <a:t>2</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MURAT KARAKAŞ</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a:effectLst/>
                          <a:latin typeface="Times New Roman"/>
                          <a:ea typeface="Times New Roman"/>
                        </a:rPr>
                        <a:t>P.D. ve REHBER ÖĞRETMEN</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57150">
                <a:tc>
                  <a:txBody>
                    <a:bodyPr/>
                    <a:lstStyle/>
                    <a:p>
                      <a:pPr algn="ctr">
                        <a:spcAft>
                          <a:spcPts val="0"/>
                        </a:spcAft>
                      </a:pPr>
                      <a:r>
                        <a:rPr lang="tr-TR" sz="1100" b="1">
                          <a:effectLst/>
                          <a:latin typeface="Times New Roman"/>
                          <a:ea typeface="Times New Roman"/>
                        </a:rPr>
                        <a:t>3</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HALİL YILDIZ</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a:effectLst/>
                          <a:latin typeface="Times New Roman"/>
                          <a:ea typeface="Times New Roman"/>
                        </a:rPr>
                        <a:t>ÖĞRETMEN</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81915">
                <a:tc>
                  <a:txBody>
                    <a:bodyPr/>
                    <a:lstStyle/>
                    <a:p>
                      <a:pPr algn="ctr">
                        <a:spcAft>
                          <a:spcPts val="0"/>
                        </a:spcAft>
                      </a:pPr>
                      <a:r>
                        <a:rPr lang="tr-TR" sz="1100" b="1">
                          <a:effectLst/>
                          <a:latin typeface="Times New Roman"/>
                          <a:ea typeface="Times New Roman"/>
                        </a:rPr>
                        <a:t>4</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TÜRKER GANAL</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a:effectLst/>
                          <a:latin typeface="Times New Roman"/>
                          <a:ea typeface="Times New Roman"/>
                        </a:rPr>
                        <a:t>ÖĞRETMEN</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133350">
                <a:tc>
                  <a:txBody>
                    <a:bodyPr/>
                    <a:lstStyle/>
                    <a:p>
                      <a:pPr algn="ctr">
                        <a:spcAft>
                          <a:spcPts val="0"/>
                        </a:spcAft>
                      </a:pPr>
                      <a:r>
                        <a:rPr lang="tr-TR" sz="1100" b="1">
                          <a:effectLst/>
                          <a:latin typeface="Times New Roman"/>
                          <a:ea typeface="Times New Roman"/>
                        </a:rPr>
                        <a:t>5</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MURAT ÇELİK</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dirty="0">
                          <a:effectLst/>
                          <a:latin typeface="Times New Roman" pitchFamily="18" charset="0"/>
                          <a:ea typeface="Times New Roman"/>
                          <a:cs typeface="Times New Roman" pitchFamily="18" charset="0"/>
                        </a:rPr>
                        <a:t>GÖNÜLLÜ </a:t>
                      </a:r>
                      <a:r>
                        <a:rPr lang="tr-TR" sz="1100" dirty="0" smtClean="0">
                          <a:effectLst/>
                          <a:latin typeface="Times New Roman" pitchFamily="18" charset="0"/>
                          <a:ea typeface="Times New Roman"/>
                          <a:cs typeface="Times New Roman" pitchFamily="18" charset="0"/>
                        </a:rPr>
                        <a:t>VELİ</a:t>
                      </a:r>
                      <a:endParaRPr lang="tr-TR" sz="1100" dirty="0">
                        <a:effectLst/>
                        <a:latin typeface="Times New Roman" pitchFamily="18" charset="0"/>
                        <a:ea typeface="Times New Roman"/>
                        <a:cs typeface="Times New Roman" pitchFamily="18" charset="0"/>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179705">
                <a:tc>
                  <a:txBody>
                    <a:bodyPr/>
                    <a:lstStyle/>
                    <a:p>
                      <a:pPr algn="ctr">
                        <a:spcAft>
                          <a:spcPts val="0"/>
                        </a:spcAft>
                      </a:pPr>
                      <a:r>
                        <a:rPr lang="tr-TR" sz="1100" b="1">
                          <a:effectLst/>
                          <a:latin typeface="Times New Roman"/>
                          <a:ea typeface="Times New Roman"/>
                        </a:rPr>
                        <a:t>6</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NURAN</a:t>
                      </a:r>
                      <a:r>
                        <a:rPr lang="tr-TR" sz="1200" baseline="0" dirty="0" smtClean="0">
                          <a:effectLst/>
                          <a:latin typeface="FranklinGothicMedium,Italic"/>
                          <a:ea typeface="Times New Roman"/>
                          <a:cs typeface="FranklinGothicMedium,Italic"/>
                        </a:rPr>
                        <a:t> KURNAZ</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dirty="0" smtClean="0">
                          <a:effectLst/>
                          <a:latin typeface="Times New Roman" pitchFamily="18" charset="0"/>
                          <a:ea typeface="Times New Roman"/>
                          <a:cs typeface="Times New Roman" pitchFamily="18" charset="0"/>
                        </a:rPr>
                        <a:t>GÖNÜLLÜ VELİ </a:t>
                      </a:r>
                      <a:endParaRPr lang="tr-TR" sz="1100" dirty="0">
                        <a:effectLst/>
                        <a:latin typeface="Times New Roman" pitchFamily="18" charset="0"/>
                        <a:ea typeface="Times New Roman"/>
                        <a:cs typeface="Times New Roman" pitchFamily="18" charset="0"/>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r h="73660">
                <a:tc>
                  <a:txBody>
                    <a:bodyPr/>
                    <a:lstStyle/>
                    <a:p>
                      <a:pPr algn="ctr">
                        <a:spcAft>
                          <a:spcPts val="0"/>
                        </a:spcAft>
                      </a:pPr>
                      <a:r>
                        <a:rPr lang="tr-TR" sz="1100" b="1">
                          <a:effectLst/>
                          <a:latin typeface="Times New Roman"/>
                          <a:ea typeface="Times New Roman"/>
                        </a:rPr>
                        <a:t>7</a:t>
                      </a:r>
                      <a:endParaRPr lang="tr-TR" sz="120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spcAft>
                          <a:spcPts val="0"/>
                        </a:spcAft>
                      </a:pPr>
                      <a:r>
                        <a:rPr lang="tr-TR" sz="1200" dirty="0">
                          <a:effectLst/>
                          <a:latin typeface="FranklinGothicMedium,Italic"/>
                          <a:ea typeface="Times New Roman"/>
                          <a:cs typeface="FranklinGothicMedium,Italic"/>
                        </a:rPr>
                        <a:t> </a:t>
                      </a:r>
                      <a:r>
                        <a:rPr lang="tr-TR" sz="1200" dirty="0" smtClean="0">
                          <a:effectLst/>
                          <a:latin typeface="FranklinGothicMedium,Italic"/>
                          <a:ea typeface="Times New Roman"/>
                          <a:cs typeface="FranklinGothicMedium,Italic"/>
                        </a:rPr>
                        <a:t>İLİMDİR AKÇİ</a:t>
                      </a:r>
                      <a:endParaRPr lang="tr-TR" sz="1200" dirty="0">
                        <a:effectLst/>
                        <a:latin typeface="Times New Roman"/>
                        <a:ea typeface="Times New Roman"/>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c>
                  <a:txBody>
                    <a:bodyPr/>
                    <a:lstStyle/>
                    <a:p>
                      <a:pPr algn="just">
                        <a:spcAft>
                          <a:spcPts val="0"/>
                        </a:spcAft>
                      </a:pPr>
                      <a:r>
                        <a:rPr lang="tr-TR" sz="1100" dirty="0" smtClean="0">
                          <a:effectLst/>
                          <a:latin typeface="Times New Roman" pitchFamily="18" charset="0"/>
                          <a:ea typeface="Times New Roman"/>
                          <a:cs typeface="Times New Roman" pitchFamily="18" charset="0"/>
                        </a:rPr>
                        <a:t>GÖNÜLLÜ VELİ </a:t>
                      </a:r>
                      <a:endParaRPr lang="tr-TR" sz="1100" dirty="0">
                        <a:effectLst/>
                        <a:latin typeface="Times New Roman" pitchFamily="18" charset="0"/>
                        <a:ea typeface="Times New Roman"/>
                        <a:cs typeface="Times New Roman" pitchFamily="18" charset="0"/>
                      </a:endParaRPr>
                    </a:p>
                  </a:txBody>
                  <a:tcPr marL="44450" marR="44450" marT="0" marB="0">
                    <a:lnL w="38100" cap="flat" cmpd="sng" algn="ctr">
                      <a:solidFill>
                        <a:srgbClr val="339966"/>
                      </a:solidFill>
                      <a:prstDash val="solid"/>
                      <a:round/>
                      <a:headEnd type="none" w="med" len="med"/>
                      <a:tailEnd type="none" w="med" len="med"/>
                    </a:lnL>
                    <a:lnR w="38100" cap="flat" cmpd="sng" algn="ctr">
                      <a:solidFill>
                        <a:srgbClr val="339966"/>
                      </a:solidFill>
                      <a:prstDash val="solid"/>
                      <a:round/>
                      <a:headEnd type="none" w="med" len="med"/>
                      <a:tailEnd type="none" w="med" len="med"/>
                    </a:lnR>
                    <a:lnT w="38100" cap="flat" cmpd="sng" algn="ctr">
                      <a:solidFill>
                        <a:srgbClr val="339966"/>
                      </a:solidFill>
                      <a:prstDash val="solid"/>
                      <a:round/>
                      <a:headEnd type="none" w="med" len="med"/>
                      <a:tailEnd type="none" w="med" len="med"/>
                    </a:lnT>
                    <a:lnB w="38100" cap="flat" cmpd="sng" algn="ctr">
                      <a:solidFill>
                        <a:srgbClr val="339966"/>
                      </a:solidFill>
                      <a:prstDash val="solid"/>
                      <a:round/>
                      <a:headEnd type="none" w="med" len="med"/>
                      <a:tailEnd type="none" w="med" len="med"/>
                    </a:lnB>
                  </a:tcPr>
                </a:tc>
              </a:tr>
            </a:tbl>
          </a:graphicData>
        </a:graphic>
      </p:graphicFrame>
      <p:sp>
        <p:nvSpPr>
          <p:cNvPr id="14" name="13 Slayt Numarası Yer Tutucusu"/>
          <p:cNvSpPr>
            <a:spLocks noGrp="1"/>
          </p:cNvSpPr>
          <p:nvPr>
            <p:ph type="sldNum" sz="quarter" idx="12"/>
          </p:nvPr>
        </p:nvSpPr>
        <p:spPr/>
        <p:txBody>
          <a:bodyPr/>
          <a:lstStyle/>
          <a:p>
            <a:r>
              <a:rPr lang="tr-TR" dirty="0" smtClean="0"/>
              <a:t>68</a:t>
            </a:r>
            <a:endParaRPr lang="tr-TR" dirty="0"/>
          </a:p>
        </p:txBody>
      </p:sp>
    </p:spTree>
    <p:extLst>
      <p:ext uri="{BB962C8B-B14F-4D97-AF65-F5344CB8AC3E}">
        <p14:creationId xmlns="" xmlns:p14="http://schemas.microsoft.com/office/powerpoint/2010/main" val="1195656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22441" y="874855"/>
            <a:ext cx="5424046" cy="7738018"/>
          </a:xfrm>
          <a:prstGeom prst="rect">
            <a:avLst/>
          </a:prstGeom>
        </p:spPr>
        <p:txBody>
          <a:bodyPr wrap="square" lIns="81281" tIns="40641" rIns="81281" bIns="40641">
            <a:spAutoFit/>
          </a:bodyPr>
          <a:lstStyle/>
          <a:p>
            <a:pPr indent="316093" algn="just" fontAlgn="base">
              <a:lnSpc>
                <a:spcPts val="1689"/>
              </a:lnSpc>
              <a:spcBef>
                <a:spcPct val="0"/>
              </a:spcBef>
              <a:spcAft>
                <a:spcPct val="0"/>
              </a:spcAft>
            </a:pPr>
            <a:r>
              <a:rPr lang="tr-TR" sz="1100" dirty="0">
                <a:solidFill>
                  <a:prstClr val="black"/>
                </a:solidFill>
                <a:ea typeface="Times New Roman" pitchFamily="18" charset="0"/>
                <a:cs typeface="Times New Roman" pitchFamily="18" charset="0"/>
              </a:rPr>
              <a:t>Stratejik planlama; örgütün ne olduğu, ne yaptığı ve neyi neden yaptığına şekil veren ve yol gösteren temel kararları ve eylemleri üretmek için disipline edilmiş bir çabadır. Stratejik planlama, bir defa yapılan bir işlem değildir. Ortaya çıkan fırsatlara göre tekrarlanan bir süreçtir. Bu nedenle sadece stratejik planlama yapmak yeterli değildir. Plan yapmanın yanında yöneticilerin stratejik düşünme ve vizyon geliştirme niteliklerinin de güçlendirilmesi gerekmektedir</a:t>
            </a:r>
            <a:r>
              <a:rPr lang="tr-TR" sz="1100" dirty="0" smtClean="0">
                <a:solidFill>
                  <a:prstClr val="black"/>
                </a:solidFill>
                <a:ea typeface="Times New Roman" pitchFamily="18" charset="0"/>
                <a:cs typeface="Times New Roman" pitchFamily="18" charset="0"/>
              </a:rPr>
              <a:t>.</a:t>
            </a:r>
          </a:p>
          <a:p>
            <a:pPr indent="316093" algn="just" fontAlgn="base">
              <a:lnSpc>
                <a:spcPts val="1689"/>
              </a:lnSpc>
              <a:spcBef>
                <a:spcPct val="0"/>
              </a:spcBef>
              <a:spcAft>
                <a:spcPct val="0"/>
              </a:spcAft>
            </a:pPr>
            <a:endParaRPr lang="tr-TR" sz="1100" dirty="0">
              <a:solidFill>
                <a:prstClr val="black"/>
              </a:solidFill>
              <a:cs typeface="Times New Roman" pitchFamily="18" charset="0"/>
            </a:endParaRPr>
          </a:p>
          <a:p>
            <a:pPr indent="316093" algn="just" fontAlgn="base">
              <a:lnSpc>
                <a:spcPts val="1689"/>
              </a:lnSpc>
              <a:spcBef>
                <a:spcPct val="0"/>
              </a:spcBef>
              <a:spcAft>
                <a:spcPct val="0"/>
              </a:spcAft>
            </a:pPr>
            <a:r>
              <a:rPr lang="tr-TR" sz="1100" dirty="0">
                <a:solidFill>
                  <a:srgbClr val="000000"/>
                </a:solidFill>
                <a:ea typeface="Times New Roman" pitchFamily="18" charset="0"/>
                <a:cs typeface="Times New Roman" pitchFamily="18" charset="0"/>
              </a:rPr>
              <a:t>Stratejik planlama kadar stratejik yönetim de çok önemlidir.  Stratejik yönetim, kurumun gelecekte yer alacağı pozisyonu belirlemeye yönelik süreci kapsamaktadır. Stratejik yönetim sürekli iyileştirme ve kaliteye yönelik çabalar, bütçeleme, kaynak planlaması, program değerlemesi performans gözlemleme ve raporlama faaliyetlerini bütünsel hale getirir. Tüm bu süreçler planlama, yönetim, uygulama ve değerlendirme; sonuç olarak karşımıza nitelikli hizmet ve/veya kaliteli ürün ortaya çıkarmaktadır. </a:t>
            </a:r>
            <a:endParaRPr lang="tr-TR" sz="1100" dirty="0" smtClean="0">
              <a:solidFill>
                <a:srgbClr val="000000"/>
              </a:solidFill>
              <a:ea typeface="Times New Roman" pitchFamily="18" charset="0"/>
              <a:cs typeface="Times New Roman" pitchFamily="18" charset="0"/>
            </a:endParaRPr>
          </a:p>
          <a:p>
            <a:pPr indent="316093" algn="just" fontAlgn="base">
              <a:lnSpc>
                <a:spcPts val="1689"/>
              </a:lnSpc>
              <a:spcBef>
                <a:spcPct val="0"/>
              </a:spcBef>
              <a:spcAft>
                <a:spcPct val="0"/>
              </a:spcAft>
            </a:pPr>
            <a:endParaRPr lang="tr-TR" sz="1100" dirty="0">
              <a:solidFill>
                <a:prstClr val="black"/>
              </a:solidFill>
              <a:cs typeface="Times New Roman" pitchFamily="18" charset="0"/>
            </a:endParaRPr>
          </a:p>
          <a:p>
            <a:pPr indent="316093" algn="just" fontAlgn="base">
              <a:lnSpc>
                <a:spcPts val="1689"/>
              </a:lnSpc>
              <a:spcBef>
                <a:spcPct val="0"/>
              </a:spcBef>
              <a:spcAft>
                <a:spcPct val="0"/>
              </a:spcAft>
            </a:pPr>
            <a:r>
              <a:rPr lang="tr-TR" sz="1100" dirty="0">
                <a:solidFill>
                  <a:srgbClr val="000000"/>
                </a:solidFill>
                <a:ea typeface="Times New Roman" pitchFamily="18" charset="0"/>
                <a:cs typeface="Times New Roman" pitchFamily="18" charset="0"/>
              </a:rPr>
              <a:t>Kalite yönetimi ve stratejik planlamanın başarılı bir şekilde yürütülmesi vizyon, planlama ve üst yönetimin aktif katılımına ihtiyaç duyar. Ayrıca sürekli eğitim ve pratik yapma, zaman, para ve personel desteğini gerektirir. Kalite yönetimi, çalışma kalitesi ve kültürünün artırılması, paydaş tatmini, çalışanların güdülenmesi, verimlilik, çalışanların yetkilendirilmesi, bürokrasinin ve tekrarın azaltılması, iş süreçlerinin düzenli bir biçimde yürümesinin sağlaması nedeniyle popüler bir görünüm kazanmıştır</a:t>
            </a:r>
            <a:r>
              <a:rPr lang="tr-TR" sz="1100" dirty="0" smtClean="0">
                <a:solidFill>
                  <a:srgbClr val="000000"/>
                </a:solidFill>
                <a:ea typeface="Times New Roman" pitchFamily="18" charset="0"/>
                <a:cs typeface="Times New Roman" pitchFamily="18" charset="0"/>
              </a:rPr>
              <a:t>.</a:t>
            </a:r>
          </a:p>
          <a:p>
            <a:pPr indent="316093" algn="just" fontAlgn="base">
              <a:lnSpc>
                <a:spcPts val="1689"/>
              </a:lnSpc>
              <a:spcBef>
                <a:spcPct val="0"/>
              </a:spcBef>
              <a:spcAft>
                <a:spcPct val="0"/>
              </a:spcAft>
            </a:pPr>
            <a:endParaRPr lang="tr-TR" sz="1100" dirty="0">
              <a:solidFill>
                <a:prstClr val="black"/>
              </a:solidFill>
              <a:cs typeface="Times New Roman" pitchFamily="18" charset="0"/>
            </a:endParaRPr>
          </a:p>
          <a:p>
            <a:pPr indent="316093" algn="just" fontAlgn="base">
              <a:lnSpc>
                <a:spcPts val="1689"/>
              </a:lnSpc>
              <a:spcBef>
                <a:spcPct val="0"/>
              </a:spcBef>
              <a:spcAft>
                <a:spcPct val="0"/>
              </a:spcAft>
            </a:pPr>
            <a:r>
              <a:rPr lang="tr-TR" sz="1100" dirty="0" smtClean="0">
                <a:solidFill>
                  <a:srgbClr val="000000"/>
                </a:solidFill>
                <a:ea typeface="Times New Roman" pitchFamily="18" charset="0"/>
                <a:cs typeface="Times New Roman" pitchFamily="18" charset="0"/>
              </a:rPr>
              <a:t>Meliha </a:t>
            </a:r>
            <a:r>
              <a:rPr lang="tr-TR" sz="1100" dirty="0" err="1" smtClean="0">
                <a:solidFill>
                  <a:srgbClr val="000000"/>
                </a:solidFill>
                <a:ea typeface="Times New Roman" pitchFamily="18" charset="0"/>
                <a:cs typeface="Times New Roman" pitchFamily="18" charset="0"/>
              </a:rPr>
              <a:t>Hasanali</a:t>
            </a:r>
            <a:r>
              <a:rPr lang="tr-TR" sz="1100" dirty="0" smtClean="0">
                <a:solidFill>
                  <a:srgbClr val="000000"/>
                </a:solidFill>
                <a:ea typeface="Times New Roman" pitchFamily="18" charset="0"/>
                <a:cs typeface="Times New Roman" pitchFamily="18" charset="0"/>
              </a:rPr>
              <a:t> Bostan Çubuk Fen Lisesi, </a:t>
            </a:r>
            <a:r>
              <a:rPr lang="tr-TR" sz="1100" dirty="0">
                <a:solidFill>
                  <a:srgbClr val="000000"/>
                </a:solidFill>
                <a:ea typeface="Times New Roman" pitchFamily="18" charset="0"/>
                <a:cs typeface="Times New Roman" pitchFamily="18" charset="0"/>
              </a:rPr>
              <a:t>stratejik planı hazırlanırken tüm aşamalarda </a:t>
            </a:r>
            <a:r>
              <a:rPr lang="tr-TR" sz="1100" dirty="0" smtClean="0">
                <a:solidFill>
                  <a:srgbClr val="000000"/>
                </a:solidFill>
                <a:ea typeface="Times New Roman" pitchFamily="18" charset="0"/>
                <a:cs typeface="Times New Roman" pitchFamily="18" charset="0"/>
              </a:rPr>
              <a:t>okulumuzun </a:t>
            </a:r>
            <a:r>
              <a:rPr lang="tr-TR" sz="1100" dirty="0">
                <a:solidFill>
                  <a:srgbClr val="000000"/>
                </a:solidFill>
                <a:ea typeface="Times New Roman" pitchFamily="18" charset="0"/>
                <a:cs typeface="Times New Roman" pitchFamily="18" charset="0"/>
              </a:rPr>
              <a:t>çalışanlarının, </a:t>
            </a:r>
            <a:r>
              <a:rPr lang="tr-TR" sz="1100" dirty="0" smtClean="0">
                <a:solidFill>
                  <a:srgbClr val="000000"/>
                </a:solidFill>
                <a:ea typeface="Times New Roman" pitchFamily="18" charset="0"/>
                <a:cs typeface="Times New Roman" pitchFamily="18" charset="0"/>
              </a:rPr>
              <a:t>yöneticilerimizin ve öğretmenlerimizin </a:t>
            </a:r>
            <a:r>
              <a:rPr lang="tr-TR" sz="1100" dirty="0">
                <a:solidFill>
                  <a:srgbClr val="000000"/>
                </a:solidFill>
                <a:ea typeface="Times New Roman" pitchFamily="18" charset="0"/>
                <a:cs typeface="Times New Roman" pitchFamily="18" charset="0"/>
              </a:rPr>
              <a:t>katılımının sağlanması ile paydaşlarımızın görüş ve beklentileri alınmaya çalışılmıştır</a:t>
            </a:r>
            <a:r>
              <a:rPr lang="tr-TR" sz="1100" dirty="0" smtClean="0">
                <a:solidFill>
                  <a:srgbClr val="000000"/>
                </a:solidFill>
                <a:ea typeface="Times New Roman" pitchFamily="18" charset="0"/>
                <a:cs typeface="Times New Roman" pitchFamily="18" charset="0"/>
              </a:rPr>
              <a:t>.</a:t>
            </a:r>
          </a:p>
          <a:p>
            <a:pPr indent="316093" algn="just" fontAlgn="base">
              <a:lnSpc>
                <a:spcPts val="1689"/>
              </a:lnSpc>
              <a:spcBef>
                <a:spcPct val="0"/>
              </a:spcBef>
              <a:spcAft>
                <a:spcPct val="0"/>
              </a:spcAft>
            </a:pPr>
            <a:endParaRPr lang="tr-TR" sz="1100" dirty="0">
              <a:solidFill>
                <a:prstClr val="black"/>
              </a:solidFill>
              <a:cs typeface="Times New Roman" pitchFamily="18" charset="0"/>
            </a:endParaRPr>
          </a:p>
          <a:p>
            <a:pPr indent="316093" algn="just" fontAlgn="base">
              <a:lnSpc>
                <a:spcPts val="1689"/>
              </a:lnSpc>
              <a:spcBef>
                <a:spcPct val="0"/>
              </a:spcBef>
              <a:spcAft>
                <a:spcPct val="0"/>
              </a:spcAft>
            </a:pPr>
            <a:r>
              <a:rPr lang="tr-TR" sz="1100" dirty="0">
                <a:solidFill>
                  <a:srgbClr val="000000"/>
                </a:solidFill>
                <a:ea typeface="Times New Roman" pitchFamily="18" charset="0"/>
                <a:cs typeface="Times New Roman" pitchFamily="18" charset="0"/>
              </a:rPr>
              <a:t>Stratejik planlamada öncelikle </a:t>
            </a:r>
            <a:r>
              <a:rPr lang="tr-TR" sz="1100" dirty="0" smtClean="0">
                <a:solidFill>
                  <a:srgbClr val="000000"/>
                </a:solidFill>
                <a:ea typeface="Times New Roman" pitchFamily="18" charset="0"/>
                <a:cs typeface="Times New Roman" pitchFamily="18" charset="0"/>
              </a:rPr>
              <a:t>okulumuzun </a:t>
            </a:r>
            <a:r>
              <a:rPr lang="tr-TR" sz="1100" dirty="0">
                <a:solidFill>
                  <a:srgbClr val="000000"/>
                </a:solidFill>
                <a:ea typeface="Times New Roman" pitchFamily="18" charset="0"/>
                <a:cs typeface="Times New Roman" pitchFamily="18" charset="0"/>
              </a:rPr>
              <a:t>tabi olduğu mevzuat hükümleri referans kaynağı olarak ele alınmıştır. Ayrıca bağlı bulunduğumuz üst kurumların stratejik planlamaları ile kalkınma planları </a:t>
            </a:r>
            <a:r>
              <a:rPr lang="tr-TR" sz="1100" dirty="0" smtClean="0">
                <a:solidFill>
                  <a:srgbClr val="000000"/>
                </a:solidFill>
                <a:ea typeface="Times New Roman" pitchFamily="18" charset="0"/>
                <a:cs typeface="Times New Roman" pitchFamily="18" charset="0"/>
              </a:rPr>
              <a:t>dikkate </a:t>
            </a:r>
            <a:r>
              <a:rPr lang="tr-TR" sz="1100" dirty="0">
                <a:solidFill>
                  <a:srgbClr val="000000"/>
                </a:solidFill>
                <a:ea typeface="Times New Roman" pitchFamily="18" charset="0"/>
                <a:cs typeface="Times New Roman" pitchFamily="18" charset="0"/>
              </a:rPr>
              <a:t>alınmıştır</a:t>
            </a:r>
            <a:r>
              <a:rPr lang="tr-TR" sz="1100" dirty="0" smtClean="0">
                <a:solidFill>
                  <a:srgbClr val="000000"/>
                </a:solidFill>
                <a:ea typeface="Times New Roman" pitchFamily="18" charset="0"/>
                <a:cs typeface="Times New Roman" pitchFamily="18" charset="0"/>
              </a:rPr>
              <a:t>.</a:t>
            </a:r>
          </a:p>
          <a:p>
            <a:pPr indent="316093" algn="just" fontAlgn="base">
              <a:lnSpc>
                <a:spcPts val="1689"/>
              </a:lnSpc>
              <a:spcBef>
                <a:spcPct val="0"/>
              </a:spcBef>
              <a:spcAft>
                <a:spcPct val="0"/>
              </a:spcAft>
            </a:pPr>
            <a:endParaRPr lang="tr-TR" sz="1100" dirty="0">
              <a:solidFill>
                <a:prstClr val="black"/>
              </a:solidFill>
              <a:cs typeface="Times New Roman" pitchFamily="18" charset="0"/>
            </a:endParaRPr>
          </a:p>
          <a:p>
            <a:pPr indent="316093" algn="just" fontAlgn="base">
              <a:lnSpc>
                <a:spcPts val="1689"/>
              </a:lnSpc>
              <a:spcBef>
                <a:spcPct val="0"/>
              </a:spcBef>
              <a:spcAft>
                <a:spcPct val="0"/>
              </a:spcAft>
            </a:pPr>
            <a:r>
              <a:rPr lang="tr-TR" sz="1100" dirty="0" smtClean="0">
                <a:solidFill>
                  <a:srgbClr val="000000"/>
                </a:solidFill>
                <a:ea typeface="Times New Roman" pitchFamily="18" charset="0"/>
                <a:cs typeface="Times New Roman" pitchFamily="18" charset="0"/>
              </a:rPr>
              <a:t>Meliha </a:t>
            </a:r>
            <a:r>
              <a:rPr lang="tr-TR" sz="1100" dirty="0" err="1" smtClean="0">
                <a:solidFill>
                  <a:srgbClr val="000000"/>
                </a:solidFill>
                <a:ea typeface="Times New Roman" pitchFamily="18" charset="0"/>
                <a:cs typeface="Times New Roman" pitchFamily="18" charset="0"/>
              </a:rPr>
              <a:t>Hasanali</a:t>
            </a:r>
            <a:r>
              <a:rPr lang="tr-TR" sz="1100" dirty="0" smtClean="0">
                <a:solidFill>
                  <a:srgbClr val="000000"/>
                </a:solidFill>
                <a:ea typeface="Times New Roman" pitchFamily="18" charset="0"/>
                <a:cs typeface="Times New Roman" pitchFamily="18" charset="0"/>
              </a:rPr>
              <a:t> Bostan Çubuk Fen Lisesi 2015 –2019  Stratejik planında</a:t>
            </a:r>
            <a:r>
              <a:rPr lang="tr-TR" sz="1100" dirty="0">
                <a:solidFill>
                  <a:srgbClr val="000000"/>
                </a:solidFill>
                <a:ea typeface="Times New Roman" pitchFamily="18" charset="0"/>
                <a:cs typeface="Times New Roman" pitchFamily="18" charset="0"/>
              </a:rPr>
              <a:t>;</a:t>
            </a:r>
            <a:endParaRPr lang="tr-TR" sz="1100" dirty="0">
              <a:solidFill>
                <a:prstClr val="black"/>
              </a:solidFill>
              <a:cs typeface="Times New Roman" pitchFamily="18" charset="0"/>
            </a:endParaRPr>
          </a:p>
          <a:p>
            <a:pPr indent="316093" algn="just" fontAlgn="base">
              <a:lnSpc>
                <a:spcPts val="1689"/>
              </a:lnSpc>
              <a:spcBef>
                <a:spcPct val="0"/>
              </a:spcBef>
              <a:spcAft>
                <a:spcPct val="0"/>
              </a:spcAft>
            </a:pPr>
            <a:r>
              <a:rPr lang="tr-TR" sz="1100" dirty="0">
                <a:solidFill>
                  <a:srgbClr val="000000"/>
                </a:solidFill>
                <a:ea typeface="Times New Roman" pitchFamily="18" charset="0"/>
                <a:cs typeface="Times New Roman" pitchFamily="18" charset="0"/>
              </a:rPr>
              <a:t>Birinci Bölümde, </a:t>
            </a:r>
            <a:r>
              <a:rPr lang="tr-TR" sz="1100" dirty="0" smtClean="0">
                <a:solidFill>
                  <a:srgbClr val="000000"/>
                </a:solidFill>
                <a:ea typeface="Times New Roman" pitchFamily="18" charset="0"/>
                <a:cs typeface="Times New Roman" pitchFamily="18" charset="0"/>
              </a:rPr>
              <a:t>okulumuzun </a:t>
            </a:r>
            <a:r>
              <a:rPr lang="tr-TR" sz="1100" dirty="0">
                <a:solidFill>
                  <a:srgbClr val="000000"/>
                </a:solidFill>
                <a:ea typeface="Times New Roman" pitchFamily="18" charset="0"/>
                <a:cs typeface="Times New Roman" pitchFamily="18" charset="0"/>
              </a:rPr>
              <a:t>stratejik plan </a:t>
            </a:r>
            <a:r>
              <a:rPr lang="tr-TR" sz="1100" dirty="0" smtClean="0">
                <a:solidFill>
                  <a:srgbClr val="000000"/>
                </a:solidFill>
                <a:ea typeface="Times New Roman" pitchFamily="18" charset="0"/>
                <a:cs typeface="Times New Roman" pitchFamily="18" charset="0"/>
              </a:rPr>
              <a:t>hazırlık süreci, </a:t>
            </a:r>
            <a:r>
              <a:rPr lang="tr-TR" sz="1100" dirty="0">
                <a:solidFill>
                  <a:srgbClr val="000000"/>
                </a:solidFill>
                <a:ea typeface="Times New Roman" pitchFamily="18" charset="0"/>
                <a:cs typeface="Times New Roman" pitchFamily="18" charset="0"/>
              </a:rPr>
              <a:t>İkinci b</a:t>
            </a:r>
            <a:r>
              <a:rPr lang="tr-TR" sz="1100" dirty="0" smtClean="0">
                <a:solidFill>
                  <a:srgbClr val="000000"/>
                </a:solidFill>
                <a:ea typeface="Times New Roman" pitchFamily="18" charset="0"/>
                <a:cs typeface="Times New Roman" pitchFamily="18" charset="0"/>
              </a:rPr>
              <a:t>ölüm, </a:t>
            </a:r>
            <a:r>
              <a:rPr lang="tr-TR" sz="1100" dirty="0">
                <a:solidFill>
                  <a:srgbClr val="000000"/>
                </a:solidFill>
                <a:ea typeface="Times New Roman" pitchFamily="18" charset="0"/>
                <a:cs typeface="Times New Roman" pitchFamily="18" charset="0"/>
              </a:rPr>
              <a:t>kurumumuz </a:t>
            </a:r>
            <a:r>
              <a:rPr lang="tr-TR" sz="1100" dirty="0" smtClean="0">
                <a:solidFill>
                  <a:srgbClr val="000000"/>
                </a:solidFill>
                <a:ea typeface="Times New Roman" pitchFamily="18" charset="0"/>
                <a:cs typeface="Times New Roman" pitchFamily="18" charset="0"/>
              </a:rPr>
              <a:t>durum analizi özetine üçüncü </a:t>
            </a:r>
            <a:r>
              <a:rPr lang="tr-TR" sz="1100" dirty="0">
                <a:solidFill>
                  <a:srgbClr val="000000"/>
                </a:solidFill>
                <a:ea typeface="Times New Roman" pitchFamily="18" charset="0"/>
                <a:cs typeface="Times New Roman" pitchFamily="18" charset="0"/>
              </a:rPr>
              <a:t>b</a:t>
            </a:r>
            <a:r>
              <a:rPr lang="tr-TR" sz="1100" dirty="0" smtClean="0">
                <a:solidFill>
                  <a:srgbClr val="000000"/>
                </a:solidFill>
                <a:ea typeface="Times New Roman" pitchFamily="18" charset="0"/>
                <a:cs typeface="Times New Roman" pitchFamily="18" charset="0"/>
              </a:rPr>
              <a:t>ölümde, geleceğe yönelim , </a:t>
            </a:r>
            <a:r>
              <a:rPr lang="tr-TR" sz="1100" dirty="0">
                <a:solidFill>
                  <a:srgbClr val="000000"/>
                </a:solidFill>
                <a:ea typeface="Times New Roman" pitchFamily="18" charset="0"/>
                <a:cs typeface="Times New Roman" pitchFamily="18" charset="0"/>
              </a:rPr>
              <a:t>d</a:t>
            </a:r>
            <a:r>
              <a:rPr lang="tr-TR" sz="1100" dirty="0" smtClean="0">
                <a:solidFill>
                  <a:srgbClr val="000000"/>
                </a:solidFill>
                <a:ea typeface="Times New Roman" pitchFamily="18" charset="0"/>
                <a:cs typeface="Times New Roman" pitchFamily="18" charset="0"/>
              </a:rPr>
              <a:t>ördüncü </a:t>
            </a:r>
            <a:r>
              <a:rPr lang="tr-TR" sz="1100" dirty="0">
                <a:solidFill>
                  <a:srgbClr val="000000"/>
                </a:solidFill>
                <a:ea typeface="Times New Roman" pitchFamily="18" charset="0"/>
                <a:cs typeface="Times New Roman" pitchFamily="18" charset="0"/>
              </a:rPr>
              <a:t>b</a:t>
            </a:r>
            <a:r>
              <a:rPr lang="tr-TR" sz="1100" dirty="0" smtClean="0">
                <a:solidFill>
                  <a:srgbClr val="000000"/>
                </a:solidFill>
                <a:ea typeface="Times New Roman" pitchFamily="18" charset="0"/>
                <a:cs typeface="Times New Roman" pitchFamily="18" charset="0"/>
              </a:rPr>
              <a:t>ölüm, </a:t>
            </a:r>
            <a:r>
              <a:rPr lang="tr-TR" sz="1100" dirty="0" err="1" smtClean="0">
                <a:solidFill>
                  <a:srgbClr val="000000"/>
                </a:solidFill>
                <a:ea typeface="Times New Roman" pitchFamily="18" charset="0"/>
                <a:cs typeface="Times New Roman" pitchFamily="18" charset="0"/>
              </a:rPr>
              <a:t>maliyetlendirme</a:t>
            </a:r>
            <a:r>
              <a:rPr lang="tr-TR" sz="1100" dirty="0" smtClean="0">
                <a:solidFill>
                  <a:srgbClr val="000000"/>
                </a:solidFill>
                <a:ea typeface="Times New Roman" pitchFamily="18" charset="0"/>
                <a:cs typeface="Times New Roman" pitchFamily="18" charset="0"/>
              </a:rPr>
              <a:t> ve beşinci bölüm izleme </a:t>
            </a:r>
            <a:r>
              <a:rPr lang="tr-TR" sz="1100" dirty="0">
                <a:solidFill>
                  <a:srgbClr val="000000"/>
                </a:solidFill>
                <a:ea typeface="Times New Roman" pitchFamily="18" charset="0"/>
                <a:cs typeface="Times New Roman" pitchFamily="18" charset="0"/>
              </a:rPr>
              <a:t>ve değerlendirme </a:t>
            </a:r>
            <a:r>
              <a:rPr lang="tr-TR" sz="1100" dirty="0" smtClean="0">
                <a:solidFill>
                  <a:srgbClr val="000000"/>
                </a:solidFill>
                <a:ea typeface="Times New Roman" pitchFamily="18" charset="0"/>
                <a:cs typeface="Times New Roman" pitchFamily="18" charset="0"/>
              </a:rPr>
              <a:t>şeklinde hazırlanmıştır.</a:t>
            </a:r>
            <a:endParaRPr lang="tr-TR" sz="1100" dirty="0">
              <a:solidFill>
                <a:prstClr val="black"/>
              </a:solidFill>
              <a:cs typeface="Times New Roman" pitchFamily="18" charset="0"/>
            </a:endParaRPr>
          </a:p>
          <a:p>
            <a:pPr indent="399350" algn="r" eaLnBrk="0" fontAlgn="base" hangingPunct="0">
              <a:lnSpc>
                <a:spcPts val="1689"/>
              </a:lnSpc>
              <a:spcBef>
                <a:spcPct val="0"/>
              </a:spcBef>
              <a:spcAft>
                <a:spcPct val="0"/>
              </a:spcAft>
            </a:pPr>
            <a:endParaRPr lang="tr-TR" sz="1100" dirty="0">
              <a:solidFill>
                <a:prstClr val="black"/>
              </a:solidFill>
              <a:cs typeface="Times New Roman" pitchFamily="18" charset="0"/>
            </a:endParaRPr>
          </a:p>
        </p:txBody>
      </p:sp>
      <p:sp>
        <p:nvSpPr>
          <p:cNvPr id="23" name="Metin kutusu 22"/>
          <p:cNvSpPr txBox="1"/>
          <p:nvPr/>
        </p:nvSpPr>
        <p:spPr>
          <a:xfrm>
            <a:off x="0" y="7936542"/>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VIII</a:t>
            </a:r>
            <a:endParaRPr lang="tr-TR" sz="1200" b="1" dirty="0">
              <a:solidFill>
                <a:schemeClr val="bg1"/>
              </a:solidFill>
            </a:endParaRPr>
          </a:p>
        </p:txBody>
      </p:sp>
      <p:grpSp>
        <p:nvGrpSpPr>
          <p:cNvPr id="2" name="Grup 25"/>
          <p:cNvGrpSpPr/>
          <p:nvPr/>
        </p:nvGrpSpPr>
        <p:grpSpPr>
          <a:xfrm>
            <a:off x="1473553" y="226349"/>
            <a:ext cx="3744746" cy="555843"/>
            <a:chOff x="1614793" y="614014"/>
            <a:chExt cx="4127889" cy="634587"/>
          </a:xfrm>
        </p:grpSpPr>
        <p:sp>
          <p:nvSpPr>
            <p:cNvPr id="27" name="Çapraz Köşesi Kesik Dikdörtgen 26"/>
            <p:cNvSpPr/>
            <p:nvPr/>
          </p:nvSpPr>
          <p:spPr>
            <a:xfrm>
              <a:off x="1740484" y="741991"/>
              <a:ext cx="4002198" cy="425521"/>
            </a:xfrm>
            <a:prstGeom prst="snip2DiagRect">
              <a:avLst>
                <a:gd name="adj1" fmla="val 0"/>
                <a:gd name="adj2" fmla="val 5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grpSp>
          <p:nvGrpSpPr>
            <p:cNvPr id="3" name="Grup 27"/>
            <p:cNvGrpSpPr/>
            <p:nvPr/>
          </p:nvGrpSpPr>
          <p:grpSpPr>
            <a:xfrm rot="10800000" flipH="1" flipV="1">
              <a:off x="1614793" y="614014"/>
              <a:ext cx="3333387" cy="634587"/>
              <a:chOff x="-25142" y="-103243"/>
              <a:chExt cx="4619368" cy="601102"/>
            </a:xfrm>
          </p:grpSpPr>
          <p:sp>
            <p:nvSpPr>
              <p:cNvPr id="30" name="Dikdörtgen 29"/>
              <p:cNvSpPr>
                <a:spLocks noChangeArrowheads="1"/>
              </p:cNvSpPr>
              <p:nvPr/>
            </p:nvSpPr>
            <p:spPr bwMode="auto">
              <a:xfrm>
                <a:off x="2339976" y="-28442"/>
                <a:ext cx="2254250" cy="526301"/>
              </a:xfrm>
              <a:prstGeom prst="rect">
                <a:avLst/>
              </a:prstGeom>
              <a:noFill/>
              <a:ln w="12700">
                <a:noFill/>
                <a:miter lim="800000"/>
                <a:headEnd/>
                <a:tailEnd/>
              </a:ln>
            </p:spPr>
            <p:txBody>
              <a:bodyPr rot="0" vert="horz" wrap="square" lIns="182880" tIns="45720" rIns="182880" bIns="45720" anchor="ctr" anchorCtr="0" upright="1">
                <a:noAutofit/>
              </a:bodyPr>
              <a:lstStyle/>
              <a:p>
                <a:pPr>
                  <a:defRPr/>
                </a:pPr>
                <a:r>
                  <a:rPr lang="tr-TR" sz="11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kern="0" dirty="0">
                  <a:solidFill>
                    <a:sysClr val="windowText" lastClr="000000"/>
                  </a:solidFill>
                  <a:ea typeface="Times New Roman" panose="02020603050405020304" pitchFamily="18" charset="0"/>
                  <a:cs typeface="Times New Roman" panose="02020603050405020304" pitchFamily="18" charset="0"/>
                </a:endParaRPr>
              </a:p>
            </p:txBody>
          </p:sp>
          <p:sp>
            <p:nvSpPr>
              <p:cNvPr id="31" name="Dikdörtgen 30"/>
              <p:cNvSpPr>
                <a:spLocks noChangeArrowheads="1"/>
              </p:cNvSpPr>
              <p:nvPr/>
            </p:nvSpPr>
            <p:spPr bwMode="auto">
              <a:xfrm>
                <a:off x="-25142" y="-103243"/>
                <a:ext cx="3900539" cy="474752"/>
              </a:xfrm>
              <a:prstGeom prst="rect">
                <a:avLst/>
              </a:prstGeom>
              <a:noFill/>
              <a:ln w="12700">
                <a:noFill/>
                <a:miter lim="800000"/>
                <a:headEnd/>
                <a:tailEnd/>
              </a:ln>
            </p:spPr>
            <p:txBody>
              <a:bodyPr rot="0" vert="horz" wrap="square" lIns="182880" tIns="45720" rIns="182880" bIns="45720" anchor="ctr" anchorCtr="0" upright="1">
                <a:noAutofit/>
              </a:bodyPr>
              <a:lstStyle/>
              <a:p>
                <a:pPr>
                  <a:defRPr/>
                </a:pPr>
                <a:r>
                  <a:rPr lang="tr-TR" sz="1400" b="1" kern="0" dirty="0">
                    <a:latin typeface="Times New Roman" panose="02020603050405020304" pitchFamily="18" charset="0"/>
                    <a:ea typeface="Times New Roman" panose="02020603050405020304" pitchFamily="18" charset="0"/>
                    <a:cs typeface="Times New Roman" panose="02020603050405020304" pitchFamily="18" charset="0"/>
                  </a:rPr>
                  <a:t>GİRİŞ</a:t>
                </a:r>
              </a:p>
            </p:txBody>
          </p:sp>
        </p:grpSp>
        <p:sp>
          <p:nvSpPr>
            <p:cNvPr id="29" name="Dikdörtgen 28"/>
            <p:cNvSpPr/>
            <p:nvPr/>
          </p:nvSpPr>
          <p:spPr>
            <a:xfrm>
              <a:off x="2195526" y="827714"/>
              <a:ext cx="3429000" cy="298671"/>
            </a:xfrm>
            <a:prstGeom prst="rect">
              <a:avLst/>
            </a:prstGeom>
          </p:spPr>
          <p:txBody>
            <a:bodyPr>
              <a:spAutoFit/>
            </a:bodyPr>
            <a:lstStyle/>
            <a:p>
              <a:pPr algn="r"/>
              <a:r>
                <a:rPr lang="tr-TR" sz="1100" b="1" dirty="0">
                  <a:solidFill>
                    <a:prstClr val="black"/>
                  </a:solidFill>
                  <a:cs typeface="Times New Roman" pitchFamily="18" charset="0"/>
                </a:rPr>
                <a:t>Stratejik Planlama Ekibi</a:t>
              </a:r>
            </a:p>
          </p:txBody>
        </p:sp>
      </p:grpSp>
      <p:pic>
        <p:nvPicPr>
          <p:cNvPr id="12" name="Picture 6"/>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l="352" r="95392" b="20453"/>
          <a:stretch/>
        </p:blipFill>
        <p:spPr bwMode="auto">
          <a:xfrm rot="16200000">
            <a:off x="3308975" y="5715458"/>
            <a:ext cx="238093" cy="60193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3683000" y="8369646"/>
            <a:ext cx="2756679" cy="235964"/>
          </a:xfrm>
          <a:prstGeom prst="rect">
            <a:avLst/>
          </a:prstGeom>
          <a:noFill/>
        </p:spPr>
        <p:txBody>
          <a:bodyPr wrap="square" lIns="81281" tIns="40641" rIns="81281" bIns="40641" rtlCol="0">
            <a:spAutoFit/>
          </a:bodyPr>
          <a:lstStyle/>
          <a:p>
            <a:pPr algn="r"/>
            <a:r>
              <a:rPr lang="tr-TR" sz="1000" dirty="0" smtClean="0">
                <a:solidFill>
                  <a:srgbClr val="000000"/>
                </a:solidFill>
                <a:ea typeface="Times New Roman" pitchFamily="18" charset="0"/>
                <a:cs typeface="Times New Roman" pitchFamily="18" charset="0"/>
              </a:rPr>
              <a:t>Meliha </a:t>
            </a:r>
            <a:r>
              <a:rPr lang="tr-TR" sz="1000" dirty="0" err="1" smtClean="0">
                <a:solidFill>
                  <a:srgbClr val="000000"/>
                </a:solidFill>
                <a:ea typeface="Times New Roman" pitchFamily="18" charset="0"/>
                <a:cs typeface="Times New Roman" pitchFamily="18" charset="0"/>
              </a:rPr>
              <a:t>Hasanali</a:t>
            </a:r>
            <a:r>
              <a:rPr lang="tr-TR" sz="1000" dirty="0" smtClean="0">
                <a:solidFill>
                  <a:srgbClr val="000000"/>
                </a:solidFill>
                <a:ea typeface="Times New Roman" pitchFamily="18" charset="0"/>
                <a:cs typeface="Times New Roman" pitchFamily="18" charset="0"/>
              </a:rPr>
              <a:t> Bostan Çubuk Fen Lisesi</a:t>
            </a:r>
            <a:endParaRPr lang="tr-TR" sz="1000" b="1" dirty="0">
              <a:effectLst>
                <a:outerShdw blurRad="38100" dist="38100" dir="2700000" algn="tl">
                  <a:srgbClr val="000000">
                    <a:alpha val="43137"/>
                  </a:srgbClr>
                </a:outerShdw>
              </a:effectLst>
            </a:endParaRPr>
          </a:p>
        </p:txBody>
      </p:sp>
      <p:sp>
        <p:nvSpPr>
          <p:cNvPr id="14" name="Metin kutusu 13"/>
          <p:cNvSpPr txBox="1"/>
          <p:nvPr/>
        </p:nvSpPr>
        <p:spPr>
          <a:xfrm>
            <a:off x="3119201" y="8612873"/>
            <a:ext cx="2756679" cy="235964"/>
          </a:xfrm>
          <a:prstGeom prst="rect">
            <a:avLst/>
          </a:prstGeom>
          <a:noFill/>
        </p:spPr>
        <p:txBody>
          <a:bodyPr wrap="square" lIns="81281" tIns="40641" rIns="81281" bIns="40641" rtlCol="0">
            <a:spAutoFit/>
          </a:bodyPr>
          <a:lstStyle/>
          <a:p>
            <a:pPr algn="r"/>
            <a:r>
              <a:rPr lang="tr-TR" sz="1000" b="1" dirty="0">
                <a:effectLst>
                  <a:outerShdw blurRad="38100" dist="38100" dir="2700000" algn="tl">
                    <a:srgbClr val="000000">
                      <a:alpha val="43137"/>
                    </a:srgbClr>
                  </a:outerShdw>
                </a:effectLst>
              </a:rPr>
              <a:t>Stratejik Planlama Ekibi</a:t>
            </a:r>
          </a:p>
        </p:txBody>
      </p:sp>
    </p:spTree>
    <p:extLst>
      <p:ext uri="{BB962C8B-B14F-4D97-AF65-F5344CB8AC3E}">
        <p14:creationId xmlns="" xmlns:p14="http://schemas.microsoft.com/office/powerpoint/2010/main" val="1866297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7"/>
          <p:cNvGrpSpPr/>
          <p:nvPr/>
        </p:nvGrpSpPr>
        <p:grpSpPr>
          <a:xfrm>
            <a:off x="745683" y="22556"/>
            <a:ext cx="5361213" cy="250292"/>
            <a:chOff x="825708" y="3383326"/>
            <a:chExt cx="5702821" cy="285751"/>
          </a:xfrm>
          <a:solidFill>
            <a:schemeClr val="accent2">
              <a:lumMod val="75000"/>
            </a:schemeClr>
          </a:solidFill>
        </p:grpSpPr>
        <p:sp>
          <p:nvSpPr>
            <p:cNvPr id="9" name="Yuvarlatılmış Dikdörtgen 8"/>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İZLEME DEĞERLENDİRME FORMU</a:t>
              </a:r>
              <a:endParaRPr lang="tr-TR" sz="1200" b="1" dirty="0">
                <a:solidFill>
                  <a:prstClr val="white"/>
                </a:solidFill>
                <a:cs typeface="Arial" pitchFamily="34" charset="0"/>
              </a:endParaRPr>
            </a:p>
          </p:txBody>
        </p:sp>
        <p:sp>
          <p:nvSpPr>
            <p:cNvPr id="10" name="Yuvarlatılmış Dikdörtgen 9"/>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smtClean="0">
                  <a:solidFill>
                    <a:prstClr val="white"/>
                  </a:solidFill>
                  <a:effectLst>
                    <a:outerShdw blurRad="38100" dist="38100" dir="2700000" algn="tl">
                      <a:srgbClr val="000000">
                        <a:alpha val="43137"/>
                      </a:srgbClr>
                    </a:outerShdw>
                  </a:effectLst>
                  <a:latin typeface="Arial Black" pitchFamily="34" charset="0"/>
                </a:rPr>
                <a:t>EK 3</a:t>
              </a:r>
              <a:endParaRPr lang="tr-TR" sz="1100" b="1" dirty="0">
                <a:solidFill>
                  <a:prstClr val="white"/>
                </a:solidFill>
                <a:effectLst>
                  <a:outerShdw blurRad="38100" dist="38100" dir="2700000" algn="tl">
                    <a:srgbClr val="000000">
                      <a:alpha val="43137"/>
                    </a:srgbClr>
                  </a:outerShdw>
                </a:effectLst>
                <a:latin typeface="Arial Black" pitchFamily="34" charset="0"/>
              </a:endParaRPr>
            </a:p>
          </p:txBody>
        </p:sp>
      </p:grpSp>
      <p:sp>
        <p:nvSpPr>
          <p:cNvPr id="6" name="Metin kutusu 5"/>
          <p:cNvSpPr txBox="1"/>
          <p:nvPr/>
        </p:nvSpPr>
        <p:spPr>
          <a:xfrm>
            <a:off x="6428834" y="7936541"/>
            <a:ext cx="419238" cy="269586"/>
          </a:xfrm>
          <a:prstGeom prst="rect">
            <a:avLst/>
          </a:prstGeom>
          <a:noFill/>
        </p:spPr>
        <p:txBody>
          <a:bodyPr wrap="square" lIns="81281" tIns="40641" rIns="81281" bIns="40641" rtlCol="0">
            <a:spAutoFit/>
          </a:bodyPr>
          <a:lstStyle/>
          <a:p>
            <a:pPr algn="ctr"/>
            <a:r>
              <a:rPr lang="tr-TR" sz="1200" b="1" dirty="0" smtClean="0">
                <a:solidFill>
                  <a:schemeClr val="bg1"/>
                </a:solidFill>
              </a:rPr>
              <a:t>77</a:t>
            </a:r>
            <a:endParaRPr lang="tr-TR" sz="1200" b="1" dirty="0">
              <a:solidFill>
                <a:schemeClr val="bg1"/>
              </a:solidFill>
            </a:endParaRPr>
          </a:p>
        </p:txBody>
      </p:sp>
      <p:graphicFrame>
        <p:nvGraphicFramePr>
          <p:cNvPr id="7" name="Tablo 1"/>
          <p:cNvGraphicFramePr>
            <a:graphicFrameLocks noGrp="1"/>
          </p:cNvGraphicFramePr>
          <p:nvPr>
            <p:extLst>
              <p:ext uri="{D42A27DB-BD31-4B8C-83A1-F6EECF244321}">
                <p14:modId xmlns="" xmlns:p14="http://schemas.microsoft.com/office/powerpoint/2010/main" val="1607818989"/>
              </p:ext>
            </p:extLst>
          </p:nvPr>
        </p:nvGraphicFramePr>
        <p:xfrm>
          <a:off x="428801" y="435431"/>
          <a:ext cx="6102632" cy="8532644"/>
        </p:xfrm>
        <a:graphic>
          <a:graphicData uri="http://schemas.openxmlformats.org/drawingml/2006/table">
            <a:tbl>
              <a:tblPr/>
              <a:tblGrid>
                <a:gridCol w="1360725"/>
                <a:gridCol w="381359"/>
                <a:gridCol w="680113"/>
                <a:gridCol w="850882"/>
                <a:gridCol w="77810"/>
                <a:gridCol w="1451998"/>
                <a:gridCol w="680113"/>
                <a:gridCol w="619632"/>
              </a:tblGrid>
              <a:tr h="415798">
                <a:tc gridSpan="8">
                  <a:txBody>
                    <a:bodyPr/>
                    <a:lstStyle/>
                    <a:p>
                      <a:pPr algn="ctr">
                        <a:spcAft>
                          <a:spcPts val="0"/>
                        </a:spcAft>
                      </a:pPr>
                      <a:r>
                        <a:rPr lang="tr-TR" sz="1100" dirty="0">
                          <a:effectLst/>
                          <a:latin typeface="Arial"/>
                          <a:ea typeface="Times New Roman"/>
                          <a:cs typeface="Times New Roman"/>
                        </a:rPr>
                        <a:t> </a:t>
                      </a:r>
                      <a:endParaRPr lang="tr-TR" sz="1100" dirty="0">
                        <a:effectLst/>
                        <a:latin typeface="Times New Roman"/>
                        <a:ea typeface="Times New Roman"/>
                      </a:endParaRPr>
                    </a:p>
                    <a:p>
                      <a:pPr algn="ctr">
                        <a:spcAft>
                          <a:spcPts val="0"/>
                        </a:spcAft>
                      </a:pPr>
                      <a:r>
                        <a:rPr lang="tr-TR" sz="1100" b="1" dirty="0">
                          <a:solidFill>
                            <a:srgbClr val="C00000"/>
                          </a:solidFill>
                          <a:effectLst/>
                          <a:latin typeface="Tahoma"/>
                          <a:ea typeface="Times New Roman"/>
                        </a:rPr>
                        <a:t>OKUL KİMLİK BİLGİSİ</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506">
                <a:tc gridSpan="4">
                  <a:txBody>
                    <a:bodyPr/>
                    <a:lstStyle/>
                    <a:p>
                      <a:pPr algn="l">
                        <a:spcAft>
                          <a:spcPts val="0"/>
                        </a:spcAft>
                      </a:pPr>
                      <a:r>
                        <a:rPr lang="tr-TR" sz="1100" b="1" dirty="0">
                          <a:effectLst/>
                          <a:latin typeface="Tahoma"/>
                          <a:ea typeface="Times New Roman"/>
                        </a:rPr>
                        <a:t>İLİ: </a:t>
                      </a:r>
                      <a:r>
                        <a:rPr lang="tr-TR" sz="1100" b="1" dirty="0" smtClean="0">
                          <a:effectLst/>
                          <a:latin typeface="Tahoma"/>
                          <a:ea typeface="Times New Roman"/>
                        </a:rPr>
                        <a:t>ANKARA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a:spcAft>
                          <a:spcPts val="0"/>
                        </a:spcAft>
                      </a:pPr>
                      <a:r>
                        <a:rPr lang="tr-TR" sz="1100" b="1" dirty="0">
                          <a:effectLst/>
                          <a:latin typeface="Tahoma"/>
                          <a:ea typeface="Times New Roman"/>
                        </a:rPr>
                        <a:t>İLÇESİ:  </a:t>
                      </a:r>
                      <a:r>
                        <a:rPr lang="tr-TR" sz="1100" b="1" dirty="0" smtClean="0">
                          <a:effectLst/>
                          <a:latin typeface="Tahoma"/>
                          <a:ea typeface="Times New Roman"/>
                        </a:rPr>
                        <a:t>ÇUBUK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49830">
                <a:tc gridSpan="8">
                  <a:txBody>
                    <a:bodyPr/>
                    <a:lstStyle/>
                    <a:p>
                      <a:pPr algn="l">
                        <a:spcAft>
                          <a:spcPts val="0"/>
                        </a:spcAft>
                      </a:pPr>
                      <a:r>
                        <a:rPr lang="tr-TR" sz="1100" b="1" dirty="0">
                          <a:effectLst/>
                          <a:latin typeface="Tahoma"/>
                          <a:ea typeface="Times New Roman"/>
                        </a:rPr>
                        <a:t>OKULUN ADI: </a:t>
                      </a:r>
                      <a:r>
                        <a:rPr lang="tr-TR" sz="1100" b="1" dirty="0" smtClean="0">
                          <a:effectLst/>
                          <a:latin typeface="Tahoma"/>
                          <a:ea typeface="Times New Roman"/>
                        </a:rPr>
                        <a:t>MELİHA HASANALİ BOSTAN ÇUBUK FEN LİSESİ</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9830">
                <a:tc gridSpan="5">
                  <a:txBody>
                    <a:bodyPr/>
                    <a:lstStyle/>
                    <a:p>
                      <a:pPr algn="ctr">
                        <a:spcAft>
                          <a:spcPts val="0"/>
                        </a:spcAft>
                      </a:pPr>
                      <a:r>
                        <a:rPr lang="tr-TR" sz="1100" b="1" dirty="0">
                          <a:solidFill>
                            <a:srgbClr val="7030A0"/>
                          </a:solidFill>
                          <a:effectLst/>
                          <a:latin typeface="Tahoma"/>
                          <a:ea typeface="Times New Roman"/>
                        </a:rPr>
                        <a:t>OKULA İLİŞKİN GENEL BİLGİLER</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a:spcAft>
                          <a:spcPts val="0"/>
                        </a:spcAft>
                      </a:pP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spcAft>
                          <a:spcPts val="0"/>
                        </a:spcAft>
                      </a:pPr>
                      <a:r>
                        <a:rPr lang="tr-TR" sz="1100" b="1" dirty="0">
                          <a:solidFill>
                            <a:srgbClr val="7030A0"/>
                          </a:solidFill>
                          <a:effectLst/>
                          <a:latin typeface="Tahoma"/>
                          <a:ea typeface="Times New Roman"/>
                        </a:rPr>
                        <a:t>PERSONEL İLE İLGİLİ BİLGİLER</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r>
              <a:tr h="371819">
                <a:tc rowSpan="2" gridSpan="5">
                  <a:txBody>
                    <a:bodyPr/>
                    <a:lstStyle/>
                    <a:p>
                      <a:pPr algn="l">
                        <a:spcAft>
                          <a:spcPts val="0"/>
                        </a:spcAft>
                      </a:pPr>
                      <a:r>
                        <a:rPr lang="tr-TR" sz="1100" b="1" dirty="0">
                          <a:effectLst/>
                          <a:latin typeface="Tahoma"/>
                          <a:ea typeface="Times New Roman"/>
                        </a:rPr>
                        <a:t>Okul </a:t>
                      </a:r>
                      <a:r>
                        <a:rPr lang="tr-TR" sz="1100" b="1" dirty="0" smtClean="0">
                          <a:effectLst/>
                          <a:latin typeface="Tahoma"/>
                          <a:ea typeface="Times New Roman"/>
                        </a:rPr>
                        <a:t>Adresi:YILDIRIM</a:t>
                      </a:r>
                      <a:r>
                        <a:rPr lang="tr-TR" sz="1100" b="1" baseline="0" dirty="0" smtClean="0">
                          <a:effectLst/>
                          <a:latin typeface="Tahoma"/>
                          <a:ea typeface="Times New Roman"/>
                        </a:rPr>
                        <a:t> BEYAZIT MAH AĞRI SOKAK NO:5 ÇUBUK / ANKARA</a:t>
                      </a:r>
                      <a:endParaRPr lang="tr-TR" sz="1100" dirty="0">
                        <a:effectLst/>
                        <a:latin typeface="Times New Roman"/>
                        <a:ea typeface="Times New Roman"/>
                      </a:endParaRPr>
                    </a:p>
                    <a:p>
                      <a:pPr algn="l">
                        <a:spcAft>
                          <a:spcPts val="0"/>
                        </a:spcAft>
                      </a:pPr>
                      <a:r>
                        <a:rPr lang="tr-TR" sz="1100" b="1" dirty="0">
                          <a:effectLst/>
                          <a:latin typeface="Tahoma"/>
                          <a:ea typeface="Times New Roman"/>
                        </a:rPr>
                        <a:t> </a:t>
                      </a:r>
                      <a:endParaRPr lang="tr-TR" sz="1100" dirty="0">
                        <a:effectLst/>
                        <a:latin typeface="Times New Roman"/>
                        <a:ea typeface="Times New Roman"/>
                      </a:endParaRPr>
                    </a:p>
                  </a:txBody>
                  <a:tcPr marL="31334" marR="31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pPr algn="ctr">
                        <a:spcAft>
                          <a:spcPts val="0"/>
                        </a:spcAft>
                      </a:pPr>
                      <a:endParaRPr lang="tr-TR" sz="110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tr-TR" sz="1100" b="1">
                          <a:effectLst/>
                          <a:latin typeface="Tahoma"/>
                          <a:ea typeface="Times New Roman"/>
                        </a:rPr>
                        <a:t>KURUMDA ÇALIŞAN PERSONEL SAYISI</a:t>
                      </a:r>
                      <a:endParaRPr lang="tr-TR" sz="110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100" b="1">
                          <a:effectLst/>
                          <a:latin typeface="Tahoma"/>
                          <a:ea typeface="Times New Roman"/>
                        </a:rPr>
                        <a:t>Sayıları</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510418">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a:spcAft>
                          <a:spcPts val="0"/>
                        </a:spcAft>
                      </a:pPr>
                      <a:r>
                        <a:rPr lang="tr-TR" sz="1100" b="1">
                          <a:effectLst/>
                          <a:latin typeface="Tahoma"/>
                          <a:ea typeface="Times New Roman"/>
                        </a:rPr>
                        <a:t>Erkek</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a:effectLst/>
                          <a:latin typeface="Tahoma"/>
                          <a:ea typeface="Times New Roman"/>
                        </a:rPr>
                        <a:t>Kadın</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808">
                <a:tc>
                  <a:txBody>
                    <a:bodyPr/>
                    <a:lstStyle/>
                    <a:p>
                      <a:pPr algn="l">
                        <a:spcAft>
                          <a:spcPts val="0"/>
                        </a:spcAft>
                      </a:pPr>
                      <a:r>
                        <a:rPr lang="tr-TR" sz="1100" b="1">
                          <a:effectLst/>
                          <a:latin typeface="Tahoma"/>
                          <a:ea typeface="Times New Roman"/>
                        </a:rPr>
                        <a:t>Okul Telefonu</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3128379272</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a:effectLst/>
                          <a:latin typeface="Tahoma"/>
                          <a:ea typeface="Times New Roman"/>
                        </a:rPr>
                        <a:t>Yönetici</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3</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1</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830">
                <a:tc>
                  <a:txBody>
                    <a:bodyPr/>
                    <a:lstStyle/>
                    <a:p>
                      <a:pPr algn="l">
                        <a:spcAft>
                          <a:spcPts val="0"/>
                        </a:spcAft>
                      </a:pPr>
                      <a:r>
                        <a:rPr lang="tr-TR" sz="1100" b="1">
                          <a:effectLst/>
                          <a:latin typeface="Tahoma"/>
                          <a:ea typeface="Times New Roman"/>
                        </a:rPr>
                        <a:t>Faks</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3128378272</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a:effectLst/>
                          <a:latin typeface="Tahoma"/>
                          <a:ea typeface="Times New Roman"/>
                        </a:rPr>
                        <a:t>Sınıf öğretmeni</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dirty="0" smtClean="0">
                          <a:effectLst/>
                          <a:latin typeface="Tahoma"/>
                          <a:ea typeface="Times New Roman"/>
                        </a:rPr>
                        <a:t>-</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dirty="0" smtClean="0">
                          <a:effectLst/>
                          <a:latin typeface="Tahoma"/>
                          <a:ea typeface="Times New Roman"/>
                        </a:rPr>
                        <a:t>-</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506">
                <a:tc>
                  <a:txBody>
                    <a:bodyPr/>
                    <a:lstStyle/>
                    <a:p>
                      <a:pPr algn="l">
                        <a:spcAft>
                          <a:spcPts val="0"/>
                        </a:spcAft>
                      </a:pPr>
                      <a:r>
                        <a:rPr lang="tr-TR" sz="1100" b="1" dirty="0">
                          <a:effectLst/>
                          <a:latin typeface="Tahoma"/>
                          <a:ea typeface="Times New Roman"/>
                        </a:rPr>
                        <a:t>Elektronik Posta Adresi</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tr-TR" sz="1100" b="1" u="none" strike="noStrike" dirty="0" err="1" smtClean="0">
                          <a:effectLst/>
                          <a:latin typeface="Tahoma"/>
                          <a:ea typeface="Times New Roman"/>
                        </a:rPr>
                        <a:t>Cubukanadolu</a:t>
                      </a:r>
                      <a:r>
                        <a:rPr lang="tr-TR" sz="1100" b="1" u="none" strike="noStrike" baseline="0" dirty="0" smtClean="0">
                          <a:effectLst/>
                          <a:latin typeface="Tahoma"/>
                          <a:ea typeface="Times New Roman"/>
                        </a:rPr>
                        <a:t> </a:t>
                      </a:r>
                      <a:r>
                        <a:rPr lang="tr-TR" sz="1100" b="1" u="none" strike="noStrike" baseline="0" dirty="0" err="1" smtClean="0">
                          <a:effectLst/>
                          <a:latin typeface="Tahoma"/>
                          <a:ea typeface="Times New Roman"/>
                        </a:rPr>
                        <a:t>ogretmenlisesi</a:t>
                      </a:r>
                      <a:r>
                        <a:rPr lang="tr-TR" sz="1100" b="1" u="none" strike="noStrike" baseline="0" dirty="0" smtClean="0">
                          <a:effectLst/>
                          <a:latin typeface="Tahoma"/>
                          <a:ea typeface="Times New Roman"/>
                        </a:rPr>
                        <a:t>@</a:t>
                      </a:r>
                      <a:r>
                        <a:rPr lang="tr-TR" sz="1100" b="1" u="none" strike="noStrike" baseline="0" dirty="0" err="1" smtClean="0">
                          <a:effectLst/>
                          <a:latin typeface="Tahoma"/>
                          <a:ea typeface="Times New Roman"/>
                        </a:rPr>
                        <a:t>gmail</a:t>
                      </a:r>
                      <a:r>
                        <a:rPr lang="tr-TR" sz="1100" b="1" u="none" strike="noStrike" baseline="0" dirty="0" smtClean="0">
                          <a:effectLst/>
                          <a:latin typeface="Tahoma"/>
                          <a:ea typeface="Times New Roman"/>
                        </a:rPr>
                        <a:t>.com</a:t>
                      </a:r>
                      <a:r>
                        <a:rPr lang="tr-TR" sz="1100" b="1" u="none" strike="noStrike"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a:effectLst/>
                          <a:latin typeface="Tahoma"/>
                          <a:ea typeface="Times New Roman"/>
                        </a:rPr>
                        <a:t>Branş Öğretmeni</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16</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12</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830">
                <a:tc>
                  <a:txBody>
                    <a:bodyPr/>
                    <a:lstStyle/>
                    <a:p>
                      <a:pPr algn="l">
                        <a:spcAft>
                          <a:spcPts val="0"/>
                        </a:spcAft>
                      </a:pPr>
                      <a:r>
                        <a:rPr lang="tr-TR" sz="1100" b="1">
                          <a:effectLst/>
                          <a:latin typeface="Tahoma"/>
                          <a:ea typeface="Times New Roman"/>
                        </a:rPr>
                        <a:t>Web sayfa adresi</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tr-TR" sz="1100" b="1" dirty="0" smtClean="0">
                          <a:effectLst/>
                          <a:latin typeface="Tahoma"/>
                          <a:ea typeface="Times New Roman"/>
                        </a:rPr>
                        <a:t>http://cubukfenlisesi.meb.k12.tr/</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a:effectLst/>
                          <a:latin typeface="Tahoma"/>
                          <a:ea typeface="Times New Roman"/>
                        </a:rPr>
                        <a:t>Rehber Öğretmen</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1</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0</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483">
                <a:tc>
                  <a:txBody>
                    <a:bodyPr/>
                    <a:lstStyle/>
                    <a:p>
                      <a:pPr algn="l">
                        <a:spcAft>
                          <a:spcPts val="0"/>
                        </a:spcAft>
                      </a:pPr>
                      <a:r>
                        <a:rPr lang="tr-TR" sz="1100" b="1" dirty="0">
                          <a:effectLst/>
                          <a:latin typeface="Tahoma"/>
                          <a:ea typeface="Times New Roman"/>
                        </a:rPr>
                        <a:t>Öğretim Şekli</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100" b="1" dirty="0">
                          <a:effectLst/>
                          <a:latin typeface="Tahoma"/>
                          <a:ea typeface="Times New Roman"/>
                        </a:rPr>
                        <a:t>Normal</a:t>
                      </a:r>
                      <a:endParaRPr lang="tr-TR" sz="1100" dirty="0">
                        <a:effectLst/>
                        <a:latin typeface="Times New Roman"/>
                        <a:ea typeface="Times New Roman"/>
                      </a:endParaRPr>
                    </a:p>
                    <a:p>
                      <a:pPr algn="ctr">
                        <a:spcAft>
                          <a:spcPts val="0"/>
                        </a:spcAft>
                      </a:pPr>
                      <a:r>
                        <a:rPr lang="tr-TR" sz="1100" b="1" dirty="0">
                          <a:effectLst/>
                          <a:latin typeface="Tahoma"/>
                          <a:ea typeface="Times New Roman"/>
                        </a:rPr>
                        <a:t>(   </a:t>
                      </a:r>
                      <a:r>
                        <a:rPr lang="tr-TR" sz="1100" b="1" dirty="0" smtClean="0">
                          <a:effectLst/>
                          <a:latin typeface="Tahoma"/>
                          <a:ea typeface="Times New Roman"/>
                        </a:rPr>
                        <a:t>x  </a:t>
                      </a:r>
                      <a:r>
                        <a:rPr lang="tr-TR" sz="1100" b="1" dirty="0">
                          <a:effectLst/>
                          <a:latin typeface="Tahoma"/>
                          <a:ea typeface="Times New Roman"/>
                        </a:rPr>
                        <a:t>)</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100" b="1" dirty="0">
                          <a:effectLst/>
                          <a:latin typeface="Tahoma"/>
                          <a:ea typeface="Times New Roman"/>
                        </a:rPr>
                        <a:t>İkili</a:t>
                      </a:r>
                      <a:endParaRPr lang="tr-TR" sz="1100" dirty="0">
                        <a:effectLst/>
                        <a:latin typeface="Times New Roman"/>
                        <a:ea typeface="Times New Roman"/>
                      </a:endParaRPr>
                    </a:p>
                    <a:p>
                      <a:pPr algn="ctr">
                        <a:spcAft>
                          <a:spcPts val="0"/>
                        </a:spcAft>
                      </a:pP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Memur</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0</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0</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483">
                <a:tc>
                  <a:txBody>
                    <a:bodyPr/>
                    <a:lstStyle/>
                    <a:p>
                      <a:pPr algn="l">
                        <a:spcAft>
                          <a:spcPts val="0"/>
                        </a:spcAft>
                      </a:pPr>
                      <a:r>
                        <a:rPr lang="tr-TR" sz="1100" b="1" dirty="0">
                          <a:effectLst/>
                          <a:latin typeface="Tahoma"/>
                          <a:ea typeface="Times New Roman"/>
                        </a:rPr>
                        <a:t>Okulun Hizmete Giriş Tarihi</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tr-TR" sz="1100" b="1" dirty="0" smtClean="0">
                          <a:effectLst/>
                          <a:latin typeface="Tahoma"/>
                          <a:ea typeface="Times New Roman"/>
                        </a:rPr>
                        <a:t>2008</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Yardımcı Personel</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4</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1</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830">
                <a:tc>
                  <a:txBody>
                    <a:bodyPr/>
                    <a:lstStyle/>
                    <a:p>
                      <a:pPr algn="l">
                        <a:spcAft>
                          <a:spcPts val="0"/>
                        </a:spcAft>
                      </a:pPr>
                      <a:r>
                        <a:rPr lang="tr-TR" sz="1100" b="1" dirty="0">
                          <a:effectLst/>
                          <a:latin typeface="Tahoma"/>
                          <a:ea typeface="Times New Roman"/>
                        </a:rPr>
                        <a:t>Kurum Kodu</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tr-TR" sz="1100" b="1" dirty="0" smtClean="0">
                          <a:effectLst/>
                          <a:latin typeface="Tahoma"/>
                          <a:ea typeface="Times New Roman"/>
                        </a:rPr>
                        <a:t>758477</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Toplam</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27</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tr-TR" sz="1100" b="1" dirty="0" smtClean="0">
                          <a:effectLst/>
                          <a:latin typeface="Tahoma"/>
                          <a:ea typeface="Times New Roman"/>
                        </a:rPr>
                        <a:t>15</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830">
                <a:tc gridSpan="8">
                  <a:txBody>
                    <a:bodyPr/>
                    <a:lstStyle/>
                    <a:p>
                      <a:pPr algn="ctr">
                        <a:spcAft>
                          <a:spcPts val="0"/>
                        </a:spcAft>
                      </a:pPr>
                      <a:r>
                        <a:rPr lang="tr-TR" sz="1100" b="1" dirty="0">
                          <a:solidFill>
                            <a:srgbClr val="7030A0"/>
                          </a:solidFill>
                          <a:effectLst/>
                          <a:latin typeface="Tahoma"/>
                          <a:ea typeface="Times New Roman"/>
                        </a:rPr>
                        <a:t>OKUL VE BİNA DONANIM BİLGİLERİ</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1483">
                <a:tc gridSpan="2">
                  <a:txBody>
                    <a:bodyPr/>
                    <a:lstStyle/>
                    <a:p>
                      <a:pPr algn="l">
                        <a:spcAft>
                          <a:spcPts val="0"/>
                        </a:spcAft>
                      </a:pPr>
                      <a:r>
                        <a:rPr lang="tr-TR" sz="1100" b="1">
                          <a:effectLst/>
                          <a:latin typeface="Tahoma"/>
                          <a:ea typeface="Times New Roman"/>
                        </a:rPr>
                        <a:t>Toplam Derslik Sayısı</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24</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a:effectLst/>
                          <a:latin typeface="Tahoma"/>
                          <a:ea typeface="Times New Roman"/>
                        </a:rPr>
                        <a:t>Kütüphane </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b="1" dirty="0">
                          <a:effectLst/>
                          <a:latin typeface="Tahoma"/>
                          <a:ea typeface="Times New Roman"/>
                        </a:rPr>
                        <a:t>Var</a:t>
                      </a:r>
                      <a:endParaRPr lang="tr-TR" sz="1100" dirty="0">
                        <a:effectLst/>
                        <a:latin typeface="Times New Roman"/>
                        <a:ea typeface="Times New Roman"/>
                      </a:endParaRPr>
                    </a:p>
                    <a:p>
                      <a:pPr algn="ctr">
                        <a:spcAft>
                          <a:spcPts val="0"/>
                        </a:spcAft>
                      </a:pPr>
                      <a:r>
                        <a:rPr lang="tr-TR" sz="1100" b="1" dirty="0">
                          <a:effectLst/>
                          <a:latin typeface="Tahoma"/>
                          <a:ea typeface="Times New Roman"/>
                        </a:rPr>
                        <a:t>( </a:t>
                      </a:r>
                      <a:r>
                        <a:rPr lang="tr-TR" sz="1100" b="1" dirty="0" smtClean="0">
                          <a:effectLst/>
                          <a:latin typeface="Tahoma"/>
                          <a:ea typeface="Times New Roman"/>
                        </a:rPr>
                        <a:t>X   </a:t>
                      </a:r>
                      <a:r>
                        <a:rPr lang="tr-TR" sz="1100" b="1" dirty="0">
                          <a:effectLst/>
                          <a:latin typeface="Tahoma"/>
                          <a:ea typeface="Times New Roman"/>
                        </a:rPr>
                        <a:t>)</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a:effectLst/>
                          <a:latin typeface="Tahoma"/>
                          <a:ea typeface="Times New Roman"/>
                        </a:rPr>
                        <a:t>Yok</a:t>
                      </a:r>
                      <a:endParaRPr lang="tr-TR" sz="1100">
                        <a:effectLst/>
                        <a:latin typeface="Times New Roman"/>
                        <a:ea typeface="Times New Roman"/>
                      </a:endParaRPr>
                    </a:p>
                    <a:p>
                      <a:pPr algn="ctr">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483">
                <a:tc gridSpan="2">
                  <a:txBody>
                    <a:bodyPr/>
                    <a:lstStyle/>
                    <a:p>
                      <a:pPr algn="l">
                        <a:spcAft>
                          <a:spcPts val="0"/>
                        </a:spcAft>
                      </a:pPr>
                      <a:r>
                        <a:rPr lang="tr-TR" sz="1100" b="1">
                          <a:effectLst/>
                          <a:latin typeface="Tahoma"/>
                          <a:ea typeface="Times New Roman"/>
                        </a:rPr>
                        <a:t>Kullanılan Derslik Sayısı</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18</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dirty="0">
                          <a:effectLst/>
                          <a:latin typeface="Tahoma"/>
                          <a:ea typeface="Times New Roman"/>
                        </a:rPr>
                        <a:t>Çok Amaçlı Salon</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b="1" dirty="0">
                          <a:effectLst/>
                          <a:latin typeface="Tahoma"/>
                          <a:ea typeface="Times New Roman"/>
                        </a:rPr>
                        <a:t>Var</a:t>
                      </a:r>
                      <a:endParaRPr lang="tr-TR" sz="1100" dirty="0">
                        <a:effectLst/>
                        <a:latin typeface="Times New Roman"/>
                        <a:ea typeface="Times New Roman"/>
                      </a:endParaRPr>
                    </a:p>
                    <a:p>
                      <a:pPr algn="ctr">
                        <a:spcAft>
                          <a:spcPts val="0"/>
                        </a:spcAft>
                      </a:pPr>
                      <a:r>
                        <a:rPr lang="tr-TR" sz="1100" b="1" dirty="0">
                          <a:effectLst/>
                          <a:latin typeface="Tahoma"/>
                          <a:ea typeface="Times New Roman"/>
                        </a:rPr>
                        <a:t>(  </a:t>
                      </a:r>
                      <a:r>
                        <a:rPr lang="tr-TR" sz="1100" b="1" dirty="0" smtClean="0">
                          <a:effectLst/>
                          <a:latin typeface="Tahoma"/>
                          <a:ea typeface="Times New Roman"/>
                        </a:rPr>
                        <a:t>X  </a:t>
                      </a:r>
                      <a:r>
                        <a:rPr lang="tr-TR" sz="1100" b="1" dirty="0">
                          <a:effectLst/>
                          <a:latin typeface="Tahoma"/>
                          <a:ea typeface="Times New Roman"/>
                        </a:rPr>
                        <a:t>)</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a:effectLst/>
                          <a:latin typeface="Tahoma"/>
                          <a:ea typeface="Times New Roman"/>
                        </a:rPr>
                        <a:t>Yok</a:t>
                      </a:r>
                      <a:endParaRPr lang="tr-TR" sz="1100">
                        <a:effectLst/>
                        <a:latin typeface="Times New Roman"/>
                        <a:ea typeface="Times New Roman"/>
                      </a:endParaRPr>
                    </a:p>
                    <a:p>
                      <a:pPr algn="ctr">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483">
                <a:tc gridSpan="2">
                  <a:txBody>
                    <a:bodyPr/>
                    <a:lstStyle/>
                    <a:p>
                      <a:pPr algn="l">
                        <a:spcAft>
                          <a:spcPts val="0"/>
                        </a:spcAft>
                      </a:pPr>
                      <a:r>
                        <a:rPr lang="tr-TR" sz="1100" b="1">
                          <a:effectLst/>
                          <a:latin typeface="Tahoma"/>
                          <a:ea typeface="Times New Roman"/>
                        </a:rPr>
                        <a:t>İdari Oda Sayısı</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4</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a:effectLst/>
                          <a:latin typeface="Tahoma"/>
                          <a:ea typeface="Times New Roman"/>
                        </a:rPr>
                        <a:t>Çok Amaçlı Saha</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b="1">
                          <a:effectLst/>
                          <a:latin typeface="Tahoma"/>
                          <a:ea typeface="Times New Roman"/>
                        </a:rPr>
                        <a:t>Var</a:t>
                      </a:r>
                      <a:endParaRPr lang="tr-TR" sz="1100">
                        <a:effectLst/>
                        <a:latin typeface="Times New Roman"/>
                        <a:ea typeface="Times New Roman"/>
                      </a:endParaRPr>
                    </a:p>
                    <a:p>
                      <a:pPr algn="ctr">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dirty="0">
                          <a:effectLst/>
                          <a:latin typeface="Tahoma"/>
                          <a:ea typeface="Times New Roman"/>
                        </a:rPr>
                        <a:t>Yok</a:t>
                      </a:r>
                      <a:endParaRPr lang="tr-TR" sz="1100" dirty="0">
                        <a:effectLst/>
                        <a:latin typeface="Times New Roman"/>
                        <a:ea typeface="Times New Roman"/>
                      </a:endParaRPr>
                    </a:p>
                    <a:p>
                      <a:pPr algn="ctr">
                        <a:spcAft>
                          <a:spcPts val="0"/>
                        </a:spcAft>
                      </a:pPr>
                      <a:r>
                        <a:rPr lang="tr-TR" sz="1100" b="1" dirty="0">
                          <a:effectLst/>
                          <a:latin typeface="Tahoma"/>
                          <a:ea typeface="Times New Roman"/>
                        </a:rPr>
                        <a:t>( </a:t>
                      </a:r>
                      <a:r>
                        <a:rPr lang="tr-TR" sz="1100" b="1" dirty="0" smtClean="0">
                          <a:effectLst/>
                          <a:latin typeface="Tahoma"/>
                          <a:ea typeface="Times New Roman"/>
                        </a:rPr>
                        <a:t>X   </a:t>
                      </a:r>
                      <a:r>
                        <a:rPr lang="tr-TR" sz="1100" b="1" dirty="0">
                          <a:effectLst/>
                          <a:latin typeface="Tahoma"/>
                          <a:ea typeface="Times New Roman"/>
                        </a:rPr>
                        <a:t>)</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830">
                <a:tc gridSpan="2">
                  <a:txBody>
                    <a:bodyPr/>
                    <a:lstStyle/>
                    <a:p>
                      <a:pPr algn="l">
                        <a:spcAft>
                          <a:spcPts val="0"/>
                        </a:spcAft>
                      </a:pPr>
                      <a:r>
                        <a:rPr lang="tr-TR" sz="1100" b="1">
                          <a:effectLst/>
                          <a:latin typeface="Tahoma"/>
                          <a:ea typeface="Times New Roman"/>
                        </a:rPr>
                        <a:t>Laboratuvar Sayısı</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2</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830">
                <a:tc gridSpan="8">
                  <a:txBody>
                    <a:bodyPr/>
                    <a:lstStyle/>
                    <a:p>
                      <a:pPr algn="ctr">
                        <a:spcAft>
                          <a:spcPts val="0"/>
                        </a:spcAft>
                      </a:pPr>
                      <a:r>
                        <a:rPr lang="tr-TR" sz="1100" b="1">
                          <a:effectLst/>
                          <a:latin typeface="Tahoma"/>
                          <a:ea typeface="Times New Roman"/>
                        </a:rPr>
                        <a:t> </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9830">
                <a:tc gridSpan="2">
                  <a:txBody>
                    <a:bodyPr/>
                    <a:lstStyle/>
                    <a:p>
                      <a:pPr algn="l">
                        <a:spcAft>
                          <a:spcPts val="0"/>
                        </a:spcAft>
                      </a:pPr>
                      <a:r>
                        <a:rPr lang="tr-TR" sz="1100" b="1" dirty="0">
                          <a:solidFill>
                            <a:srgbClr val="7030A0"/>
                          </a:solidFill>
                          <a:effectLst/>
                          <a:latin typeface="Tahoma"/>
                          <a:ea typeface="Times New Roman"/>
                        </a:rPr>
                        <a:t>ÖĞRENCİ BİLGİLERİ</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tr-TR"/>
                    </a:p>
                  </a:txBody>
                  <a:tcPr/>
                </a:tc>
                <a:tc gridSpan="2">
                  <a:txBody>
                    <a:bodyPr/>
                    <a:lstStyle/>
                    <a:p>
                      <a:pPr algn="ctr">
                        <a:spcAft>
                          <a:spcPts val="0"/>
                        </a:spcAft>
                      </a:pPr>
                      <a:r>
                        <a:rPr lang="tr-TR" sz="1100" b="1">
                          <a:effectLst/>
                          <a:latin typeface="Tahoma"/>
                          <a:ea typeface="Times New Roman"/>
                        </a:rPr>
                        <a:t>Erkek</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a:effectLst/>
                          <a:latin typeface="Tahoma"/>
                          <a:ea typeface="Times New Roman"/>
                        </a:rPr>
                        <a:t>Kız</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a:effectLst/>
                          <a:latin typeface="Tahoma"/>
                          <a:ea typeface="Times New Roman"/>
                        </a:rPr>
                        <a:t>Toplam</a:t>
                      </a:r>
                      <a:endParaRPr lang="tr-TR" sz="110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349830">
                <a:tc gridSpan="2">
                  <a:txBody>
                    <a:bodyPr/>
                    <a:lstStyle/>
                    <a:p>
                      <a:pPr algn="ctr">
                        <a:spcAft>
                          <a:spcPts val="0"/>
                        </a:spcAft>
                      </a:pPr>
                      <a:r>
                        <a:rPr lang="tr-TR" sz="1100" b="1" dirty="0" smtClean="0">
                          <a:solidFill>
                            <a:srgbClr val="FF0000"/>
                          </a:solidFill>
                          <a:effectLst/>
                          <a:latin typeface="Tahoma"/>
                          <a:ea typeface="Times New Roman"/>
                        </a:rPr>
                        <a:t>9.10.</a:t>
                      </a:r>
                      <a:r>
                        <a:rPr lang="tr-TR" sz="1100" b="1" baseline="0" dirty="0" smtClean="0">
                          <a:solidFill>
                            <a:srgbClr val="FF0000"/>
                          </a:solidFill>
                          <a:effectLst/>
                          <a:latin typeface="Tahoma"/>
                          <a:ea typeface="Times New Roman"/>
                        </a:rPr>
                        <a:t> </a:t>
                      </a:r>
                      <a:r>
                        <a:rPr lang="tr-TR" sz="1100" b="1" dirty="0" smtClean="0">
                          <a:effectLst/>
                          <a:latin typeface="Tahoma"/>
                          <a:ea typeface="Times New Roman"/>
                        </a:rPr>
                        <a:t>Sınıf</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95</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165</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261</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349830">
                <a:tc gridSpan="2">
                  <a:txBody>
                    <a:bodyPr/>
                    <a:lstStyle/>
                    <a:p>
                      <a:pPr algn="ctr">
                        <a:spcAft>
                          <a:spcPts val="0"/>
                        </a:spcAft>
                      </a:pPr>
                      <a:r>
                        <a:rPr lang="tr-TR" sz="1100" b="1" dirty="0" smtClean="0">
                          <a:solidFill>
                            <a:srgbClr val="FF0000"/>
                          </a:solidFill>
                          <a:effectLst/>
                          <a:latin typeface="Tahoma"/>
                          <a:ea typeface="Times New Roman"/>
                        </a:rPr>
                        <a:t>11.12. </a:t>
                      </a:r>
                      <a:r>
                        <a:rPr lang="tr-TR" sz="1100" b="1" dirty="0" smtClean="0">
                          <a:effectLst/>
                          <a:latin typeface="Tahoma"/>
                          <a:ea typeface="Times New Roman"/>
                        </a:rPr>
                        <a:t>Sınıf</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a:effectLst/>
                          <a:latin typeface="Tahoma"/>
                          <a:ea typeface="Times New Roman"/>
                        </a:rPr>
                        <a:t> </a:t>
                      </a:r>
                      <a:r>
                        <a:rPr lang="tr-TR" sz="1100" b="1" dirty="0" smtClean="0">
                          <a:effectLst/>
                          <a:latin typeface="Tahoma"/>
                          <a:ea typeface="Times New Roman"/>
                        </a:rPr>
                        <a:t>82</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152</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234</a:t>
                      </a:r>
                      <a:r>
                        <a:rPr lang="tr-TR" sz="1100" b="1" dirty="0">
                          <a:effectLst/>
                          <a:latin typeface="Tahoma"/>
                          <a:ea typeface="Times New Roman"/>
                        </a:rPr>
                        <a:t> </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349830">
                <a:tc gridSpan="2">
                  <a:txBody>
                    <a:bodyPr/>
                    <a:lstStyle/>
                    <a:p>
                      <a:pPr algn="ctr">
                        <a:spcAft>
                          <a:spcPts val="0"/>
                        </a:spcAft>
                      </a:pPr>
                      <a:r>
                        <a:rPr lang="tr-TR" sz="1100" b="1" dirty="0">
                          <a:effectLst/>
                          <a:latin typeface="Tahoma"/>
                          <a:ea typeface="Times New Roman"/>
                        </a:rPr>
                        <a:t>Genel Toplam</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a:effectLst/>
                          <a:latin typeface="Tahoma"/>
                          <a:ea typeface="Times New Roman"/>
                        </a:rPr>
                        <a:t> </a:t>
                      </a:r>
                      <a:r>
                        <a:rPr lang="tr-TR" sz="1100" b="1" dirty="0" smtClean="0">
                          <a:effectLst/>
                          <a:latin typeface="Tahoma"/>
                          <a:ea typeface="Times New Roman"/>
                        </a:rPr>
                        <a:t>177</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l">
                        <a:spcAft>
                          <a:spcPts val="0"/>
                        </a:spcAft>
                      </a:pPr>
                      <a:r>
                        <a:rPr lang="tr-TR" sz="1100" b="1" dirty="0">
                          <a:effectLst/>
                          <a:latin typeface="Tahoma"/>
                          <a:ea typeface="Times New Roman"/>
                        </a:rPr>
                        <a:t> </a:t>
                      </a:r>
                      <a:r>
                        <a:rPr lang="tr-TR" sz="1100" b="1" dirty="0" smtClean="0">
                          <a:effectLst/>
                          <a:latin typeface="Tahoma"/>
                          <a:ea typeface="Times New Roman"/>
                        </a:rPr>
                        <a:t>317</a:t>
                      </a:r>
                      <a:endParaRPr lang="tr-TR" sz="1100" dirty="0">
                        <a:effectLst/>
                        <a:latin typeface="Times New Roman"/>
                        <a:ea typeface="Times New Roman"/>
                      </a:endParaRPr>
                    </a:p>
                  </a:txBody>
                  <a:tcPr marL="31334" marR="313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100" b="1" dirty="0" smtClean="0">
                          <a:effectLst/>
                          <a:latin typeface="Tahoma"/>
                          <a:ea typeface="Times New Roman"/>
                        </a:rPr>
                        <a:t>494</a:t>
                      </a:r>
                      <a:endParaRPr lang="tr-TR" sz="1100" dirty="0">
                        <a:effectLst/>
                        <a:latin typeface="Times New Roman"/>
                        <a:ea typeface="Times New Roman"/>
                      </a:endParaRPr>
                    </a:p>
                  </a:txBody>
                  <a:tcPr marL="31334" marR="31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bl>
          </a:graphicData>
        </a:graphic>
      </p:graphicFrame>
      <p:sp>
        <p:nvSpPr>
          <p:cNvPr id="11" name="10 Slayt Numarası Yer Tutucusu"/>
          <p:cNvSpPr>
            <a:spLocks noGrp="1"/>
          </p:cNvSpPr>
          <p:nvPr>
            <p:ph type="sldNum" sz="quarter" idx="12"/>
          </p:nvPr>
        </p:nvSpPr>
        <p:spPr/>
        <p:txBody>
          <a:bodyPr/>
          <a:lstStyle/>
          <a:p>
            <a:r>
              <a:rPr lang="tr-TR" dirty="0" smtClean="0"/>
              <a:t>69</a:t>
            </a:r>
            <a:endParaRPr lang="tr-TR" dirty="0"/>
          </a:p>
        </p:txBody>
      </p:sp>
    </p:spTree>
    <p:extLst>
      <p:ext uri="{BB962C8B-B14F-4D97-AF65-F5344CB8AC3E}">
        <p14:creationId xmlns="" xmlns:p14="http://schemas.microsoft.com/office/powerpoint/2010/main" val="27321016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p:nvPr/>
        </p:nvGrpSpPr>
        <p:grpSpPr>
          <a:xfrm>
            <a:off x="749603" y="325565"/>
            <a:ext cx="5399487" cy="250292"/>
            <a:chOff x="825708" y="3383326"/>
            <a:chExt cx="5702821" cy="285751"/>
          </a:xfrm>
          <a:solidFill>
            <a:schemeClr val="accent2">
              <a:lumMod val="75000"/>
            </a:schemeClr>
          </a:solidFill>
        </p:grpSpPr>
        <p:sp>
          <p:nvSpPr>
            <p:cNvPr id="6" name="Yuvarlatılmış Dikdörtgen 5"/>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PAYDAŞ STRATEJİSİ</a:t>
              </a:r>
            </a:p>
          </p:txBody>
        </p:sp>
        <p:sp>
          <p:nvSpPr>
            <p:cNvPr id="7" name="Yuvarlatılmış Dikdörtgen 6"/>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100" b="1" dirty="0" smtClean="0">
                  <a:solidFill>
                    <a:prstClr val="white"/>
                  </a:solidFill>
                  <a:effectLst>
                    <a:outerShdw blurRad="38100" dist="38100" dir="2700000" algn="tl">
                      <a:srgbClr val="000000">
                        <a:alpha val="43137"/>
                      </a:srgbClr>
                    </a:outerShdw>
                  </a:effectLst>
                  <a:latin typeface="Arial Black" pitchFamily="34" charset="0"/>
                </a:rPr>
                <a:t>EK 4</a:t>
              </a:r>
              <a:endParaRPr lang="tr-TR" sz="1100" b="1" dirty="0">
                <a:solidFill>
                  <a:prstClr val="white"/>
                </a:solidFill>
                <a:effectLst>
                  <a:outerShdw blurRad="38100" dist="38100" dir="2700000" algn="tl">
                    <a:srgbClr val="000000">
                      <a:alpha val="43137"/>
                    </a:srgbClr>
                  </a:outerShdw>
                </a:effectLst>
                <a:latin typeface="Arial Black" pitchFamily="34" charset="0"/>
              </a:endParaRPr>
            </a:p>
          </p:txBody>
        </p:sp>
      </p:grpSp>
      <p:sp>
        <p:nvSpPr>
          <p:cNvPr id="28" name="Metin kutusu 27"/>
          <p:cNvSpPr txBox="1"/>
          <p:nvPr/>
        </p:nvSpPr>
        <p:spPr>
          <a:xfrm>
            <a:off x="0" y="7928436"/>
            <a:ext cx="419238" cy="269586"/>
          </a:xfrm>
          <a:prstGeom prst="rect">
            <a:avLst/>
          </a:prstGeom>
          <a:noFill/>
        </p:spPr>
        <p:txBody>
          <a:bodyPr wrap="square" lIns="81281" tIns="40641" rIns="81281" bIns="40641" rtlCol="0">
            <a:spAutoFit/>
          </a:bodyPr>
          <a:lstStyle/>
          <a:p>
            <a:pPr algn="ctr"/>
            <a:r>
              <a:rPr lang="tr-TR" sz="1200" b="1" dirty="0" smtClean="0">
                <a:solidFill>
                  <a:prstClr val="white"/>
                </a:solidFill>
              </a:rPr>
              <a:t>78</a:t>
            </a:r>
            <a:endParaRPr lang="tr-TR" sz="1200" b="1" dirty="0">
              <a:solidFill>
                <a:prstClr val="white"/>
              </a:solidFill>
            </a:endParaRPr>
          </a:p>
        </p:txBody>
      </p:sp>
      <p:graphicFrame>
        <p:nvGraphicFramePr>
          <p:cNvPr id="27" name="Tablo 13"/>
          <p:cNvGraphicFramePr>
            <a:graphicFrameLocks noGrp="1"/>
          </p:cNvGraphicFramePr>
          <p:nvPr>
            <p:extLst>
              <p:ext uri="{D42A27DB-BD31-4B8C-83A1-F6EECF244321}">
                <p14:modId xmlns="" xmlns:p14="http://schemas.microsoft.com/office/powerpoint/2010/main" val="3906004586"/>
              </p:ext>
            </p:extLst>
          </p:nvPr>
        </p:nvGraphicFramePr>
        <p:xfrm>
          <a:off x="643912" y="988573"/>
          <a:ext cx="5659496" cy="6474298"/>
        </p:xfrm>
        <a:graphic>
          <a:graphicData uri="http://schemas.openxmlformats.org/drawingml/2006/table">
            <a:tbl>
              <a:tblPr firstRow="1" bandRow="1">
                <a:tableStyleId>{5C22544A-7EE6-4342-B048-85BDC9FD1C3A}</a:tableStyleId>
              </a:tblPr>
              <a:tblGrid>
                <a:gridCol w="2829748"/>
                <a:gridCol w="2829748"/>
              </a:tblGrid>
              <a:tr h="3237149">
                <a:tc>
                  <a:txBody>
                    <a:bodyPr/>
                    <a:lstStyle/>
                    <a:p>
                      <a:endParaRPr lang="tr-TR" dirty="0">
                        <a:ln>
                          <a:solidFill>
                            <a:schemeClr val="accent1"/>
                          </a:solidFill>
                        </a:ln>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endParaRPr lang="tr-TR" dirty="0">
                        <a:ln>
                          <a:solidFill>
                            <a:schemeClr val="accent1"/>
                          </a:solidFill>
                        </a:ln>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3237149">
                <a:tc>
                  <a:txBody>
                    <a:bodyPr/>
                    <a:lstStyle/>
                    <a:p>
                      <a:endParaRPr lang="tr-TR" dirty="0">
                        <a:ln>
                          <a:solidFill>
                            <a:schemeClr val="accent1"/>
                          </a:solidFill>
                        </a:ln>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endParaRPr lang="tr-TR" dirty="0">
                        <a:ln>
                          <a:solidFill>
                            <a:schemeClr val="accent1"/>
                          </a:solidFill>
                        </a:ln>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bl>
          </a:graphicData>
        </a:graphic>
      </p:graphicFrame>
      <p:sp>
        <p:nvSpPr>
          <p:cNvPr id="29" name="Dikdörtgen 14"/>
          <p:cNvSpPr/>
          <p:nvPr/>
        </p:nvSpPr>
        <p:spPr>
          <a:xfrm rot="16200000">
            <a:off x="-256188" y="2248716"/>
            <a:ext cx="1512168"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200" b="1" dirty="0" smtClean="0"/>
              <a:t>ÖNEMLİ</a:t>
            </a:r>
            <a:endParaRPr lang="tr-TR" sz="1200" b="1" dirty="0"/>
          </a:p>
        </p:txBody>
      </p:sp>
      <p:sp>
        <p:nvSpPr>
          <p:cNvPr id="30" name="Dikdörtgen 15"/>
          <p:cNvSpPr/>
          <p:nvPr/>
        </p:nvSpPr>
        <p:spPr>
          <a:xfrm rot="16200000">
            <a:off x="-269578" y="5558802"/>
            <a:ext cx="1512168"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200" b="1" dirty="0" smtClean="0"/>
              <a:t>ÖNEMSİZ</a:t>
            </a:r>
            <a:endParaRPr lang="tr-TR" sz="1200" b="1" dirty="0"/>
          </a:p>
        </p:txBody>
      </p:sp>
      <p:sp>
        <p:nvSpPr>
          <p:cNvPr id="31" name="Dikdörtgen 16"/>
          <p:cNvSpPr/>
          <p:nvPr/>
        </p:nvSpPr>
        <p:spPr>
          <a:xfrm>
            <a:off x="649572" y="988576"/>
            <a:ext cx="2448000" cy="36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200" b="1" dirty="0" smtClean="0"/>
              <a:t>Bilgilendir - Birlikte Çalış</a:t>
            </a:r>
            <a:endParaRPr lang="tr-TR" sz="1200" b="1" dirty="0"/>
          </a:p>
        </p:txBody>
      </p:sp>
      <p:sp>
        <p:nvSpPr>
          <p:cNvPr id="32" name="Dikdörtgen 17"/>
          <p:cNvSpPr/>
          <p:nvPr/>
        </p:nvSpPr>
        <p:spPr>
          <a:xfrm>
            <a:off x="3478710" y="988576"/>
            <a:ext cx="2448272"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200" b="1" dirty="0"/>
              <a:t>Kapasiteyi geliştir, çıkarlarını </a:t>
            </a:r>
            <a:r>
              <a:rPr lang="tr-TR" sz="1200" b="1" dirty="0" smtClean="0"/>
              <a:t>gözet</a:t>
            </a:r>
          </a:p>
          <a:p>
            <a:r>
              <a:rPr lang="tr-TR" sz="1200" b="1" dirty="0" smtClean="0"/>
              <a:t>İzle – Birlikte Çalış</a:t>
            </a:r>
            <a:endParaRPr lang="tr-TR" sz="1200" b="1" dirty="0"/>
          </a:p>
        </p:txBody>
      </p:sp>
      <p:sp>
        <p:nvSpPr>
          <p:cNvPr id="33" name="Dikdörtgen 18"/>
          <p:cNvSpPr/>
          <p:nvPr/>
        </p:nvSpPr>
        <p:spPr>
          <a:xfrm>
            <a:off x="648829" y="4238358"/>
            <a:ext cx="2448000" cy="3472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200" b="1" dirty="0"/>
              <a:t>Etkilerini gider, kendini </a:t>
            </a:r>
            <a:r>
              <a:rPr lang="tr-TR" sz="1200" b="1" dirty="0" smtClean="0"/>
              <a:t>savun</a:t>
            </a:r>
          </a:p>
          <a:p>
            <a:r>
              <a:rPr lang="tr-TR" sz="1200" b="1" dirty="0" smtClean="0"/>
              <a:t>Bilgilendir - Gözet</a:t>
            </a:r>
            <a:endParaRPr lang="tr-TR" sz="1200" b="1" dirty="0"/>
          </a:p>
        </p:txBody>
      </p:sp>
      <p:sp>
        <p:nvSpPr>
          <p:cNvPr id="34" name="Dikdörtgen 19"/>
          <p:cNvSpPr/>
          <p:nvPr/>
        </p:nvSpPr>
        <p:spPr>
          <a:xfrm>
            <a:off x="3477448" y="4240044"/>
            <a:ext cx="2448000" cy="36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200" b="1" dirty="0"/>
              <a:t>İzle veya </a:t>
            </a:r>
            <a:r>
              <a:rPr lang="tr-TR" sz="1200" b="1" dirty="0" smtClean="0"/>
              <a:t>gözet</a:t>
            </a:r>
            <a:endParaRPr lang="tr-TR" sz="1200" b="1" dirty="0"/>
          </a:p>
        </p:txBody>
      </p:sp>
      <p:sp>
        <p:nvSpPr>
          <p:cNvPr id="35" name="Dikdörtgen 20"/>
          <p:cNvSpPr/>
          <p:nvPr/>
        </p:nvSpPr>
        <p:spPr>
          <a:xfrm>
            <a:off x="614884" y="1392158"/>
            <a:ext cx="2845220" cy="2631490"/>
          </a:xfrm>
          <a:prstGeom prst="rect">
            <a:avLst/>
          </a:prstGeom>
        </p:spPr>
        <p:txBody>
          <a:bodyPr wrap="square">
            <a:spAutoFit/>
          </a:bodyPr>
          <a:lstStyle/>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Öğrenciler</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Milli Eğitim Bakanlığı</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Kaymakamlık</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İlçe Milli Eğitim Müdürlüğü</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Yöneticiler</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Öğretmenler</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Okul Aile birlikleri</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Memur ve Hizmetliler</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spcBef>
                <a:spcPct val="0"/>
              </a:spcBef>
              <a:spcAft>
                <a:spcPct val="0"/>
              </a:spcAft>
              <a:buClr>
                <a:schemeClr val="accent1"/>
              </a:buClr>
              <a:buFont typeface="Wingdings" pitchFamily="2" charset="2"/>
              <a:buChar char="§"/>
            </a:pPr>
            <a:r>
              <a:rPr lang="tr-TR" sz="1100" dirty="0">
                <a:ea typeface="Times New Roman" pitchFamily="18" charset="0"/>
                <a:cs typeface="Tahoma" pitchFamily="34" charset="0"/>
              </a:rPr>
              <a:t>.</a:t>
            </a:r>
          </a:p>
        </p:txBody>
      </p:sp>
      <p:sp>
        <p:nvSpPr>
          <p:cNvPr id="36" name="Dikdörtgen 21"/>
          <p:cNvSpPr/>
          <p:nvPr/>
        </p:nvSpPr>
        <p:spPr>
          <a:xfrm>
            <a:off x="3490147" y="1404997"/>
            <a:ext cx="2845220" cy="2987356"/>
          </a:xfrm>
          <a:prstGeom prst="rect">
            <a:avLst/>
          </a:prstGeom>
        </p:spPr>
        <p:txBody>
          <a:bodyPr wrap="square">
            <a:spAutoFit/>
          </a:bodyPr>
          <a:lstStyle/>
          <a:p>
            <a:pPr marL="85725" lvl="0" indent="-85725" fontAlgn="base">
              <a:lnSpc>
                <a:spcPct val="114000"/>
              </a:lnSpc>
              <a:spcBef>
                <a:spcPct val="0"/>
              </a:spcBef>
              <a:spcAft>
                <a:spcPct val="0"/>
              </a:spcAft>
              <a:buClr>
                <a:schemeClr val="accent1"/>
              </a:buClr>
              <a:buFont typeface="Wingdings" pitchFamily="2" charset="2"/>
              <a:buChar char="§"/>
            </a:pPr>
            <a:r>
              <a:rPr lang="tr-TR" sz="1100" dirty="0">
                <a:ea typeface="Times New Roman" pitchFamily="18" charset="0"/>
                <a:cs typeface="Tahoma" pitchFamily="34" charset="0"/>
              </a:rPr>
              <a:t>Ulusal </a:t>
            </a:r>
            <a:r>
              <a:rPr lang="tr-TR" sz="1100" dirty="0" smtClean="0">
                <a:ea typeface="Times New Roman" pitchFamily="18" charset="0"/>
                <a:cs typeface="Tahoma" pitchFamily="34" charset="0"/>
              </a:rPr>
              <a:t>Ajans</a:t>
            </a:r>
            <a:endParaRPr lang="tr-TR" sz="1100" dirty="0">
              <a:ea typeface="Times New Roman" pitchFamily="18" charset="0"/>
              <a:cs typeface="Tahoma" pitchFamily="34" charset="0"/>
            </a:endParaRP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endParaRPr lang="tr-TR" sz="1100" dirty="0">
              <a:ea typeface="Times New Roman" pitchFamily="18" charset="0"/>
              <a:cs typeface="Tahoma" pitchFamily="34" charset="0"/>
            </a:endParaRPr>
          </a:p>
        </p:txBody>
      </p:sp>
      <p:sp>
        <p:nvSpPr>
          <p:cNvPr id="37" name="Dikdörtgen 22"/>
          <p:cNvSpPr/>
          <p:nvPr/>
        </p:nvSpPr>
        <p:spPr>
          <a:xfrm>
            <a:off x="643912" y="4686044"/>
            <a:ext cx="2845220" cy="2408352"/>
          </a:xfrm>
          <a:prstGeom prst="rect">
            <a:avLst/>
          </a:prstGeom>
        </p:spPr>
        <p:txBody>
          <a:bodyPr wrap="square">
            <a:spAutoFit/>
          </a:bodyPr>
          <a:lstStyle/>
          <a:p>
            <a:pPr marL="85725" lvl="0" indent="-85725" fontAlgn="base">
              <a:lnSpc>
                <a:spcPct val="114000"/>
              </a:lnSpc>
              <a:spcBef>
                <a:spcPct val="0"/>
              </a:spcBef>
              <a:spcAft>
                <a:spcPct val="0"/>
              </a:spcAft>
              <a:buClr>
                <a:schemeClr val="accent1"/>
              </a:buClr>
              <a:buFont typeface="Wingdings" pitchFamily="2" charset="2"/>
              <a:buChar char="§"/>
            </a:pPr>
            <a:r>
              <a:rPr lang="tr-TR" sz="1100" dirty="0">
                <a:ea typeface="Times New Roman" pitchFamily="18" charset="0"/>
                <a:cs typeface="Tahoma" pitchFamily="34" charset="0"/>
              </a:rPr>
              <a:t>İlçe Mal </a:t>
            </a:r>
            <a:r>
              <a:rPr lang="tr-TR" sz="1100" dirty="0" smtClean="0">
                <a:ea typeface="Times New Roman" pitchFamily="18" charset="0"/>
                <a:cs typeface="Tahoma" pitchFamily="34" charset="0"/>
              </a:rPr>
              <a:t>Müdürlüğü</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Belediye</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Meslek Odaları</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a:ea typeface="Times New Roman" pitchFamily="18" charset="0"/>
                <a:cs typeface="Tahoma" pitchFamily="34" charset="0"/>
              </a:rPr>
              <a:t>.</a:t>
            </a:r>
          </a:p>
        </p:txBody>
      </p:sp>
      <p:sp>
        <p:nvSpPr>
          <p:cNvPr id="38" name="Dikdörtgen 23"/>
          <p:cNvSpPr/>
          <p:nvPr/>
        </p:nvSpPr>
        <p:spPr>
          <a:xfrm>
            <a:off x="3481451" y="4585570"/>
            <a:ext cx="2845220" cy="2601353"/>
          </a:xfrm>
          <a:prstGeom prst="rect">
            <a:avLst/>
          </a:prstGeom>
        </p:spPr>
        <p:txBody>
          <a:bodyPr wrap="square">
            <a:spAutoFit/>
          </a:bodyPr>
          <a:lstStyle/>
          <a:p>
            <a:pPr marL="85725" lvl="0" indent="-85725" fontAlgn="base">
              <a:lnSpc>
                <a:spcPct val="114000"/>
              </a:lnSpc>
              <a:spcBef>
                <a:spcPct val="0"/>
              </a:spcBef>
              <a:spcAft>
                <a:spcPct val="0"/>
              </a:spcAft>
              <a:buClr>
                <a:schemeClr val="accent1"/>
              </a:buClr>
              <a:buFont typeface="Wingdings" pitchFamily="2" charset="2"/>
              <a:buChar char="§"/>
            </a:pPr>
            <a:r>
              <a:rPr lang="tr-TR" sz="1100" dirty="0">
                <a:ea typeface="Times New Roman" pitchFamily="18" charset="0"/>
                <a:cs typeface="Tahoma" pitchFamily="34" charset="0"/>
              </a:rPr>
              <a:t>TUİK Bölge </a:t>
            </a:r>
            <a:r>
              <a:rPr lang="tr-TR" sz="1100" dirty="0" smtClean="0">
                <a:ea typeface="Times New Roman" pitchFamily="18" charset="0"/>
                <a:cs typeface="Tahoma" pitchFamily="34" charset="0"/>
              </a:rPr>
              <a:t>Müdürlüğü</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Okullar</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Özel Öğretim Kurumları</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İlçe Sağlık Müdürlüğü</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Sendikalar</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Vakıflar</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Muhtarlıklar</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Tarım İlçe Müdürlüğü</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Sivil Savunma İl Müdürlüğü</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Türk Telekom İlçe Müdürlüğü</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smtClean="0">
                <a:ea typeface="Times New Roman" pitchFamily="18" charset="0"/>
                <a:cs typeface="Tahoma" pitchFamily="34" charset="0"/>
              </a:rPr>
              <a:t>.</a:t>
            </a:r>
          </a:p>
          <a:p>
            <a:pPr marL="85725" lvl="0" indent="-85725" fontAlgn="base">
              <a:lnSpc>
                <a:spcPct val="114000"/>
              </a:lnSpc>
              <a:spcBef>
                <a:spcPct val="0"/>
              </a:spcBef>
              <a:spcAft>
                <a:spcPct val="0"/>
              </a:spcAft>
              <a:buClr>
                <a:schemeClr val="accent1"/>
              </a:buClr>
              <a:buFont typeface="Wingdings" pitchFamily="2" charset="2"/>
              <a:buChar char="§"/>
            </a:pPr>
            <a:r>
              <a:rPr lang="tr-TR" sz="1100" dirty="0">
                <a:ea typeface="Times New Roman" pitchFamily="18" charset="0"/>
                <a:cs typeface="Tahoma" pitchFamily="34" charset="0"/>
              </a:rPr>
              <a:t>.</a:t>
            </a:r>
          </a:p>
        </p:txBody>
      </p:sp>
      <p:sp>
        <p:nvSpPr>
          <p:cNvPr id="39" name="Dikdörtgen 24"/>
          <p:cNvSpPr/>
          <p:nvPr/>
        </p:nvSpPr>
        <p:spPr>
          <a:xfrm>
            <a:off x="1259916" y="686030"/>
            <a:ext cx="1512168"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200" b="1" dirty="0" smtClean="0"/>
              <a:t>GÜÇLÜ</a:t>
            </a:r>
            <a:endParaRPr lang="tr-TR" sz="1200" b="1" dirty="0"/>
          </a:p>
        </p:txBody>
      </p:sp>
      <p:sp>
        <p:nvSpPr>
          <p:cNvPr id="40" name="Dikdörtgen 25"/>
          <p:cNvSpPr/>
          <p:nvPr/>
        </p:nvSpPr>
        <p:spPr>
          <a:xfrm>
            <a:off x="4176029" y="686030"/>
            <a:ext cx="1512168"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200" b="1" dirty="0" smtClean="0"/>
              <a:t>ZAYIF</a:t>
            </a:r>
            <a:endParaRPr lang="tr-TR" sz="1200" b="1" dirty="0"/>
          </a:p>
        </p:txBody>
      </p:sp>
      <p:sp>
        <p:nvSpPr>
          <p:cNvPr id="20" name="19 Slayt Numarası Yer Tutucusu"/>
          <p:cNvSpPr>
            <a:spLocks noGrp="1"/>
          </p:cNvSpPr>
          <p:nvPr>
            <p:ph type="sldNum" sz="quarter" idx="12"/>
          </p:nvPr>
        </p:nvSpPr>
        <p:spPr/>
        <p:txBody>
          <a:bodyPr/>
          <a:lstStyle/>
          <a:p>
            <a:r>
              <a:rPr lang="tr-TR" dirty="0" smtClean="0"/>
              <a:t>70</a:t>
            </a:r>
            <a:endParaRPr lang="tr-TR" dirty="0"/>
          </a:p>
        </p:txBody>
      </p:sp>
    </p:spTree>
    <p:extLst>
      <p:ext uri="{BB962C8B-B14F-4D97-AF65-F5344CB8AC3E}">
        <p14:creationId xmlns="" xmlns:p14="http://schemas.microsoft.com/office/powerpoint/2010/main" val="3206771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1973447842"/>
              </p:ext>
            </p:extLst>
          </p:nvPr>
        </p:nvGraphicFramePr>
        <p:xfrm>
          <a:off x="342898" y="319088"/>
          <a:ext cx="6172200" cy="1051560"/>
        </p:xfrm>
        <a:graphic>
          <a:graphicData uri="http://schemas.openxmlformats.org/drawingml/2006/table">
            <a:tbl>
              <a:tblPr>
                <a:tableStyleId>{5C22544A-7EE6-4342-B048-85BDC9FD1C3A}</a:tableStyleId>
              </a:tblPr>
              <a:tblGrid>
                <a:gridCol w="777775"/>
                <a:gridCol w="1222218"/>
                <a:gridCol w="1444439"/>
                <a:gridCol w="1444439"/>
                <a:gridCol w="1283329"/>
              </a:tblGrid>
              <a:tr h="408887">
                <a:tc>
                  <a:txBody>
                    <a:bodyPr/>
                    <a:lstStyle/>
                    <a:p>
                      <a:pPr algn="just">
                        <a:lnSpc>
                          <a:spcPct val="115000"/>
                        </a:lnSpc>
                        <a:spcAft>
                          <a:spcPts val="1000"/>
                        </a:spcAft>
                      </a:pPr>
                      <a:r>
                        <a:rPr lang="tr-TR" sz="1200" dirty="0">
                          <a:effectLst/>
                        </a:rPr>
                        <a:t>   Yıllar </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effectLst/>
                        </a:rPr>
                        <a:t>Disiplin kurulu toplanma sayısı</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effectLst/>
                        </a:rPr>
                        <a:t>Disiplin cezası alan öğrenci sayısı</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lnSpc>
                          <a:spcPct val="115000"/>
                        </a:lnSpc>
                        <a:spcAft>
                          <a:spcPts val="1000"/>
                        </a:spcAft>
                      </a:pPr>
                      <a:r>
                        <a:rPr lang="tr-TR" sz="1200">
                          <a:effectLst/>
                        </a:rPr>
                        <a:t>Kınama</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lnSpc>
                          <a:spcPct val="115000"/>
                        </a:lnSpc>
                        <a:spcAft>
                          <a:spcPts val="1000"/>
                        </a:spcAft>
                      </a:pPr>
                      <a:r>
                        <a:rPr lang="tr-TR" sz="1200">
                          <a:effectLst/>
                        </a:rPr>
                        <a:t>Uzaklaştırma</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444">
                <a:tc>
                  <a:txBody>
                    <a:bodyPr/>
                    <a:lstStyle/>
                    <a:p>
                      <a:pPr algn="just">
                        <a:lnSpc>
                          <a:spcPct val="115000"/>
                        </a:lnSpc>
                        <a:spcAft>
                          <a:spcPts val="1000"/>
                        </a:spcAft>
                      </a:pPr>
                      <a:r>
                        <a:rPr lang="tr-TR" sz="1200" dirty="0">
                          <a:effectLst/>
                        </a:rPr>
                        <a:t>2011-2012</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latin typeface="+mn-lt"/>
                          <a:ea typeface="+mn-ea"/>
                          <a:cs typeface="+mn-cs"/>
                        </a:rPr>
                        <a:t>6</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latin typeface="+mn-lt"/>
                          <a:ea typeface="+mn-ea"/>
                          <a:cs typeface="+mn-cs"/>
                        </a:rPr>
                        <a:t>5</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444">
                <a:tc>
                  <a:txBody>
                    <a:bodyPr/>
                    <a:lstStyle/>
                    <a:p>
                      <a:pPr algn="just">
                        <a:lnSpc>
                          <a:spcPct val="115000"/>
                        </a:lnSpc>
                        <a:spcAft>
                          <a:spcPts val="1000"/>
                        </a:spcAft>
                      </a:pPr>
                      <a:r>
                        <a:rPr lang="tr-TR" sz="1200">
                          <a:effectLst/>
                        </a:rPr>
                        <a:t>2012-2013</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latin typeface="+mn-lt"/>
                          <a:ea typeface="+mn-ea"/>
                          <a:cs typeface="+mn-cs"/>
                        </a:rPr>
                        <a:t>8</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latin typeface="+mn-lt"/>
                          <a:ea typeface="+mn-ea"/>
                          <a:cs typeface="+mn-cs"/>
                        </a:rPr>
                        <a:t>5</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latin typeface="+mn-lt"/>
                          <a:ea typeface="+mn-ea"/>
                          <a:cs typeface="+mn-cs"/>
                        </a:rPr>
                        <a:t>1</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444">
                <a:tc>
                  <a:txBody>
                    <a:bodyPr/>
                    <a:lstStyle/>
                    <a:p>
                      <a:pPr algn="just">
                        <a:lnSpc>
                          <a:spcPct val="115000"/>
                        </a:lnSpc>
                        <a:spcAft>
                          <a:spcPts val="1000"/>
                        </a:spcAft>
                      </a:pPr>
                      <a:r>
                        <a:rPr lang="tr-TR" sz="1200">
                          <a:effectLst/>
                        </a:rPr>
                        <a:t>2013-2014</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3</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3</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1</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2</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Rectangle 1"/>
          <p:cNvSpPr>
            <a:spLocks noChangeArrowheads="1"/>
          </p:cNvSpPr>
          <p:nvPr/>
        </p:nvSpPr>
        <p:spPr bwMode="auto">
          <a:xfrm>
            <a:off x="342900" y="26358"/>
            <a:ext cx="61722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100" b="1" dirty="0">
                <a:ea typeface="Calibri" pitchFamily="34" charset="0"/>
                <a:cs typeface="Times New Roman" pitchFamily="18" charset="0"/>
              </a:rPr>
              <a:t>DİSİPLİN CEZASI ALAN ÖĞRENCİ </a:t>
            </a:r>
            <a:r>
              <a:rPr lang="tr-TR" sz="1100" b="1" dirty="0" smtClean="0">
                <a:ea typeface="Calibri" pitchFamily="34" charset="0"/>
                <a:cs typeface="Times New Roman" pitchFamily="18" charset="0"/>
              </a:rPr>
              <a:t>SAYILARI </a:t>
            </a:r>
            <a:r>
              <a:rPr kumimoji="0" lang="tr-TR" sz="1100" b="1" i="0" u="none" strike="noStrike" cap="none" normalizeH="0" baseline="0" dirty="0" smtClean="0">
                <a:ln>
                  <a:noFill/>
                </a:ln>
                <a:effectLst/>
                <a:ea typeface="Calibri" pitchFamily="34" charset="0"/>
                <a:cs typeface="Times New Roman" pitchFamily="18" charset="0"/>
              </a:rPr>
              <a:t>(Ek 5)</a:t>
            </a:r>
            <a:endParaRPr kumimoji="0" lang="tr-TR" sz="1100" b="0" i="0" u="none" strike="noStrike" cap="none" normalizeH="0" baseline="0" dirty="0" smtClean="0">
              <a:ln>
                <a:noFill/>
              </a:ln>
              <a:effectLst/>
              <a:cs typeface="Arial" pitchFamily="34" charset="0"/>
            </a:endParaRPr>
          </a:p>
        </p:txBody>
      </p:sp>
      <p:graphicFrame>
        <p:nvGraphicFramePr>
          <p:cNvPr id="7" name="Tablo 6"/>
          <p:cNvGraphicFramePr>
            <a:graphicFrameLocks noGrp="1"/>
          </p:cNvGraphicFramePr>
          <p:nvPr>
            <p:extLst>
              <p:ext uri="{D42A27DB-BD31-4B8C-83A1-F6EECF244321}">
                <p14:modId xmlns="" xmlns:p14="http://schemas.microsoft.com/office/powerpoint/2010/main" val="916644692"/>
              </p:ext>
            </p:extLst>
          </p:nvPr>
        </p:nvGraphicFramePr>
        <p:xfrm>
          <a:off x="342898" y="1980076"/>
          <a:ext cx="6172201" cy="791724"/>
        </p:xfrm>
        <a:graphic>
          <a:graphicData uri="http://schemas.openxmlformats.org/drawingml/2006/table">
            <a:tbl>
              <a:tblPr>
                <a:tableStyleId>{5C22544A-7EE6-4342-B048-85BDC9FD1C3A}</a:tableStyleId>
              </a:tblPr>
              <a:tblGrid>
                <a:gridCol w="752999"/>
                <a:gridCol w="1613569"/>
                <a:gridCol w="1721140"/>
                <a:gridCol w="2084493"/>
              </a:tblGrid>
              <a:tr h="197931">
                <a:tc>
                  <a:txBody>
                    <a:bodyPr/>
                    <a:lstStyle/>
                    <a:p>
                      <a:pPr algn="just">
                        <a:lnSpc>
                          <a:spcPct val="115000"/>
                        </a:lnSpc>
                        <a:spcAft>
                          <a:spcPts val="1000"/>
                        </a:spcAft>
                      </a:pPr>
                      <a:r>
                        <a:rPr lang="tr-TR" sz="1100" dirty="0">
                          <a:effectLst/>
                        </a:rPr>
                        <a:t>Yıllar </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73100" algn="just">
                        <a:lnSpc>
                          <a:spcPct val="115000"/>
                        </a:lnSpc>
                        <a:spcAft>
                          <a:spcPts val="1000"/>
                        </a:spcAft>
                      </a:pPr>
                      <a:r>
                        <a:rPr lang="tr-TR" sz="1100">
                          <a:effectLst/>
                        </a:rPr>
                        <a:t>Takdir</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73100" algn="just">
                        <a:lnSpc>
                          <a:spcPct val="115000"/>
                        </a:lnSpc>
                        <a:spcAft>
                          <a:spcPts val="1000"/>
                        </a:spcAft>
                      </a:pPr>
                      <a:r>
                        <a:rPr lang="tr-TR" sz="1100">
                          <a:effectLst/>
                        </a:rPr>
                        <a:t>Teşekkür</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lnSpc>
                          <a:spcPct val="115000"/>
                        </a:lnSpc>
                        <a:spcAft>
                          <a:spcPts val="1000"/>
                        </a:spcAft>
                      </a:pPr>
                      <a:r>
                        <a:rPr lang="tr-TR" sz="1100" dirty="0">
                          <a:effectLst/>
                        </a:rPr>
                        <a:t>Onur Belgesi</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931">
                <a:tc>
                  <a:txBody>
                    <a:bodyPr/>
                    <a:lstStyle/>
                    <a:p>
                      <a:pPr algn="just">
                        <a:lnSpc>
                          <a:spcPct val="115000"/>
                        </a:lnSpc>
                        <a:spcAft>
                          <a:spcPts val="1000"/>
                        </a:spcAft>
                      </a:pPr>
                      <a:r>
                        <a:rPr lang="tr-TR" sz="1100" dirty="0">
                          <a:effectLst/>
                        </a:rPr>
                        <a:t>2011-2012</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97</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147</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14</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931">
                <a:tc>
                  <a:txBody>
                    <a:bodyPr/>
                    <a:lstStyle/>
                    <a:p>
                      <a:pPr algn="just">
                        <a:lnSpc>
                          <a:spcPct val="115000"/>
                        </a:lnSpc>
                        <a:spcAft>
                          <a:spcPts val="1000"/>
                        </a:spcAft>
                      </a:pPr>
                      <a:r>
                        <a:rPr lang="tr-TR" sz="1100" dirty="0">
                          <a:effectLst/>
                        </a:rPr>
                        <a:t>2012-2013</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105</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175</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16</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931">
                <a:tc>
                  <a:txBody>
                    <a:bodyPr/>
                    <a:lstStyle/>
                    <a:p>
                      <a:pPr algn="just">
                        <a:lnSpc>
                          <a:spcPct val="115000"/>
                        </a:lnSpc>
                        <a:spcAft>
                          <a:spcPts val="1000"/>
                        </a:spcAft>
                      </a:pPr>
                      <a:r>
                        <a:rPr lang="tr-TR" sz="1100">
                          <a:effectLst/>
                        </a:rPr>
                        <a:t>2013-2014</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400</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304</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36</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8" name="Rectangle 2"/>
          <p:cNvSpPr>
            <a:spLocks noChangeArrowheads="1"/>
          </p:cNvSpPr>
          <p:nvPr/>
        </p:nvSpPr>
        <p:spPr bwMode="auto">
          <a:xfrm>
            <a:off x="342899" y="1584828"/>
            <a:ext cx="6172197" cy="361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lvl="0" fontAlgn="base">
              <a:spcBef>
                <a:spcPct val="0"/>
              </a:spcBef>
              <a:spcAft>
                <a:spcPct val="0"/>
              </a:spcAft>
            </a:pPr>
            <a:r>
              <a:rPr lang="tr-TR" sz="1100" b="1" dirty="0">
                <a:ea typeface="Calibri" pitchFamily="34" charset="0"/>
                <a:cs typeface="Times New Roman" pitchFamily="18" charset="0"/>
              </a:rPr>
              <a:t>ÖDÜL ALAN ÖĞRENCİ </a:t>
            </a:r>
            <a:r>
              <a:rPr lang="tr-TR" sz="1100" b="1" dirty="0" smtClean="0">
                <a:ea typeface="Calibri" pitchFamily="34" charset="0"/>
                <a:cs typeface="Times New Roman" pitchFamily="18" charset="0"/>
              </a:rPr>
              <a:t>SAYILARI (Ek 6)</a:t>
            </a:r>
            <a:endParaRPr lang="tr-TR" sz="1100" dirty="0">
              <a:cs typeface="Arial" pitchFamily="34" charset="0"/>
            </a:endParaRPr>
          </a:p>
        </p:txBody>
      </p:sp>
      <p:graphicFrame>
        <p:nvGraphicFramePr>
          <p:cNvPr id="9" name="Tablo 8"/>
          <p:cNvGraphicFramePr>
            <a:graphicFrameLocks noGrp="1"/>
          </p:cNvGraphicFramePr>
          <p:nvPr>
            <p:extLst>
              <p:ext uri="{D42A27DB-BD31-4B8C-83A1-F6EECF244321}">
                <p14:modId xmlns="" xmlns:p14="http://schemas.microsoft.com/office/powerpoint/2010/main" val="1211419376"/>
              </p:ext>
            </p:extLst>
          </p:nvPr>
        </p:nvGraphicFramePr>
        <p:xfrm>
          <a:off x="342899" y="3348228"/>
          <a:ext cx="6172200" cy="791724"/>
        </p:xfrm>
        <a:graphic>
          <a:graphicData uri="http://schemas.openxmlformats.org/drawingml/2006/table">
            <a:tbl>
              <a:tblPr>
                <a:tableStyleId>{5C22544A-7EE6-4342-B048-85BDC9FD1C3A}</a:tableStyleId>
              </a:tblPr>
              <a:tblGrid>
                <a:gridCol w="752999"/>
                <a:gridCol w="2581710"/>
                <a:gridCol w="2837491"/>
              </a:tblGrid>
              <a:tr h="197931">
                <a:tc>
                  <a:txBody>
                    <a:bodyPr/>
                    <a:lstStyle/>
                    <a:p>
                      <a:pPr algn="just">
                        <a:lnSpc>
                          <a:spcPct val="115000"/>
                        </a:lnSpc>
                        <a:spcAft>
                          <a:spcPts val="1000"/>
                        </a:spcAft>
                      </a:pPr>
                      <a:r>
                        <a:rPr lang="tr-TR" sz="1100" dirty="0">
                          <a:effectLst/>
                        </a:rPr>
                        <a:t>   Yıllar </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a:effectLst/>
                        </a:rPr>
                        <a:t>Kütüphanedeki Kitap Sayısı</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lnSpc>
                          <a:spcPct val="115000"/>
                        </a:lnSpc>
                        <a:spcAft>
                          <a:spcPts val="1000"/>
                        </a:spcAft>
                      </a:pPr>
                      <a:r>
                        <a:rPr lang="tr-TR" sz="1100">
                          <a:effectLst/>
                        </a:rPr>
                        <a:t>Kütüphaneden Yararlanan Öğrenci Sayısı</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931">
                <a:tc>
                  <a:txBody>
                    <a:bodyPr/>
                    <a:lstStyle/>
                    <a:p>
                      <a:pPr algn="just">
                        <a:lnSpc>
                          <a:spcPct val="115000"/>
                        </a:lnSpc>
                        <a:spcAft>
                          <a:spcPts val="1000"/>
                        </a:spcAft>
                      </a:pPr>
                      <a:r>
                        <a:rPr lang="tr-TR" sz="1100">
                          <a:effectLst/>
                        </a:rPr>
                        <a:t>2011-2012</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800</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150</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931">
                <a:tc>
                  <a:txBody>
                    <a:bodyPr/>
                    <a:lstStyle/>
                    <a:p>
                      <a:pPr algn="just">
                        <a:lnSpc>
                          <a:spcPct val="115000"/>
                        </a:lnSpc>
                        <a:spcAft>
                          <a:spcPts val="1000"/>
                        </a:spcAft>
                      </a:pPr>
                      <a:r>
                        <a:rPr lang="tr-TR" sz="1100">
                          <a:effectLst/>
                        </a:rPr>
                        <a:t>2012-2013</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850</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200</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931">
                <a:tc>
                  <a:txBody>
                    <a:bodyPr/>
                    <a:lstStyle/>
                    <a:p>
                      <a:pPr algn="just">
                        <a:lnSpc>
                          <a:spcPct val="115000"/>
                        </a:lnSpc>
                        <a:spcAft>
                          <a:spcPts val="1000"/>
                        </a:spcAft>
                      </a:pPr>
                      <a:r>
                        <a:rPr lang="tr-TR" sz="1100">
                          <a:effectLst/>
                        </a:rPr>
                        <a:t>2013-2014</a:t>
                      </a:r>
                      <a:endParaRPr lang="tr-TR" sz="100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900</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000" dirty="0" smtClean="0">
                          <a:effectLst/>
                          <a:latin typeface="Calibri"/>
                          <a:ea typeface="Calibri"/>
                          <a:cs typeface="Times New Roman"/>
                        </a:rPr>
                        <a:t>345</a:t>
                      </a:r>
                      <a:endParaRPr lang="tr-TR" sz="1000" dirty="0">
                        <a:effectLst/>
                        <a:latin typeface="Calibri"/>
                        <a:ea typeface="Calibri"/>
                        <a:cs typeface="Times New Roman"/>
                      </a:endParaRPr>
                    </a:p>
                  </a:txBody>
                  <a:tcPr marL="41833" marR="418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0" name="Rectangle 3"/>
          <p:cNvSpPr>
            <a:spLocks noChangeArrowheads="1"/>
          </p:cNvSpPr>
          <p:nvPr/>
        </p:nvSpPr>
        <p:spPr bwMode="auto">
          <a:xfrm>
            <a:off x="342899" y="3097428"/>
            <a:ext cx="617219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100" b="1" dirty="0">
                <a:ea typeface="Calibri" pitchFamily="34" charset="0"/>
                <a:cs typeface="Times New Roman" pitchFamily="18" charset="0"/>
              </a:rPr>
              <a:t>OKUL KÜTÜPHANE </a:t>
            </a:r>
            <a:r>
              <a:rPr lang="tr-TR" sz="1100" b="1" dirty="0" smtClean="0">
                <a:ea typeface="Calibri" pitchFamily="34" charset="0"/>
                <a:cs typeface="Times New Roman" pitchFamily="18" charset="0"/>
              </a:rPr>
              <a:t>BİLGİLERİ (Ek 7)</a:t>
            </a:r>
            <a:endParaRPr lang="tr-TR" sz="1100" dirty="0">
              <a:cs typeface="Arial" pitchFamily="34" charset="0"/>
            </a:endParaRPr>
          </a:p>
        </p:txBody>
      </p:sp>
      <p:graphicFrame>
        <p:nvGraphicFramePr>
          <p:cNvPr id="15" name="Tablo 14"/>
          <p:cNvGraphicFramePr>
            <a:graphicFrameLocks noGrp="1"/>
          </p:cNvGraphicFramePr>
          <p:nvPr>
            <p:extLst>
              <p:ext uri="{D42A27DB-BD31-4B8C-83A1-F6EECF244321}">
                <p14:modId xmlns="" xmlns:p14="http://schemas.microsoft.com/office/powerpoint/2010/main" val="2202413330"/>
              </p:ext>
            </p:extLst>
          </p:nvPr>
        </p:nvGraphicFramePr>
        <p:xfrm>
          <a:off x="342898" y="4735428"/>
          <a:ext cx="6172199" cy="1348740"/>
        </p:xfrm>
        <a:graphic>
          <a:graphicData uri="http://schemas.openxmlformats.org/drawingml/2006/table">
            <a:tbl>
              <a:tblPr>
                <a:tableStyleId>{5C22544A-7EE6-4342-B048-85BDC9FD1C3A}</a:tableStyleId>
              </a:tblPr>
              <a:tblGrid>
                <a:gridCol w="701736"/>
                <a:gridCol w="1568021"/>
                <a:gridCol w="1046841"/>
                <a:gridCol w="1267733"/>
                <a:gridCol w="1587868"/>
              </a:tblGrid>
              <a:tr h="304800">
                <a:tc gridSpan="5">
                  <a:txBody>
                    <a:bodyPr/>
                    <a:lstStyle/>
                    <a:p>
                      <a:pPr algn="ctr">
                        <a:spcAft>
                          <a:spcPts val="0"/>
                        </a:spcAft>
                      </a:pPr>
                      <a:r>
                        <a:rPr lang="tr-TR" sz="1100" dirty="0" smtClean="0">
                          <a:effectLst/>
                        </a:rPr>
                        <a:t>SINIF </a:t>
                      </a:r>
                      <a:r>
                        <a:rPr lang="tr-TR" sz="1100" dirty="0">
                          <a:effectLst/>
                        </a:rPr>
                        <a:t>TEKRARI YAPAN ÖĞRENCİ SAYILARI</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5575">
                <a:tc>
                  <a:txBody>
                    <a:bodyPr/>
                    <a:lstStyle/>
                    <a:p>
                      <a:pPr>
                        <a:spcAft>
                          <a:spcPts val="0"/>
                        </a:spcAft>
                      </a:pPr>
                      <a:r>
                        <a:rPr lang="tr-TR" sz="1200" dirty="0">
                          <a:effectLst/>
                        </a:rPr>
                        <a:t>   Yıllar </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200">
                          <a:effectLst/>
                        </a:rPr>
                        <a:t>Öğrenci Sayısı</a:t>
                      </a:r>
                      <a:endParaRPr lang="tr-TR"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200">
                          <a:effectLst/>
                        </a:rPr>
                        <a:t>Doğrudan  Geçen Öğrenci Sayısı</a:t>
                      </a:r>
                      <a:endParaRPr lang="tr-TR"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spcAft>
                          <a:spcPts val="0"/>
                        </a:spcAft>
                      </a:pPr>
                      <a:r>
                        <a:rPr lang="tr-TR" sz="1200" dirty="0">
                          <a:effectLst/>
                        </a:rPr>
                        <a:t>Sorumluluğu bulunan  öğrenci sayısı</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spcAft>
                          <a:spcPts val="0"/>
                        </a:spcAft>
                      </a:pPr>
                      <a:r>
                        <a:rPr lang="tr-TR" sz="1200" dirty="0">
                          <a:effectLst/>
                        </a:rPr>
                        <a:t>Sınıf Tekrarı yapan öğrenci sayısı</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500">
                <a:tc>
                  <a:txBody>
                    <a:bodyPr/>
                    <a:lstStyle/>
                    <a:p>
                      <a:pPr algn="ctr">
                        <a:spcAft>
                          <a:spcPts val="0"/>
                        </a:spcAft>
                      </a:pPr>
                      <a:r>
                        <a:rPr lang="tr-TR" sz="1000">
                          <a:effectLst/>
                        </a:rPr>
                        <a:t>2011-2012</a:t>
                      </a:r>
                      <a:endParaRPr lang="tr-TR"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tr-TR" sz="1000" dirty="0">
                          <a:effectLst/>
                        </a:rPr>
                        <a:t> </a:t>
                      </a:r>
                      <a:r>
                        <a:rPr lang="tr-TR" sz="1000" dirty="0" smtClean="0">
                          <a:effectLst/>
                        </a:rPr>
                        <a:t>305</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tr-TR" sz="1000" dirty="0">
                          <a:effectLst/>
                        </a:rPr>
                        <a:t> </a:t>
                      </a:r>
                      <a:r>
                        <a:rPr lang="tr-TR" sz="1000" dirty="0" smtClean="0">
                          <a:effectLst/>
                        </a:rPr>
                        <a:t>304</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effectLst/>
                        </a:rPr>
                        <a:t>0</a:t>
                      </a:r>
                      <a:r>
                        <a:rPr lang="tr-TR" sz="1000" dirty="0">
                          <a:effectLst/>
                        </a:rPr>
                        <a:t> </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effectLst/>
                        </a:rPr>
                        <a:t>1</a:t>
                      </a:r>
                      <a:r>
                        <a:rPr lang="tr-TR" sz="1000" dirty="0">
                          <a:effectLst/>
                        </a:rPr>
                        <a:t> </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8776">
                <a:tc>
                  <a:txBody>
                    <a:bodyPr/>
                    <a:lstStyle/>
                    <a:p>
                      <a:pPr algn="ctr">
                        <a:spcAft>
                          <a:spcPts val="0"/>
                        </a:spcAft>
                      </a:pPr>
                      <a:r>
                        <a:rPr lang="tr-TR" sz="1000">
                          <a:effectLst/>
                        </a:rPr>
                        <a:t>2012-2013</a:t>
                      </a:r>
                      <a:endParaRPr lang="tr-TR"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tr-TR" sz="1000" dirty="0">
                          <a:effectLst/>
                        </a:rPr>
                        <a:t> </a:t>
                      </a:r>
                      <a:r>
                        <a:rPr lang="tr-TR" sz="1000" dirty="0" smtClean="0">
                          <a:effectLst/>
                        </a:rPr>
                        <a:t>366</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tr-TR" sz="1000" dirty="0">
                          <a:effectLst/>
                        </a:rPr>
                        <a:t> </a:t>
                      </a:r>
                      <a:r>
                        <a:rPr lang="tr-TR" sz="1000" dirty="0" smtClean="0">
                          <a:effectLst/>
                        </a:rPr>
                        <a:t>366</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a:effectLst/>
                        </a:rPr>
                        <a:t> </a:t>
                      </a:r>
                      <a:r>
                        <a:rPr lang="tr-TR" sz="1000" dirty="0" smtClean="0">
                          <a:effectLst/>
                        </a:rPr>
                        <a:t>0</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a:effectLst/>
                        </a:rPr>
                        <a:t> </a:t>
                      </a:r>
                      <a:r>
                        <a:rPr lang="tr-TR" sz="1000" dirty="0" smtClean="0">
                          <a:effectLst/>
                        </a:rPr>
                        <a:t>0</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150">
                <a:tc>
                  <a:txBody>
                    <a:bodyPr/>
                    <a:lstStyle/>
                    <a:p>
                      <a:pPr algn="ctr">
                        <a:spcAft>
                          <a:spcPts val="0"/>
                        </a:spcAft>
                      </a:pPr>
                      <a:r>
                        <a:rPr lang="tr-TR" sz="1000" dirty="0" smtClean="0">
                          <a:effectLst/>
                        </a:rPr>
                        <a:t>2013-2014</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tr-TR" sz="1000" dirty="0">
                          <a:effectLst/>
                        </a:rPr>
                        <a:t> </a:t>
                      </a:r>
                      <a:r>
                        <a:rPr lang="tr-TR" sz="1000" dirty="0" smtClean="0">
                          <a:effectLst/>
                        </a:rPr>
                        <a:t>464</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tr-TR" sz="1000" dirty="0">
                          <a:effectLst/>
                        </a:rPr>
                        <a:t> </a:t>
                      </a:r>
                      <a:r>
                        <a:rPr lang="tr-TR" sz="1000" dirty="0" smtClean="0">
                          <a:effectLst/>
                        </a:rPr>
                        <a:t>463</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a:effectLst/>
                        </a:rPr>
                        <a:t> </a:t>
                      </a:r>
                      <a:r>
                        <a:rPr lang="tr-TR" sz="1000" dirty="0" smtClean="0">
                          <a:effectLst/>
                        </a:rPr>
                        <a:t>0</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a:effectLst/>
                        </a:rPr>
                        <a:t> </a:t>
                      </a:r>
                      <a:r>
                        <a:rPr lang="tr-TR" sz="1000" dirty="0" smtClean="0">
                          <a:effectLst/>
                        </a:rPr>
                        <a:t>1</a:t>
                      </a:r>
                      <a:endParaRPr lang="tr-TR"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6" name="Rectangle 6"/>
          <p:cNvSpPr>
            <a:spLocks noChangeArrowheads="1"/>
          </p:cNvSpPr>
          <p:nvPr/>
        </p:nvSpPr>
        <p:spPr bwMode="auto">
          <a:xfrm>
            <a:off x="342900" y="4466044"/>
            <a:ext cx="6172197" cy="269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100" b="1" dirty="0">
                <a:ea typeface="Times New Roman" pitchFamily="18" charset="0"/>
                <a:cs typeface="Arial-BoldMT"/>
              </a:rPr>
              <a:t>SINIF TEKRARI YAPAN ÖĞRENCİ </a:t>
            </a:r>
            <a:r>
              <a:rPr lang="tr-TR" sz="1100" b="1" dirty="0" smtClean="0">
                <a:ea typeface="Times New Roman" pitchFamily="18" charset="0"/>
                <a:cs typeface="Arial-BoldMT"/>
              </a:rPr>
              <a:t>SAYILARI </a:t>
            </a:r>
            <a:r>
              <a:rPr lang="tr-TR" sz="1100" b="1" dirty="0" smtClean="0">
                <a:ea typeface="Calibri" pitchFamily="34" charset="0"/>
                <a:cs typeface="Times New Roman" pitchFamily="18" charset="0"/>
              </a:rPr>
              <a:t>(Ek 8)</a:t>
            </a:r>
            <a:endParaRPr lang="tr-TR" sz="1100" dirty="0">
              <a:cs typeface="Arial" pitchFamily="34" charset="0"/>
            </a:endParaRPr>
          </a:p>
        </p:txBody>
      </p:sp>
      <p:graphicFrame>
        <p:nvGraphicFramePr>
          <p:cNvPr id="11" name="Tablo 10"/>
          <p:cNvGraphicFramePr>
            <a:graphicFrameLocks noGrp="1"/>
          </p:cNvGraphicFramePr>
          <p:nvPr>
            <p:extLst>
              <p:ext uri="{D42A27DB-BD31-4B8C-83A1-F6EECF244321}">
                <p14:modId xmlns="" xmlns:p14="http://schemas.microsoft.com/office/powerpoint/2010/main" val="2273762475"/>
              </p:ext>
            </p:extLst>
          </p:nvPr>
        </p:nvGraphicFramePr>
        <p:xfrm>
          <a:off x="342899" y="6742991"/>
          <a:ext cx="6172201" cy="1989860"/>
        </p:xfrm>
        <a:graphic>
          <a:graphicData uri="http://schemas.openxmlformats.org/drawingml/2006/table">
            <a:tbl>
              <a:tblPr lastRow="1" bandRow="1" bandCol="1">
                <a:tableStyleId>{5C22544A-7EE6-4342-B048-85BDC9FD1C3A}</a:tableStyleId>
              </a:tblPr>
              <a:tblGrid>
                <a:gridCol w="3009847"/>
                <a:gridCol w="527059"/>
                <a:gridCol w="527059"/>
                <a:gridCol w="527059"/>
                <a:gridCol w="527059"/>
                <a:gridCol w="527059"/>
                <a:gridCol w="527059"/>
              </a:tblGrid>
              <a:tr h="206979">
                <a:tc rowSpan="2">
                  <a:txBody>
                    <a:bodyPr/>
                    <a:lstStyle/>
                    <a:p>
                      <a:pPr>
                        <a:lnSpc>
                          <a:spcPct val="115000"/>
                        </a:lnSpc>
                        <a:spcAft>
                          <a:spcPts val="0"/>
                        </a:spcAft>
                      </a:pPr>
                      <a:r>
                        <a:rPr lang="tr-TR" sz="1200" dirty="0">
                          <a:effectLst/>
                        </a:rPr>
                        <a:t/>
                      </a:r>
                      <a:br>
                        <a:rPr lang="tr-TR" sz="1200" dirty="0">
                          <a:effectLst/>
                        </a:rPr>
                      </a:br>
                      <a:r>
                        <a:rPr lang="tr-TR" sz="1200" dirty="0">
                          <a:effectLst/>
                        </a:rPr>
                        <a:t>SORUN ALANLARI</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1000"/>
                        </a:spcAft>
                      </a:pPr>
                      <a:r>
                        <a:rPr lang="tr-TR" sz="1200" dirty="0">
                          <a:effectLst/>
                        </a:rPr>
                        <a:t>2011-2012</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lnSpc>
                          <a:spcPct val="115000"/>
                        </a:lnSpc>
                        <a:spcAft>
                          <a:spcPts val="1000"/>
                        </a:spcAft>
                      </a:pPr>
                      <a:r>
                        <a:rPr lang="tr-TR" sz="1200" dirty="0">
                          <a:effectLst/>
                        </a:rPr>
                        <a:t>2012-2013</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lnSpc>
                          <a:spcPct val="115000"/>
                        </a:lnSpc>
                        <a:spcAft>
                          <a:spcPts val="1000"/>
                        </a:spcAft>
                      </a:pPr>
                      <a:r>
                        <a:rPr lang="tr-TR" sz="1200" dirty="0">
                          <a:effectLst/>
                        </a:rPr>
                        <a:t>2013-2014</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r>
              <a:tr h="206979">
                <a:tc vMerge="1">
                  <a:txBody>
                    <a:bodyPr/>
                    <a:lstStyle/>
                    <a:p>
                      <a:endParaRPr lang="tr-TR"/>
                    </a:p>
                  </a:txBody>
                  <a:tcPr/>
                </a:tc>
                <a:tc>
                  <a:txBody>
                    <a:bodyPr/>
                    <a:lstStyle/>
                    <a:p>
                      <a:pPr algn="ctr">
                        <a:lnSpc>
                          <a:spcPct val="115000"/>
                        </a:lnSpc>
                        <a:spcAft>
                          <a:spcPts val="0"/>
                        </a:spcAft>
                      </a:pPr>
                      <a:r>
                        <a:rPr lang="tr-TR" sz="1200" dirty="0">
                          <a:effectLst/>
                        </a:rPr>
                        <a:t>K</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E</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K</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E</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K</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E</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979">
                <a:tc>
                  <a:txBody>
                    <a:bodyPr/>
                    <a:lstStyle/>
                    <a:p>
                      <a:pPr>
                        <a:lnSpc>
                          <a:spcPct val="115000"/>
                        </a:lnSpc>
                        <a:spcAft>
                          <a:spcPts val="0"/>
                        </a:spcAft>
                      </a:pPr>
                      <a:r>
                        <a:rPr lang="tr-TR" sz="1200" dirty="0">
                          <a:effectLst/>
                        </a:rPr>
                        <a:t>Sağlık </a:t>
                      </a:r>
                      <a:r>
                        <a:rPr lang="tr-TR" sz="1200" dirty="0" smtClean="0">
                          <a:effectLst/>
                        </a:rPr>
                        <a:t>Sorunları Hizmeti Alan</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9</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11</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2398">
                <a:tc>
                  <a:txBody>
                    <a:bodyPr/>
                    <a:lstStyle/>
                    <a:p>
                      <a:pPr>
                        <a:lnSpc>
                          <a:spcPct val="115000"/>
                        </a:lnSpc>
                        <a:spcAft>
                          <a:spcPts val="0"/>
                        </a:spcAft>
                      </a:pPr>
                      <a:r>
                        <a:rPr lang="tr-TR" sz="1200" dirty="0">
                          <a:effectLst/>
                        </a:rPr>
                        <a:t>Okulla </a:t>
                      </a:r>
                      <a:r>
                        <a:rPr lang="tr-TR" sz="1200" dirty="0" smtClean="0">
                          <a:effectLst/>
                        </a:rPr>
                        <a:t>Sorunları</a:t>
                      </a:r>
                      <a:r>
                        <a:rPr lang="tr-TR" sz="1200" baseline="0" dirty="0" smtClean="0">
                          <a:effectLst/>
                        </a:rPr>
                        <a:t> ile ilgili </a:t>
                      </a:r>
                      <a:r>
                        <a:rPr lang="tr-TR" sz="1100" dirty="0" smtClean="0">
                          <a:effectLst/>
                        </a:rPr>
                        <a:t>Hizmeti Alan</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8</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12</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19</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5244">
                <a:tc>
                  <a:txBody>
                    <a:bodyPr/>
                    <a:lstStyle/>
                    <a:p>
                      <a:pPr>
                        <a:lnSpc>
                          <a:spcPct val="115000"/>
                        </a:lnSpc>
                        <a:spcAft>
                          <a:spcPts val="0"/>
                        </a:spcAft>
                      </a:pPr>
                      <a:r>
                        <a:rPr lang="tr-TR" sz="1200" dirty="0">
                          <a:effectLst/>
                        </a:rPr>
                        <a:t>Aile İle İlgili </a:t>
                      </a:r>
                      <a:r>
                        <a:rPr lang="tr-TR" sz="1200" dirty="0" smtClean="0">
                          <a:effectLst/>
                        </a:rPr>
                        <a:t>Sorunlarda </a:t>
                      </a:r>
                      <a:r>
                        <a:rPr lang="tr-TR" sz="1100" dirty="0" smtClean="0">
                          <a:effectLst/>
                        </a:rPr>
                        <a:t>Hizmeti Alan</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3</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2</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25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28</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5244">
                <a:tc>
                  <a:txBody>
                    <a:bodyPr/>
                    <a:lstStyle/>
                    <a:p>
                      <a:pPr>
                        <a:lnSpc>
                          <a:spcPct val="115000"/>
                        </a:lnSpc>
                        <a:spcAft>
                          <a:spcPts val="0"/>
                        </a:spcAft>
                      </a:pPr>
                      <a:r>
                        <a:rPr lang="tr-TR" sz="1200" dirty="0">
                          <a:effectLst/>
                        </a:rPr>
                        <a:t>Kişisel Alanla ilgili </a:t>
                      </a:r>
                      <a:r>
                        <a:rPr lang="tr-TR" sz="1200" dirty="0" smtClean="0">
                          <a:effectLst/>
                        </a:rPr>
                        <a:t>Sorunlarda </a:t>
                      </a:r>
                      <a:r>
                        <a:rPr lang="tr-TR" sz="1100" dirty="0" smtClean="0">
                          <a:effectLst/>
                        </a:rPr>
                        <a:t>Hizmeti Alan</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10</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4</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10</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7</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30</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35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78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effectLst/>
                        </a:rPr>
                        <a:t>Arkadaşlık </a:t>
                      </a:r>
                      <a:r>
                        <a:rPr lang="tr-TR" sz="1200" dirty="0" smtClean="0">
                          <a:effectLst/>
                        </a:rPr>
                        <a:t>Sorunları </a:t>
                      </a:r>
                      <a:r>
                        <a:rPr lang="tr-TR" sz="1200" baseline="0" dirty="0" smtClean="0">
                          <a:effectLst/>
                        </a:rPr>
                        <a:t>ile ilgili </a:t>
                      </a:r>
                      <a:r>
                        <a:rPr lang="tr-TR" sz="1100" dirty="0" smtClean="0">
                          <a:effectLst/>
                        </a:rPr>
                        <a:t>Hizmeti Alan</a:t>
                      </a:r>
                      <a:endParaRPr lang="tr-TR" sz="1100" dirty="0" smtClean="0">
                        <a:effectLst/>
                        <a:latin typeface="+mn-lt"/>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7</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17</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35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20</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821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err="1">
                          <a:effectLst/>
                        </a:rPr>
                        <a:t>Sosyo</a:t>
                      </a:r>
                      <a:r>
                        <a:rPr lang="tr-TR" sz="1200" dirty="0">
                          <a:effectLst/>
                        </a:rPr>
                        <a:t>- Ekonomik </a:t>
                      </a:r>
                      <a:r>
                        <a:rPr lang="tr-TR" sz="1200" dirty="0" smtClean="0">
                          <a:effectLst/>
                        </a:rPr>
                        <a:t>Sorunlar </a:t>
                      </a:r>
                      <a:r>
                        <a:rPr lang="tr-TR" sz="1200" baseline="0" dirty="0" smtClean="0">
                          <a:effectLst/>
                        </a:rPr>
                        <a:t>ile ilgili </a:t>
                      </a:r>
                      <a:r>
                        <a:rPr lang="tr-TR" sz="1100" dirty="0" smtClean="0">
                          <a:effectLst/>
                        </a:rPr>
                        <a:t>Hizmeti Alan</a:t>
                      </a:r>
                      <a:endParaRPr lang="tr-TR" sz="1100" dirty="0" smtClean="0">
                        <a:effectLst/>
                        <a:latin typeface="+mn-lt"/>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25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effectLst/>
                          <a:latin typeface="Calibri"/>
                          <a:ea typeface="Calibri"/>
                          <a:cs typeface="Times New Roman"/>
                        </a:rPr>
                        <a:t>15</a:t>
                      </a:r>
                      <a:endParaRPr lang="tr-TR" sz="1100" dirty="0">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7710">
                <a:tc>
                  <a:txBody>
                    <a:bodyPr/>
                    <a:lstStyle/>
                    <a:p>
                      <a:pPr>
                        <a:lnSpc>
                          <a:spcPct val="115000"/>
                        </a:lnSpc>
                        <a:spcAft>
                          <a:spcPts val="0"/>
                        </a:spcAft>
                      </a:pPr>
                      <a:r>
                        <a:rPr lang="tr-TR" sz="1200" dirty="0">
                          <a:solidFill>
                            <a:schemeClr val="tx1"/>
                          </a:solidFill>
                          <a:effectLst/>
                        </a:rPr>
                        <a:t>Toplam</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solidFill>
                            <a:schemeClr val="tx1"/>
                          </a:solidFill>
                          <a:effectLst/>
                          <a:latin typeface="Calibri"/>
                          <a:ea typeface="Calibri"/>
                          <a:cs typeface="Times New Roman"/>
                        </a:rPr>
                        <a:t>27</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solidFill>
                            <a:schemeClr val="tx1"/>
                          </a:solidFill>
                          <a:effectLst/>
                          <a:latin typeface="Calibri"/>
                          <a:ea typeface="Calibri"/>
                          <a:cs typeface="Times New Roman"/>
                        </a:rPr>
                        <a:t>20</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solidFill>
                            <a:schemeClr val="tx1"/>
                          </a:solidFill>
                          <a:effectLst/>
                          <a:latin typeface="Calibri"/>
                          <a:ea typeface="Calibri"/>
                          <a:cs typeface="Times New Roman"/>
                        </a:rPr>
                        <a:t>45</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solidFill>
                            <a:schemeClr val="tx1"/>
                          </a:solidFill>
                          <a:effectLst/>
                          <a:latin typeface="Calibri"/>
                          <a:ea typeface="Calibri"/>
                          <a:cs typeface="Times New Roman"/>
                        </a:rPr>
                        <a:t>24</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solidFill>
                            <a:schemeClr val="tx1"/>
                          </a:solidFill>
                          <a:effectLst/>
                          <a:latin typeface="Calibri"/>
                          <a:ea typeface="Calibri"/>
                          <a:cs typeface="Times New Roman"/>
                        </a:rPr>
                        <a:t>139</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1100" dirty="0" smtClean="0">
                          <a:solidFill>
                            <a:schemeClr val="tx1"/>
                          </a:solidFill>
                          <a:effectLst/>
                          <a:latin typeface="Calibri"/>
                          <a:ea typeface="Calibri"/>
                          <a:cs typeface="Times New Roman"/>
                        </a:rPr>
                        <a:t>128</a:t>
                      </a:r>
                      <a:endParaRPr lang="tr-TR" sz="1100" dirty="0">
                        <a:solidFill>
                          <a:schemeClr val="tx1"/>
                        </a:solidFill>
                        <a:effectLst/>
                        <a:latin typeface="Calibri"/>
                        <a:ea typeface="Calibri"/>
                        <a:cs typeface="Times New Roman"/>
                      </a:endParaRPr>
                    </a:p>
                  </a:txBody>
                  <a:tcPr marL="66927" marR="66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2" name="Rectangle 1"/>
          <p:cNvSpPr>
            <a:spLocks noChangeArrowheads="1"/>
          </p:cNvSpPr>
          <p:nvPr/>
        </p:nvSpPr>
        <p:spPr bwMode="auto">
          <a:xfrm>
            <a:off x="342900" y="6372200"/>
            <a:ext cx="6172200" cy="361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lvl="0" fontAlgn="base">
              <a:spcBef>
                <a:spcPct val="0"/>
              </a:spcBef>
              <a:spcAft>
                <a:spcPct val="0"/>
              </a:spcAft>
            </a:pPr>
            <a:r>
              <a:rPr lang="tr-TR" sz="1100" b="1" dirty="0">
                <a:ea typeface="Times New Roman" pitchFamily="18" charset="0"/>
                <a:cs typeface="Times New Roman" pitchFamily="18" charset="0"/>
              </a:rPr>
              <a:t>OKUL REHBERLİK SERVİSİ ÇALIŞMALARI </a:t>
            </a:r>
            <a:r>
              <a:rPr lang="tr-TR" sz="1100" b="1" dirty="0" smtClean="0">
                <a:ea typeface="Calibri" pitchFamily="34" charset="0"/>
                <a:cs typeface="Times New Roman" pitchFamily="18" charset="0"/>
              </a:rPr>
              <a:t>(Ek 9)</a:t>
            </a:r>
            <a:endParaRPr lang="tr-TR" sz="1100" dirty="0">
              <a:cs typeface="Arial" pitchFamily="34" charset="0"/>
            </a:endParaRPr>
          </a:p>
        </p:txBody>
      </p:sp>
      <p:sp>
        <p:nvSpPr>
          <p:cNvPr id="14" name="13 Slayt Numarası Yer Tutucusu"/>
          <p:cNvSpPr>
            <a:spLocks noGrp="1"/>
          </p:cNvSpPr>
          <p:nvPr>
            <p:ph type="sldNum" sz="quarter" idx="12"/>
          </p:nvPr>
        </p:nvSpPr>
        <p:spPr/>
        <p:txBody>
          <a:bodyPr/>
          <a:lstStyle/>
          <a:p>
            <a:r>
              <a:rPr lang="tr-TR" dirty="0" smtClean="0"/>
              <a:t>71</a:t>
            </a:r>
            <a:endParaRPr lang="tr-TR" dirty="0"/>
          </a:p>
        </p:txBody>
      </p:sp>
    </p:spTree>
    <p:extLst>
      <p:ext uri="{BB962C8B-B14F-4D97-AF65-F5344CB8AC3E}">
        <p14:creationId xmlns="" xmlns:p14="http://schemas.microsoft.com/office/powerpoint/2010/main" val="2374344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 xmlns:p14="http://schemas.microsoft.com/office/powerpoint/2010/main" val="3141399763"/>
              </p:ext>
            </p:extLst>
          </p:nvPr>
        </p:nvGraphicFramePr>
        <p:xfrm>
          <a:off x="342900" y="274368"/>
          <a:ext cx="6172200" cy="841248"/>
        </p:xfrm>
        <a:graphic>
          <a:graphicData uri="http://schemas.openxmlformats.org/drawingml/2006/table">
            <a:tbl>
              <a:tblPr>
                <a:tableStyleId>{5C22544A-7EE6-4342-B048-85BDC9FD1C3A}</a:tableStyleId>
              </a:tblPr>
              <a:tblGrid>
                <a:gridCol w="777775"/>
                <a:gridCol w="2555546"/>
                <a:gridCol w="2838879"/>
              </a:tblGrid>
              <a:tr h="204444">
                <a:tc>
                  <a:txBody>
                    <a:bodyPr/>
                    <a:lstStyle/>
                    <a:p>
                      <a:pPr algn="just">
                        <a:lnSpc>
                          <a:spcPct val="115000"/>
                        </a:lnSpc>
                        <a:spcAft>
                          <a:spcPts val="1000"/>
                        </a:spcAft>
                      </a:pPr>
                      <a:r>
                        <a:rPr lang="tr-TR" sz="1200" dirty="0">
                          <a:effectLst/>
                        </a:rPr>
                        <a:t>   Yıllar </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rPr>
                        <a:t>Sürekli Devamsız Öğrenci Sayısı</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lnSpc>
                          <a:spcPct val="115000"/>
                        </a:lnSpc>
                        <a:spcAft>
                          <a:spcPts val="1000"/>
                        </a:spcAft>
                      </a:pPr>
                      <a:r>
                        <a:rPr lang="tr-TR" sz="1200">
                          <a:effectLst/>
                        </a:rPr>
                        <a:t>Devamsızlıktan Sınıfta Kalan Öğrenci Sayısı</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444">
                <a:tc>
                  <a:txBody>
                    <a:bodyPr/>
                    <a:lstStyle/>
                    <a:p>
                      <a:pPr algn="just">
                        <a:lnSpc>
                          <a:spcPct val="115000"/>
                        </a:lnSpc>
                        <a:spcAft>
                          <a:spcPts val="1000"/>
                        </a:spcAft>
                      </a:pPr>
                      <a:r>
                        <a:rPr lang="tr-TR" sz="1200">
                          <a:effectLst/>
                        </a:rPr>
                        <a:t>2011-2012</a:t>
                      </a:r>
                      <a:endParaRPr lang="tr-TR" sz="110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444">
                <a:tc>
                  <a:txBody>
                    <a:bodyPr/>
                    <a:lstStyle/>
                    <a:p>
                      <a:pPr algn="just">
                        <a:lnSpc>
                          <a:spcPct val="115000"/>
                        </a:lnSpc>
                        <a:spcAft>
                          <a:spcPts val="1000"/>
                        </a:spcAft>
                      </a:pPr>
                      <a:r>
                        <a:rPr lang="tr-TR" sz="1200" dirty="0">
                          <a:effectLst/>
                        </a:rPr>
                        <a:t>2012-2013</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444">
                <a:tc>
                  <a:txBody>
                    <a:bodyPr/>
                    <a:lstStyle/>
                    <a:p>
                      <a:pPr algn="just">
                        <a:lnSpc>
                          <a:spcPct val="115000"/>
                        </a:lnSpc>
                        <a:spcAft>
                          <a:spcPts val="1000"/>
                        </a:spcAft>
                      </a:pPr>
                      <a:r>
                        <a:rPr lang="tr-TR" sz="1200" dirty="0">
                          <a:effectLst/>
                        </a:rPr>
                        <a:t>2013-2014</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0</a:t>
                      </a:r>
                      <a:endParaRPr lang="tr-TR" sz="1100" dirty="0">
                        <a:effectLst/>
                        <a:latin typeface="Calibri"/>
                        <a:ea typeface="Calibri"/>
                        <a:cs typeface="Times New Roman"/>
                      </a:endParaRPr>
                    </a:p>
                  </a:txBody>
                  <a:tcPr marL="43210" marR="43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5" name="Rectangle 2"/>
          <p:cNvSpPr>
            <a:spLocks noChangeArrowheads="1"/>
          </p:cNvSpPr>
          <p:nvPr/>
        </p:nvSpPr>
        <p:spPr bwMode="auto">
          <a:xfrm>
            <a:off x="342900" y="-17972"/>
            <a:ext cx="4872711"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100" b="1" dirty="0" smtClean="0">
                <a:ea typeface="Calibri" pitchFamily="34" charset="0"/>
                <a:cs typeface="Times New Roman" pitchFamily="18" charset="0"/>
              </a:rPr>
              <a:t>DEVAMSIZ ÖĞRENCİ SAYILARI (Ek 10)</a:t>
            </a:r>
            <a:endParaRPr lang="tr-TR" sz="1100" dirty="0">
              <a:cs typeface="Arial" pitchFamily="34" charset="0"/>
            </a:endParaRPr>
          </a:p>
        </p:txBody>
      </p:sp>
      <p:graphicFrame>
        <p:nvGraphicFramePr>
          <p:cNvPr id="16" name="Tablo 15"/>
          <p:cNvGraphicFramePr>
            <a:graphicFrameLocks noGrp="1"/>
          </p:cNvGraphicFramePr>
          <p:nvPr>
            <p:extLst>
              <p:ext uri="{D42A27DB-BD31-4B8C-83A1-F6EECF244321}">
                <p14:modId xmlns="" xmlns:p14="http://schemas.microsoft.com/office/powerpoint/2010/main" val="205304049"/>
              </p:ext>
            </p:extLst>
          </p:nvPr>
        </p:nvGraphicFramePr>
        <p:xfrm>
          <a:off x="342900" y="2487420"/>
          <a:ext cx="6172200" cy="2193544"/>
        </p:xfrm>
        <a:graphic>
          <a:graphicData uri="http://schemas.openxmlformats.org/drawingml/2006/table">
            <a:tbl>
              <a:tblPr>
                <a:tableStyleId>{5C22544A-7EE6-4342-B048-85BDC9FD1C3A}</a:tableStyleId>
              </a:tblPr>
              <a:tblGrid>
                <a:gridCol w="1152352"/>
                <a:gridCol w="600441"/>
                <a:gridCol w="435936"/>
                <a:gridCol w="600441"/>
                <a:gridCol w="551912"/>
                <a:gridCol w="575765"/>
                <a:gridCol w="580700"/>
                <a:gridCol w="551089"/>
                <a:gridCol w="551089"/>
                <a:gridCol w="572475"/>
              </a:tblGrid>
              <a:tr h="546100">
                <a:tc>
                  <a:txBody>
                    <a:bodyPr/>
                    <a:lstStyle/>
                    <a:p>
                      <a:pPr algn="just">
                        <a:lnSpc>
                          <a:spcPct val="115000"/>
                        </a:lnSpc>
                        <a:spcAft>
                          <a:spcPts val="1000"/>
                        </a:spcAft>
                      </a:pPr>
                      <a:r>
                        <a:rPr lang="tr-TR" sz="1200" dirty="0">
                          <a:effectLst/>
                        </a:rPr>
                        <a:t> </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79375">
                        <a:lnSpc>
                          <a:spcPct val="115000"/>
                        </a:lnSpc>
                        <a:spcAft>
                          <a:spcPts val="1000"/>
                        </a:spcAft>
                      </a:pPr>
                      <a:r>
                        <a:rPr lang="tr-TR" sz="1200" dirty="0" smtClean="0">
                          <a:effectLst/>
                        </a:rPr>
                        <a:t>2011–2012</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marL="69850">
                        <a:lnSpc>
                          <a:spcPct val="115000"/>
                        </a:lnSpc>
                        <a:spcAft>
                          <a:spcPts val="1000"/>
                        </a:spcAft>
                      </a:pPr>
                      <a:r>
                        <a:rPr lang="tr-TR" sz="1200" dirty="0" smtClean="0">
                          <a:effectLst/>
                        </a:rPr>
                        <a:t>2012–2013</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marL="69850">
                        <a:lnSpc>
                          <a:spcPct val="115000"/>
                        </a:lnSpc>
                        <a:spcAft>
                          <a:spcPts val="1000"/>
                        </a:spcAft>
                      </a:pPr>
                      <a:r>
                        <a:rPr lang="tr-TR" sz="1200" dirty="0">
                          <a:effectLst/>
                        </a:rPr>
                        <a:t> </a:t>
                      </a:r>
                      <a:r>
                        <a:rPr lang="tr-TR" sz="1200" dirty="0" smtClean="0">
                          <a:effectLst/>
                        </a:rPr>
                        <a:t>2013-2014</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10490">
                <a:tc>
                  <a:txBody>
                    <a:bodyPr/>
                    <a:lstStyle/>
                    <a:p>
                      <a:pPr algn="just">
                        <a:lnSpc>
                          <a:spcPct val="115000"/>
                        </a:lnSpc>
                        <a:spcAft>
                          <a:spcPts val="1000"/>
                        </a:spcAft>
                      </a:pPr>
                      <a:r>
                        <a:rPr lang="tr-TR" sz="1200" dirty="0" smtClean="0">
                          <a:effectLst/>
                        </a:rPr>
                        <a:t>ANA SINIFLAR</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a:effectLst/>
                        </a:rPr>
                        <a:t>E</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a:effectLst/>
                        </a:rPr>
                        <a:t>K</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dirty="0" smtClean="0">
                          <a:effectLst/>
                        </a:rPr>
                        <a:t>Toplam</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a:effectLst/>
                        </a:rPr>
                        <a:t>E</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a:effectLst/>
                        </a:rPr>
                        <a:t>K</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dirty="0" smtClean="0">
                          <a:effectLst/>
                        </a:rPr>
                        <a:t>Toplam</a:t>
                      </a:r>
                      <a:endParaRPr lang="tr-TR" sz="11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a:effectLst/>
                        </a:rPr>
                        <a:t>E</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a:effectLst/>
                        </a:rPr>
                        <a:t>K</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200" dirty="0" smtClean="0">
                          <a:effectLst/>
                        </a:rPr>
                        <a:t>Toplam</a:t>
                      </a:r>
                      <a:endParaRPr lang="tr-TR" sz="11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345">
                <a:tc>
                  <a:txBody>
                    <a:bodyPr/>
                    <a:lstStyle/>
                    <a:p>
                      <a:pPr algn="just">
                        <a:lnSpc>
                          <a:spcPct val="115000"/>
                        </a:lnSpc>
                        <a:spcAft>
                          <a:spcPts val="1000"/>
                        </a:spcAft>
                      </a:pPr>
                      <a:r>
                        <a:rPr lang="tr-TR" sz="1200" dirty="0" smtClean="0">
                          <a:effectLst/>
                        </a:rPr>
                        <a:t>9.SINIFLAR</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28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66</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88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55</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93</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148</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68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101</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169</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a:lstStyle/>
                    <a:p>
                      <a:pPr algn="just">
                        <a:lnSpc>
                          <a:spcPct val="115000"/>
                        </a:lnSpc>
                        <a:spcAft>
                          <a:spcPts val="1000"/>
                        </a:spcAft>
                      </a:pPr>
                      <a:r>
                        <a:rPr lang="tr-TR" sz="1200" dirty="0" smtClean="0">
                          <a:effectLst/>
                        </a:rPr>
                        <a:t>10 SINIFLAR</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17</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43</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60</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28</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60</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88</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55</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92</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147</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
                <a:tc>
                  <a:txBody>
                    <a:bodyPr/>
                    <a:lstStyle/>
                    <a:p>
                      <a:pPr algn="just">
                        <a:lnSpc>
                          <a:spcPct val="115000"/>
                        </a:lnSpc>
                        <a:spcAft>
                          <a:spcPts val="1000"/>
                        </a:spcAft>
                      </a:pPr>
                      <a:r>
                        <a:rPr lang="tr-TR" sz="1200" dirty="0" smtClean="0">
                          <a:effectLst/>
                        </a:rPr>
                        <a:t>11.SINIFLAR</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36</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33</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69</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17</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42</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59</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28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62</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90</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635">
                <a:tc>
                  <a:txBody>
                    <a:bodyPr/>
                    <a:lstStyle/>
                    <a:p>
                      <a:pPr algn="just">
                        <a:lnSpc>
                          <a:spcPct val="115000"/>
                        </a:lnSpc>
                        <a:spcAft>
                          <a:spcPts val="1000"/>
                        </a:spcAft>
                      </a:pPr>
                      <a:r>
                        <a:rPr lang="tr-TR" sz="1200" dirty="0" smtClean="0">
                          <a:effectLst/>
                        </a:rPr>
                        <a:t>12.SINIFLAR</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55</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35</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90</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38</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33</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dirty="0" smtClean="0"/>
                        <a:t>71</a:t>
                      </a:r>
                      <a:endParaRPr lang="tr-TR" sz="120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17</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41</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1100" dirty="0" smtClean="0">
                          <a:effectLst/>
                          <a:latin typeface="Calibri"/>
                          <a:ea typeface="Calibri"/>
                          <a:cs typeface="Times New Roman"/>
                        </a:rPr>
                        <a:t>58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635">
                <a:tc>
                  <a:txBody>
                    <a:bodyPr/>
                    <a:lstStyle/>
                    <a:p>
                      <a:pPr algn="just">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635">
                <a:tc>
                  <a:txBody>
                    <a:bodyPr/>
                    <a:lstStyle/>
                    <a:p>
                      <a:pPr algn="just">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635">
                <a:tc>
                  <a:txBody>
                    <a:bodyPr/>
                    <a:lstStyle/>
                    <a:p>
                      <a:pPr algn="just">
                        <a:lnSpc>
                          <a:spcPct val="115000"/>
                        </a:lnSpc>
                        <a:spcAft>
                          <a:spcPts val="1000"/>
                        </a:spcAft>
                      </a:pPr>
                      <a:r>
                        <a:rPr lang="tr-TR" sz="1200">
                          <a:effectLst/>
                        </a:rPr>
                        <a:t>TOPLAM</a:t>
                      </a:r>
                      <a:endParaRPr lang="tr-TR" sz="110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131</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174</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305</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138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228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366</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168</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296</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tr-TR" sz="1100" dirty="0" smtClean="0">
                          <a:effectLst/>
                          <a:latin typeface="Calibri"/>
                          <a:ea typeface="Calibri"/>
                          <a:cs typeface="Times New Roman"/>
                        </a:rPr>
                        <a:t>464</a:t>
                      </a:r>
                      <a:endParaRPr lang="tr-TR" sz="11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Rectangle 3"/>
          <p:cNvSpPr>
            <a:spLocks noChangeArrowheads="1"/>
          </p:cNvSpPr>
          <p:nvPr/>
        </p:nvSpPr>
        <p:spPr bwMode="auto">
          <a:xfrm>
            <a:off x="342900" y="2210417"/>
            <a:ext cx="4572147"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tr-TR" sz="1100" b="1" i="0" u="none" strike="noStrike" cap="none" normalizeH="0" baseline="0" dirty="0" smtClean="0">
                <a:ln>
                  <a:noFill/>
                </a:ln>
                <a:effectLst/>
                <a:ea typeface="Calibri" pitchFamily="34" charset="0"/>
                <a:cs typeface="Times New Roman" pitchFamily="18" charset="0"/>
              </a:rPr>
              <a:t>ÖĞRENCİ SAYILARI </a:t>
            </a:r>
            <a:r>
              <a:rPr lang="tr-TR" sz="1100" b="1" dirty="0" smtClean="0">
                <a:ea typeface="Calibri" pitchFamily="34" charset="0"/>
                <a:cs typeface="Times New Roman" pitchFamily="18" charset="0"/>
              </a:rPr>
              <a:t>(Ek 11)</a:t>
            </a:r>
            <a:endParaRPr kumimoji="0" lang="tr-TR" sz="1100" b="0" i="0" u="none" strike="noStrike" cap="none" normalizeH="0" baseline="0" dirty="0" smtClean="0">
              <a:ln>
                <a:noFill/>
              </a:ln>
              <a:effectLst/>
              <a:cs typeface="Arial" pitchFamily="34" charset="0"/>
            </a:endParaRPr>
          </a:p>
        </p:txBody>
      </p:sp>
      <p:graphicFrame>
        <p:nvGraphicFramePr>
          <p:cNvPr id="8" name="Tablo 7"/>
          <p:cNvGraphicFramePr>
            <a:graphicFrameLocks noGrp="1"/>
          </p:cNvGraphicFramePr>
          <p:nvPr>
            <p:extLst>
              <p:ext uri="{D42A27DB-BD31-4B8C-83A1-F6EECF244321}">
                <p14:modId xmlns="" xmlns:p14="http://schemas.microsoft.com/office/powerpoint/2010/main" val="1044692337"/>
              </p:ext>
            </p:extLst>
          </p:nvPr>
        </p:nvGraphicFramePr>
        <p:xfrm>
          <a:off x="361308" y="6123533"/>
          <a:ext cx="6155847" cy="2624931"/>
        </p:xfrm>
        <a:graphic>
          <a:graphicData uri="http://schemas.openxmlformats.org/drawingml/2006/table">
            <a:tbl>
              <a:tblPr firstRow="1" firstCol="1" lastRow="1" lastCol="1" bandRow="1" bandCol="1">
                <a:tableStyleId>{5C22544A-7EE6-4342-B048-85BDC9FD1C3A}</a:tableStyleId>
              </a:tblPr>
              <a:tblGrid>
                <a:gridCol w="814011"/>
                <a:gridCol w="814011"/>
                <a:gridCol w="938694"/>
                <a:gridCol w="632328"/>
                <a:gridCol w="1227251"/>
                <a:gridCol w="831824"/>
                <a:gridCol w="897728"/>
              </a:tblGrid>
              <a:tr h="383540">
                <a:tc rowSpan="3">
                  <a:txBody>
                    <a:bodyPr/>
                    <a:lstStyle/>
                    <a:p>
                      <a:pPr marL="71755" marR="71755" algn="l">
                        <a:lnSpc>
                          <a:spcPct val="115000"/>
                        </a:lnSpc>
                        <a:spcAft>
                          <a:spcPts val="1000"/>
                        </a:spcAft>
                        <a:tabLst>
                          <a:tab pos="774700" algn="l"/>
                        </a:tabLst>
                      </a:pPr>
                      <a:r>
                        <a:rPr lang="tr-TR" sz="1100" dirty="0" smtClean="0">
                          <a:solidFill>
                            <a:schemeClr val="tx1"/>
                          </a:solidFill>
                          <a:effectLst/>
                          <a:latin typeface="Calibri"/>
                          <a:ea typeface="Calibri"/>
                          <a:cs typeface="Times New Roman"/>
                        </a:rPr>
                        <a:t>Yıllar</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l">
                        <a:lnSpc>
                          <a:spcPct val="115000"/>
                        </a:lnSpc>
                        <a:spcAft>
                          <a:spcPts val="1000"/>
                        </a:spcAft>
                      </a:pPr>
                      <a:r>
                        <a:rPr lang="tr-TR" sz="1000" dirty="0">
                          <a:solidFill>
                            <a:schemeClr val="tx1"/>
                          </a:solidFill>
                          <a:effectLst/>
                        </a:rPr>
                        <a:t>Mevcut Kapasite Kullanımı ve Performans</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11810">
                <a:tc vMerge="1">
                  <a:txBody>
                    <a:bodyPr/>
                    <a:lstStyle/>
                    <a:p>
                      <a:pPr algn="l">
                        <a:lnSpc>
                          <a:spcPct val="115000"/>
                        </a:lnSpc>
                        <a:spcAft>
                          <a:spcPts val="1000"/>
                        </a:spcAft>
                      </a:pP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l">
                        <a:lnSpc>
                          <a:spcPct val="115000"/>
                        </a:lnSpc>
                        <a:spcAft>
                          <a:spcPts val="1000"/>
                        </a:spcAft>
                      </a:pPr>
                      <a:r>
                        <a:rPr lang="tr-TR" sz="1000" b="1" dirty="0">
                          <a:solidFill>
                            <a:schemeClr val="tx1"/>
                          </a:solidFill>
                          <a:effectLst/>
                        </a:rPr>
                        <a:t>Danışmanlık Hizmeti Alan</a:t>
                      </a:r>
                      <a:endParaRPr lang="tr-TR" sz="11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algn="l">
                        <a:lnSpc>
                          <a:spcPct val="115000"/>
                        </a:lnSpc>
                        <a:spcAft>
                          <a:spcPts val="1000"/>
                        </a:spcAft>
                      </a:pPr>
                      <a:r>
                        <a:rPr lang="tr-TR" sz="1000">
                          <a:solidFill>
                            <a:schemeClr val="tx1"/>
                          </a:solidFill>
                          <a:effectLst/>
                        </a:rPr>
                        <a:t>Rehberlik Hizmetleri İle İlgili Düzenlenen Eğitim/Paylaşım Toplantısı Vb. Faaliyet Sayısı</a:t>
                      </a:r>
                      <a:endParaRPr lang="tr-TR" sz="110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r>
              <a:tr h="1030446">
                <a:tc vMerge="1">
                  <a:txBody>
                    <a:bodyPr/>
                    <a:lstStyle/>
                    <a:p>
                      <a:pPr marL="71755" marR="71755" algn="l">
                        <a:lnSpc>
                          <a:spcPct val="115000"/>
                        </a:lnSpc>
                        <a:spcAft>
                          <a:spcPts val="1000"/>
                        </a:spcAft>
                        <a:tabLst>
                          <a:tab pos="774700" algn="l"/>
                        </a:tabLst>
                      </a:pPr>
                      <a:endParaRPr lang="tr-TR" sz="1100"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lgn="l">
                        <a:lnSpc>
                          <a:spcPct val="115000"/>
                        </a:lnSpc>
                        <a:spcAft>
                          <a:spcPts val="1000"/>
                        </a:spcAft>
                        <a:tabLst>
                          <a:tab pos="774700" algn="l"/>
                        </a:tabLst>
                      </a:pPr>
                      <a:r>
                        <a:rPr lang="tr-TR" sz="1000" b="1" dirty="0">
                          <a:solidFill>
                            <a:schemeClr val="tx1"/>
                          </a:solidFill>
                          <a:effectLst/>
                        </a:rPr>
                        <a:t>Öğrenci Sayısı</a:t>
                      </a:r>
                      <a:endParaRPr lang="tr-TR" sz="1100" b="1"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lgn="l">
                        <a:lnSpc>
                          <a:spcPct val="115000"/>
                        </a:lnSpc>
                        <a:spcAft>
                          <a:spcPts val="1000"/>
                        </a:spcAft>
                        <a:tabLst>
                          <a:tab pos="774700" algn="l"/>
                        </a:tabLst>
                      </a:pPr>
                      <a:r>
                        <a:rPr lang="tr-TR" sz="1000" b="1" dirty="0">
                          <a:solidFill>
                            <a:schemeClr val="tx1"/>
                          </a:solidFill>
                          <a:effectLst/>
                        </a:rPr>
                        <a:t>Öğretmen Sayısı</a:t>
                      </a:r>
                      <a:endParaRPr lang="tr-TR" sz="1100" b="1"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lgn="l">
                        <a:lnSpc>
                          <a:spcPct val="115000"/>
                        </a:lnSpc>
                        <a:spcAft>
                          <a:spcPts val="1000"/>
                        </a:spcAft>
                        <a:tabLst>
                          <a:tab pos="774700" algn="l"/>
                        </a:tabLst>
                      </a:pPr>
                      <a:r>
                        <a:rPr lang="tr-TR" sz="1000" b="1" dirty="0">
                          <a:solidFill>
                            <a:schemeClr val="tx1"/>
                          </a:solidFill>
                          <a:effectLst/>
                        </a:rPr>
                        <a:t>Veli Sayısı</a:t>
                      </a:r>
                      <a:endParaRPr lang="tr-TR" sz="1100" b="1"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lgn="l">
                        <a:lnSpc>
                          <a:spcPct val="115000"/>
                        </a:lnSpc>
                        <a:spcAft>
                          <a:spcPts val="1000"/>
                        </a:spcAft>
                        <a:tabLst>
                          <a:tab pos="774700" algn="l"/>
                        </a:tabLst>
                      </a:pPr>
                      <a:r>
                        <a:rPr lang="tr-TR" sz="1000" b="1" dirty="0">
                          <a:solidFill>
                            <a:schemeClr val="tx1"/>
                          </a:solidFill>
                          <a:effectLst/>
                        </a:rPr>
                        <a:t>Öğretmenlere Yönelik</a:t>
                      </a:r>
                      <a:endParaRPr lang="tr-TR" sz="1100" b="1"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lgn="l">
                        <a:lnSpc>
                          <a:spcPct val="115000"/>
                        </a:lnSpc>
                        <a:spcAft>
                          <a:spcPts val="1000"/>
                        </a:spcAft>
                      </a:pPr>
                      <a:r>
                        <a:rPr lang="tr-TR" sz="1000" b="1" dirty="0">
                          <a:solidFill>
                            <a:schemeClr val="tx1"/>
                          </a:solidFill>
                          <a:effectLst/>
                        </a:rPr>
                        <a:t>Öğrencilere Yönelik</a:t>
                      </a:r>
                      <a:endParaRPr lang="tr-TR" sz="1100" b="1"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lgn="l">
                        <a:lnSpc>
                          <a:spcPct val="115000"/>
                        </a:lnSpc>
                        <a:spcAft>
                          <a:spcPts val="1000"/>
                        </a:spcAft>
                        <a:tabLst>
                          <a:tab pos="774700" algn="l"/>
                        </a:tabLst>
                      </a:pPr>
                      <a:r>
                        <a:rPr lang="tr-TR" sz="1000" dirty="0">
                          <a:solidFill>
                            <a:schemeClr val="tx1"/>
                          </a:solidFill>
                          <a:effectLst/>
                        </a:rPr>
                        <a:t>Velilere Yönelik</a:t>
                      </a:r>
                      <a:endParaRPr lang="tr-TR" sz="1100" dirty="0">
                        <a:solidFill>
                          <a:schemeClr val="tx1"/>
                        </a:solidFill>
                        <a:effectLst/>
                      </a:endParaRPr>
                    </a:p>
                    <a:p>
                      <a:pPr marL="71755" marR="71755" algn="l">
                        <a:lnSpc>
                          <a:spcPct val="115000"/>
                        </a:lnSpc>
                        <a:spcAft>
                          <a:spcPts val="1000"/>
                        </a:spcAft>
                        <a:tabLst>
                          <a:tab pos="774700" algn="l"/>
                        </a:tabLst>
                      </a:pPr>
                      <a:r>
                        <a:rPr lang="tr-TR" sz="1000" dirty="0">
                          <a:solidFill>
                            <a:schemeClr val="tx1"/>
                          </a:solidFill>
                          <a:effectLst/>
                        </a:rPr>
                        <a:t> </a:t>
                      </a:r>
                      <a:endParaRPr lang="tr-TR" sz="1100" dirty="0">
                        <a:solidFill>
                          <a:schemeClr val="tx1"/>
                        </a:solidFill>
                        <a:effectLst/>
                        <a:latin typeface="Calibri"/>
                        <a:ea typeface="Calibri"/>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33045">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2011-2012</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47</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9</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8</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33045">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2012-2013</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65</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33045">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2013-2014</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464</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25</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13</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a:t>
                      </a:r>
                      <a:endParaRPr lang="tr-T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9" name="Metin kutusu 8"/>
          <p:cNvSpPr txBox="1"/>
          <p:nvPr/>
        </p:nvSpPr>
        <p:spPr>
          <a:xfrm>
            <a:off x="359253" y="5791904"/>
            <a:ext cx="3831716" cy="261610"/>
          </a:xfrm>
          <a:prstGeom prst="rect">
            <a:avLst/>
          </a:prstGeom>
          <a:noFill/>
        </p:spPr>
        <p:txBody>
          <a:bodyPr wrap="square" rtlCol="0">
            <a:spAutoFit/>
          </a:bodyPr>
          <a:lstStyle/>
          <a:p>
            <a:pPr lvl="0"/>
            <a:r>
              <a:rPr lang="tr-TR" sz="1100" b="1" dirty="0" smtClean="0"/>
              <a:t>Rehberlik Ve Danışmanlık </a:t>
            </a:r>
            <a:r>
              <a:rPr lang="tr-TR" sz="1100" b="1" dirty="0" smtClean="0">
                <a:ea typeface="Calibri" pitchFamily="34" charset="0"/>
                <a:cs typeface="Times New Roman" pitchFamily="18" charset="0"/>
              </a:rPr>
              <a:t>(Ek 12)</a:t>
            </a:r>
            <a:endParaRPr lang="tr-TR" sz="1100" b="1" dirty="0"/>
          </a:p>
        </p:txBody>
      </p:sp>
      <p:sp>
        <p:nvSpPr>
          <p:cNvPr id="11" name="10 Slayt Numarası Yer Tutucusu"/>
          <p:cNvSpPr>
            <a:spLocks noGrp="1"/>
          </p:cNvSpPr>
          <p:nvPr>
            <p:ph type="sldNum" sz="quarter" idx="12"/>
          </p:nvPr>
        </p:nvSpPr>
        <p:spPr/>
        <p:txBody>
          <a:bodyPr/>
          <a:lstStyle/>
          <a:p>
            <a:r>
              <a:rPr lang="tr-TR" dirty="0" smtClean="0"/>
              <a:t>72</a:t>
            </a:r>
            <a:endParaRPr lang="tr-TR" dirty="0"/>
          </a:p>
        </p:txBody>
      </p:sp>
    </p:spTree>
    <p:extLst>
      <p:ext uri="{BB962C8B-B14F-4D97-AF65-F5344CB8AC3E}">
        <p14:creationId xmlns="" xmlns:p14="http://schemas.microsoft.com/office/powerpoint/2010/main" val="63279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9"/>
          <p:cNvGraphicFramePr>
            <a:graphicFrameLocks noGrp="1"/>
          </p:cNvGraphicFramePr>
          <p:nvPr>
            <p:extLst>
              <p:ext uri="{D42A27DB-BD31-4B8C-83A1-F6EECF244321}">
                <p14:modId xmlns="" xmlns:p14="http://schemas.microsoft.com/office/powerpoint/2010/main" val="3876322895"/>
              </p:ext>
            </p:extLst>
          </p:nvPr>
        </p:nvGraphicFramePr>
        <p:xfrm>
          <a:off x="365124" y="3440316"/>
          <a:ext cx="6232228" cy="2499836"/>
        </p:xfrm>
        <a:graphic>
          <a:graphicData uri="http://schemas.openxmlformats.org/drawingml/2006/table">
            <a:tbl>
              <a:tblPr firstRow="1" firstCol="1" lastRow="1" lastCol="1" bandRow="1" bandCol="1">
                <a:tableStyleId>{5C22544A-7EE6-4342-B048-85BDC9FD1C3A}</a:tableStyleId>
              </a:tblPr>
              <a:tblGrid>
                <a:gridCol w="759620"/>
                <a:gridCol w="360040"/>
                <a:gridCol w="288032"/>
                <a:gridCol w="360040"/>
                <a:gridCol w="288032"/>
                <a:gridCol w="360040"/>
                <a:gridCol w="360040"/>
                <a:gridCol w="360040"/>
                <a:gridCol w="360040"/>
                <a:gridCol w="288032"/>
                <a:gridCol w="360040"/>
                <a:gridCol w="360040"/>
                <a:gridCol w="360040"/>
                <a:gridCol w="360040"/>
                <a:gridCol w="360040"/>
                <a:gridCol w="288032"/>
                <a:gridCol w="360040"/>
              </a:tblGrid>
              <a:tr h="459740">
                <a:tc rowSpan="3">
                  <a:txBody>
                    <a:bodyPr/>
                    <a:lstStyle/>
                    <a:p>
                      <a:pPr algn="ctr">
                        <a:spcAft>
                          <a:spcPts val="0"/>
                        </a:spcAft>
                      </a:pPr>
                      <a:r>
                        <a:rPr lang="tr-TR" sz="1000" dirty="0">
                          <a:solidFill>
                            <a:schemeClr val="tx1"/>
                          </a:solidFill>
                          <a:effectLst/>
                        </a:rPr>
                        <a:t>Toplam Veli Sayısı</a:t>
                      </a:r>
                      <a:endParaRPr lang="tr-TR" sz="12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8">
                  <a:txBody>
                    <a:bodyPr/>
                    <a:lstStyle/>
                    <a:p>
                      <a:pPr algn="ctr">
                        <a:spcAft>
                          <a:spcPts val="0"/>
                        </a:spcAft>
                      </a:pPr>
                      <a:r>
                        <a:rPr lang="tr-TR" sz="1200">
                          <a:solidFill>
                            <a:schemeClr val="tx1"/>
                          </a:solidFill>
                          <a:effectLst/>
                        </a:rPr>
                        <a:t>VELİ EĞİTİM DURUMU</a:t>
                      </a:r>
                      <a:endParaRPr lang="tr-TR" sz="12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a:spcAft>
                          <a:spcPts val="0"/>
                        </a:spcAft>
                      </a:pPr>
                      <a:r>
                        <a:rPr lang="tr-TR" sz="1200">
                          <a:solidFill>
                            <a:schemeClr val="tx1"/>
                          </a:solidFill>
                          <a:effectLst/>
                        </a:rPr>
                        <a:t>VELİ İŞ DURUMU</a:t>
                      </a:r>
                      <a:endParaRPr lang="tr-TR" sz="12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4111">
                <a:tc vMerge="1">
                  <a:txBody>
                    <a:bodyPr/>
                    <a:lstStyle/>
                    <a:p>
                      <a:endParaRPr lang="tr-TR"/>
                    </a:p>
                  </a:txBody>
                  <a:tcPr/>
                </a:tc>
                <a:tc gridSpan="2">
                  <a:txBody>
                    <a:bodyPr/>
                    <a:lstStyle/>
                    <a:p>
                      <a:pPr marL="71755" marR="71755">
                        <a:spcAft>
                          <a:spcPts val="0"/>
                        </a:spcAft>
                      </a:pPr>
                      <a:r>
                        <a:rPr lang="tr-TR" sz="1000" dirty="0">
                          <a:solidFill>
                            <a:schemeClr val="tx1"/>
                          </a:solidFill>
                          <a:effectLst/>
                        </a:rPr>
                        <a:t>İlköğretim Eğitimi Almamış Veli Sayısı</a:t>
                      </a:r>
                      <a:endParaRPr lang="tr-TR" sz="1200" dirty="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dirty="0">
                          <a:solidFill>
                            <a:schemeClr val="tx1"/>
                          </a:solidFill>
                          <a:effectLst/>
                        </a:rPr>
                        <a:t>İlköğretim Mezunu Veli Sayısı</a:t>
                      </a:r>
                      <a:endParaRPr lang="tr-TR" sz="1200" dirty="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dirty="0">
                          <a:solidFill>
                            <a:schemeClr val="tx1"/>
                          </a:solidFill>
                          <a:effectLst/>
                        </a:rPr>
                        <a:t>Ortaöğretim Mezunu Veli Sayısı</a:t>
                      </a:r>
                      <a:endParaRPr lang="tr-TR" sz="1200" dirty="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a:solidFill>
                            <a:schemeClr val="tx1"/>
                          </a:solidFill>
                          <a:effectLst/>
                        </a:rPr>
                        <a:t>Yüksek Okul Mezunu Veli Sayısı</a:t>
                      </a:r>
                      <a:endParaRPr lang="tr-TR" sz="120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a:solidFill>
                            <a:schemeClr val="tx1"/>
                          </a:solidFill>
                          <a:effectLst/>
                        </a:rPr>
                        <a:t>Düzenli Bir İşi Olmayan Veli Sayısı</a:t>
                      </a:r>
                      <a:endParaRPr lang="tr-TR" sz="120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a:solidFill>
                            <a:schemeClr val="tx1"/>
                          </a:solidFill>
                          <a:effectLst/>
                        </a:rPr>
                        <a:t>Kamu Sektöründe Çalışan Veli Sayısı</a:t>
                      </a:r>
                      <a:endParaRPr lang="tr-TR" sz="120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a:solidFill>
                            <a:schemeClr val="tx1"/>
                          </a:solidFill>
                          <a:effectLst/>
                        </a:rPr>
                        <a:t>Özel Sektörde Çalışan Veli Sayısı</a:t>
                      </a:r>
                      <a:endParaRPr lang="tr-TR" sz="120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71755" marR="71755">
                        <a:spcAft>
                          <a:spcPts val="0"/>
                        </a:spcAft>
                      </a:pPr>
                      <a:r>
                        <a:rPr lang="tr-TR" sz="1000" b="0" dirty="0">
                          <a:solidFill>
                            <a:schemeClr val="tx1"/>
                          </a:solidFill>
                          <a:effectLst/>
                        </a:rPr>
                        <a:t>Kendi İş Yerinde Çalışan Veli Sayısı</a:t>
                      </a:r>
                      <a:endParaRPr lang="tr-TR" sz="1200" b="0" dirty="0">
                        <a:solidFill>
                          <a:schemeClr val="tx1"/>
                        </a:solidFill>
                        <a:effectLst/>
                        <a:latin typeface="Times New Roman"/>
                        <a:ea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r>
              <a:tr h="463550">
                <a:tc vMerge="1">
                  <a:txBody>
                    <a:bodyPr/>
                    <a:lstStyle/>
                    <a:p>
                      <a:endParaRPr lang="tr-TR"/>
                    </a:p>
                  </a:txBody>
                  <a:tcPr/>
                </a:tc>
                <a:tc>
                  <a:txBody>
                    <a:bodyPr/>
                    <a:lstStyle/>
                    <a:p>
                      <a:pPr marL="71755" marR="71755">
                        <a:spcAft>
                          <a:spcPts val="0"/>
                        </a:spcAft>
                      </a:pPr>
                      <a:r>
                        <a:rPr lang="tr-TR" sz="1000" dirty="0">
                          <a:solidFill>
                            <a:schemeClr val="tx1"/>
                          </a:solidFill>
                          <a:effectLst/>
                        </a:rPr>
                        <a:t>Anne</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a:solidFill>
                            <a:schemeClr val="tx1"/>
                          </a:solidFill>
                          <a:effectLst/>
                        </a:rPr>
                        <a:t>Baba</a:t>
                      </a:r>
                      <a:endParaRPr lang="tr-TR" sz="120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a:solidFill>
                            <a:schemeClr val="tx1"/>
                          </a:solidFill>
                          <a:effectLst/>
                        </a:rPr>
                        <a:t>Anne</a:t>
                      </a:r>
                      <a:endParaRPr lang="tr-TR" sz="120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Baba</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a:solidFill>
                            <a:schemeClr val="tx1"/>
                          </a:solidFill>
                          <a:effectLst/>
                        </a:rPr>
                        <a:t>Anne</a:t>
                      </a:r>
                      <a:endParaRPr lang="tr-TR" sz="120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Baba</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Anne</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Baba</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Anne</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Baba</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Anne</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Baba</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Anne</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dirty="0">
                          <a:solidFill>
                            <a:schemeClr val="tx1"/>
                          </a:solidFill>
                          <a:effectLst/>
                        </a:rPr>
                        <a:t>Baba</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b="0" dirty="0">
                          <a:solidFill>
                            <a:schemeClr val="tx1"/>
                          </a:solidFill>
                          <a:effectLst/>
                        </a:rPr>
                        <a:t>Anne</a:t>
                      </a:r>
                      <a:endParaRPr lang="tr-TR" sz="1200" b="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000" b="0" dirty="0">
                          <a:solidFill>
                            <a:schemeClr val="tx1"/>
                          </a:solidFill>
                          <a:effectLst/>
                        </a:rPr>
                        <a:t>Baba</a:t>
                      </a:r>
                      <a:endParaRPr lang="tr-TR" sz="1200" b="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435">
                <a:tc>
                  <a:txBody>
                    <a:bodyPr/>
                    <a:lstStyle/>
                    <a:p>
                      <a:pPr algn="ctr">
                        <a:spcAft>
                          <a:spcPts val="0"/>
                        </a:spcAft>
                      </a:pPr>
                      <a:r>
                        <a:rPr lang="tr-TR" sz="1200" dirty="0" smtClean="0">
                          <a:solidFill>
                            <a:schemeClr val="tx1"/>
                          </a:solidFill>
                          <a:effectLst/>
                          <a:latin typeface="Times New Roman"/>
                          <a:ea typeface="Times New Roman"/>
                        </a:rPr>
                        <a:t>495</a:t>
                      </a:r>
                      <a:endParaRPr lang="tr-TR" sz="12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15</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130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270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18</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52</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50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25</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18</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32</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120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23580</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5</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755" marR="71755">
                        <a:spcAft>
                          <a:spcPts val="0"/>
                        </a:spcAft>
                      </a:pPr>
                      <a:r>
                        <a:rPr lang="tr-TR" sz="1200" dirty="0" smtClean="0">
                          <a:solidFill>
                            <a:schemeClr val="tx1"/>
                          </a:solidFill>
                          <a:effectLst/>
                          <a:latin typeface="Times New Roman"/>
                          <a:ea typeface="Times New Roman"/>
                        </a:rPr>
                        <a:t>15</a:t>
                      </a:r>
                      <a:endParaRPr lang="tr-TR" sz="1200" dirty="0">
                        <a:solidFill>
                          <a:schemeClr val="tx1"/>
                        </a:solidFill>
                        <a:effectLst/>
                        <a:latin typeface="Times New Roman"/>
                        <a:ea typeface="Times New Roman"/>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1" name="Rectangle 2"/>
          <p:cNvSpPr>
            <a:spLocks noChangeArrowheads="1"/>
          </p:cNvSpPr>
          <p:nvPr/>
        </p:nvSpPr>
        <p:spPr bwMode="auto">
          <a:xfrm>
            <a:off x="365124" y="3062129"/>
            <a:ext cx="61214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effectLst/>
                <a:latin typeface="Arial" pitchFamily="34" charset="0"/>
                <a:ea typeface="Times New Roman" pitchFamily="18" charset="0"/>
                <a:cs typeface="Arial" pitchFamily="34" charset="0"/>
              </a:rPr>
              <a:t>Veli Profilimiz</a:t>
            </a:r>
            <a:r>
              <a:rPr lang="tr-TR" sz="1100" dirty="0">
                <a:latin typeface="Arial" pitchFamily="34" charset="0"/>
                <a:cs typeface="Arial" pitchFamily="34" charset="0"/>
              </a:rPr>
              <a:t> </a:t>
            </a:r>
            <a:r>
              <a:rPr lang="tr-TR" sz="1100" b="1" dirty="0" smtClean="0">
                <a:latin typeface="Times New Roman" pitchFamily="18" charset="0"/>
                <a:ea typeface="Calibri" pitchFamily="34" charset="0"/>
                <a:cs typeface="Times New Roman" pitchFamily="18" charset="0"/>
              </a:rPr>
              <a:t>(Ek 13)</a:t>
            </a:r>
            <a:endParaRPr lang="tr-TR" sz="1100" dirty="0">
              <a:latin typeface="Arial" pitchFamily="34" charset="0"/>
              <a:cs typeface="Arial" pitchFamily="34" charset="0"/>
            </a:endParaRPr>
          </a:p>
        </p:txBody>
      </p:sp>
      <p:graphicFrame>
        <p:nvGraphicFramePr>
          <p:cNvPr id="12" name="Tablo 11"/>
          <p:cNvGraphicFramePr>
            <a:graphicFrameLocks noGrp="1"/>
          </p:cNvGraphicFramePr>
          <p:nvPr>
            <p:extLst>
              <p:ext uri="{D42A27DB-BD31-4B8C-83A1-F6EECF244321}">
                <p14:modId xmlns="" xmlns:p14="http://schemas.microsoft.com/office/powerpoint/2010/main" val="2681541454"/>
              </p:ext>
            </p:extLst>
          </p:nvPr>
        </p:nvGraphicFramePr>
        <p:xfrm>
          <a:off x="365124" y="1043608"/>
          <a:ext cx="6121400" cy="1584198"/>
        </p:xfrm>
        <a:graphic>
          <a:graphicData uri="http://schemas.openxmlformats.org/drawingml/2006/table">
            <a:tbl>
              <a:tblPr firstRow="1" firstCol="1" bandRow="1">
                <a:tableStyleId>{5C22544A-7EE6-4342-B048-85BDC9FD1C3A}</a:tableStyleId>
              </a:tblPr>
              <a:tblGrid>
                <a:gridCol w="1572604"/>
                <a:gridCol w="1760681"/>
                <a:gridCol w="1076995"/>
                <a:gridCol w="1711120"/>
              </a:tblGrid>
              <a:tr h="0">
                <a:tc>
                  <a:txBody>
                    <a:bodyPr/>
                    <a:lstStyle/>
                    <a:p>
                      <a:pPr algn="ctr">
                        <a:spcAft>
                          <a:spcPts val="0"/>
                        </a:spcAft>
                      </a:pPr>
                      <a:r>
                        <a:rPr lang="tr-TR" sz="1100" dirty="0">
                          <a:solidFill>
                            <a:schemeClr val="tx1"/>
                          </a:solidFill>
                          <a:effectLst/>
                        </a:rPr>
                        <a:t> </a:t>
                      </a:r>
                    </a:p>
                    <a:p>
                      <a:pPr algn="ctr">
                        <a:spcAft>
                          <a:spcPts val="0"/>
                        </a:spcAft>
                      </a:pPr>
                      <a:r>
                        <a:rPr lang="tr-TR" sz="1100" dirty="0">
                          <a:solidFill>
                            <a:schemeClr val="tx1"/>
                          </a:solidFill>
                          <a:effectLst/>
                        </a:rPr>
                        <a:t>SPOR DALLARI</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tr-TR" sz="1100" dirty="0">
                          <a:solidFill>
                            <a:schemeClr val="tx1"/>
                          </a:solidFill>
                          <a:effectLst/>
                        </a:rPr>
                        <a:t> </a:t>
                      </a:r>
                    </a:p>
                    <a:p>
                      <a:pPr algn="ctr">
                        <a:spcAft>
                          <a:spcPts val="0"/>
                        </a:spcAft>
                      </a:pPr>
                      <a:r>
                        <a:rPr lang="tr-TR" sz="1100" dirty="0">
                          <a:solidFill>
                            <a:schemeClr val="tx1"/>
                          </a:solidFill>
                          <a:effectLst/>
                        </a:rPr>
                        <a:t>ALINAN </a:t>
                      </a:r>
                      <a:r>
                        <a:rPr lang="tr-TR" sz="1100" dirty="0" smtClean="0">
                          <a:solidFill>
                            <a:schemeClr val="tx1"/>
                          </a:solidFill>
                          <a:effectLst/>
                        </a:rPr>
                        <a:t>DERECE (İLÇE İÇİNDE)</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tr-TR" sz="1100" dirty="0">
                          <a:solidFill>
                            <a:schemeClr val="tx1"/>
                          </a:solidFill>
                          <a:effectLst/>
                        </a:rPr>
                        <a:t> </a:t>
                      </a:r>
                    </a:p>
                    <a:p>
                      <a:pPr algn="ctr">
                        <a:spcAft>
                          <a:spcPts val="0"/>
                        </a:spcAft>
                      </a:pPr>
                      <a:r>
                        <a:rPr lang="tr-TR" sz="1100" dirty="0">
                          <a:solidFill>
                            <a:schemeClr val="tx1"/>
                          </a:solidFill>
                          <a:effectLst/>
                        </a:rPr>
                        <a:t>İL İÇİNDE</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tr-TR" sz="1100" dirty="0">
                          <a:solidFill>
                            <a:schemeClr val="tx1"/>
                          </a:solidFill>
                          <a:effectLst/>
                        </a:rPr>
                        <a:t> </a:t>
                      </a:r>
                    </a:p>
                    <a:p>
                      <a:pPr algn="ctr">
                        <a:spcAft>
                          <a:spcPts val="0"/>
                        </a:spcAft>
                      </a:pPr>
                      <a:r>
                        <a:rPr lang="tr-TR" sz="1100" dirty="0">
                          <a:solidFill>
                            <a:schemeClr val="tx1"/>
                          </a:solidFill>
                          <a:effectLst/>
                        </a:rPr>
                        <a:t>ULUSAL</a:t>
                      </a:r>
                    </a:p>
                    <a:p>
                      <a:pPr algn="ctr">
                        <a:spcAft>
                          <a:spcPts val="0"/>
                        </a:spcAft>
                      </a:pPr>
                      <a:r>
                        <a:rPr lang="tr-TR" sz="1100" dirty="0">
                          <a:solidFill>
                            <a:schemeClr val="tx1"/>
                          </a:solidFill>
                          <a:effectLst/>
                        </a:rPr>
                        <a:t> </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pPr algn="just">
                        <a:lnSpc>
                          <a:spcPct val="115000"/>
                        </a:lnSpc>
                        <a:spcAft>
                          <a:spcPts val="1000"/>
                        </a:spcAft>
                      </a:pPr>
                      <a:r>
                        <a:rPr lang="tr-TR" sz="1100">
                          <a:solidFill>
                            <a:schemeClr val="tx1"/>
                          </a:solidFill>
                          <a:effectLst/>
                          <a:latin typeface="Times New Roman"/>
                          <a:ea typeface="Calibri"/>
                          <a:cs typeface="Times New Roman"/>
                        </a:rPr>
                        <a:t>Futbol</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a:effectLst/>
                          <a:latin typeface="Times New Roman"/>
                          <a:ea typeface="Calibri"/>
                          <a:cs typeface="Times New Roman"/>
                        </a:rPr>
                        <a:t>-</a:t>
                      </a:r>
                      <a:endParaRPr lang="tr-T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pPr algn="just">
                        <a:lnSpc>
                          <a:spcPct val="115000"/>
                        </a:lnSpc>
                        <a:spcAft>
                          <a:spcPts val="1000"/>
                        </a:spcAft>
                      </a:pPr>
                      <a:r>
                        <a:rPr lang="tr-TR" sz="1100" dirty="0">
                          <a:solidFill>
                            <a:schemeClr val="tx1"/>
                          </a:solidFill>
                          <a:effectLst/>
                          <a:latin typeface="Times New Roman"/>
                          <a:ea typeface="Calibri"/>
                          <a:cs typeface="Times New Roman"/>
                        </a:rPr>
                        <a:t>Basketbol</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dirty="0">
                          <a:effectLst/>
                          <a:latin typeface="Times New Roman"/>
                          <a:ea typeface="Calibri"/>
                          <a:cs typeface="Times New Roman"/>
                        </a:rPr>
                        <a:t>İlçe </a:t>
                      </a:r>
                      <a:r>
                        <a:rPr lang="tr-TR" sz="1100" dirty="0" smtClean="0">
                          <a:effectLst/>
                          <a:latin typeface="Times New Roman"/>
                          <a:ea typeface="Calibri"/>
                          <a:cs typeface="Times New Roman"/>
                        </a:rPr>
                        <a:t>Birinciliği</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dirty="0">
                          <a:effectLst/>
                          <a:latin typeface="Times New Roman"/>
                          <a:ea typeface="Calibri"/>
                          <a:cs typeface="Times New Roman"/>
                        </a:rPr>
                        <a:t>-</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a:effectLst/>
                          <a:latin typeface="Times New Roman"/>
                          <a:ea typeface="Calibri"/>
                          <a:cs typeface="Times New Roman"/>
                        </a:rPr>
                        <a:t>-</a:t>
                      </a:r>
                      <a:endParaRPr lang="tr-T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pPr algn="just">
                        <a:lnSpc>
                          <a:spcPct val="115000"/>
                        </a:lnSpc>
                        <a:spcAft>
                          <a:spcPts val="1000"/>
                        </a:spcAft>
                      </a:pPr>
                      <a:r>
                        <a:rPr lang="tr-TR" sz="1100" dirty="0" smtClean="0">
                          <a:solidFill>
                            <a:schemeClr val="tx1"/>
                          </a:solidFill>
                          <a:effectLst/>
                          <a:latin typeface="Times New Roman"/>
                          <a:ea typeface="Calibri"/>
                          <a:cs typeface="Times New Roman"/>
                        </a:rPr>
                        <a:t>Voleybol                               </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smtClean="0">
                          <a:effectLst/>
                          <a:latin typeface="+mn-lt"/>
                          <a:ea typeface="+mn-ea"/>
                        </a:rPr>
                        <a:t>İlçe Üçüncüsü</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dirty="0" smtClean="0">
                          <a:effectLst/>
                          <a:latin typeface="Times New Roman"/>
                          <a:ea typeface="Calibri"/>
                          <a:cs typeface="Times New Roman"/>
                        </a:rPr>
                        <a:t>-</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ct val="115000"/>
                        </a:lnSpc>
                        <a:spcAft>
                          <a:spcPts val="1000"/>
                        </a:spcAft>
                      </a:pPr>
                      <a:r>
                        <a:rPr lang="tr-TR" sz="1100" dirty="0">
                          <a:effectLst/>
                          <a:latin typeface="Times New Roman"/>
                          <a:ea typeface="Calibri"/>
                          <a:cs typeface="Times New Roman"/>
                        </a:rPr>
                        <a:t>-</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pPr algn="just">
                        <a:spcAft>
                          <a:spcPts val="0"/>
                        </a:spcAft>
                      </a:pPr>
                      <a:r>
                        <a:rPr lang="tr-TR" sz="1100" dirty="0" smtClean="0">
                          <a:solidFill>
                            <a:schemeClr val="tx1"/>
                          </a:solidFill>
                          <a:effectLst/>
                          <a:latin typeface="+mn-lt"/>
                          <a:ea typeface="+mn-ea"/>
                        </a:rPr>
                        <a:t>Satranç</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smtClean="0">
                          <a:effectLst/>
                          <a:latin typeface="+mn-lt"/>
                          <a:ea typeface="+mn-ea"/>
                        </a:rPr>
                        <a:t>İlçe Üçüncüsü</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smtClean="0">
                          <a:effectLst/>
                        </a:rPr>
                        <a:t>-</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a:effectLst/>
                        </a:rPr>
                        <a:t> </a:t>
                      </a:r>
                      <a:r>
                        <a:rPr lang="tr-TR" sz="1100" dirty="0" smtClean="0">
                          <a:effectLst/>
                        </a:rPr>
                        <a:t>-</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pPr algn="just">
                        <a:spcAft>
                          <a:spcPts val="0"/>
                        </a:spcAft>
                      </a:pPr>
                      <a:r>
                        <a:rPr lang="tr-TR" sz="1100" dirty="0" err="1" smtClean="0">
                          <a:solidFill>
                            <a:schemeClr val="tx1"/>
                          </a:solidFill>
                          <a:effectLst/>
                        </a:rPr>
                        <a:t>Tky</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a:effectLst/>
                        </a:rPr>
                        <a:t> </a:t>
                      </a:r>
                      <a:r>
                        <a:rPr lang="tr-TR" sz="1100" dirty="0" smtClean="0">
                          <a:effectLst/>
                        </a:rPr>
                        <a:t>İlçe Birincisi</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a:effectLst/>
                        </a:rPr>
                        <a:t> </a:t>
                      </a:r>
                      <a:r>
                        <a:rPr lang="tr-TR" sz="1100" dirty="0" smtClean="0">
                          <a:effectLst/>
                        </a:rPr>
                        <a:t>-</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smtClean="0">
                          <a:effectLst/>
                        </a:rPr>
                        <a:t>-</a:t>
                      </a:r>
                      <a:r>
                        <a:rPr lang="tr-TR" sz="1100" dirty="0">
                          <a:effectLst/>
                        </a:rPr>
                        <a:t> </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pPr algn="just">
                        <a:spcAft>
                          <a:spcPts val="0"/>
                        </a:spcAft>
                      </a:pPr>
                      <a:r>
                        <a:rPr lang="tr-TR" sz="1100" dirty="0">
                          <a:solidFill>
                            <a:schemeClr val="tx1"/>
                          </a:solidFill>
                          <a:effectLst/>
                        </a:rPr>
                        <a:t> </a:t>
                      </a:r>
                      <a:r>
                        <a:rPr lang="tr-TR" sz="1100" dirty="0" smtClean="0">
                          <a:solidFill>
                            <a:schemeClr val="tx1"/>
                          </a:solidFill>
                          <a:effectLst/>
                        </a:rPr>
                        <a:t>…….</a:t>
                      </a:r>
                      <a:endParaRPr lang="tr-TR" sz="11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a:effectLst/>
                        </a:rPr>
                        <a:t> </a:t>
                      </a:r>
                      <a:endParaRPr lang="tr-TR" sz="11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a:effectLst/>
                        </a:rPr>
                        <a:t> </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spcAft>
                          <a:spcPts val="0"/>
                        </a:spcAft>
                      </a:pPr>
                      <a:r>
                        <a:rPr lang="tr-TR" sz="1100" dirty="0">
                          <a:effectLst/>
                        </a:rPr>
                        <a:t> </a:t>
                      </a:r>
                      <a:endParaRPr lang="tr-TR"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13" name="Rectangle 1"/>
          <p:cNvSpPr>
            <a:spLocks noChangeArrowheads="1"/>
          </p:cNvSpPr>
          <p:nvPr/>
        </p:nvSpPr>
        <p:spPr bwMode="auto">
          <a:xfrm>
            <a:off x="302814" y="350019"/>
            <a:ext cx="618371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1" u="none" strike="noStrike" cap="none" normalizeH="0" baseline="0" dirty="0" smtClean="0">
                <a:ln>
                  <a:noFill/>
                </a:ln>
                <a:effectLst/>
                <a:ea typeface="Times New Roman" pitchFamily="18" charset="0"/>
                <a:cs typeface="Arial" pitchFamily="34" charset="0"/>
              </a:rPr>
              <a:t>Lisanslı Öğrenci Sayısı            </a:t>
            </a:r>
            <a:r>
              <a:rPr kumimoji="0" lang="tr-TR" sz="1100" b="1" i="0" u="none" strike="noStrike" cap="none" normalizeH="0" baseline="0" dirty="0" smtClean="0">
                <a:ln>
                  <a:noFill/>
                </a:ln>
                <a:effectLst/>
                <a:ea typeface="Times New Roman" pitchFamily="18" charset="0"/>
                <a:cs typeface="Arial" pitchFamily="34" charset="0"/>
              </a:rPr>
              <a:t>:</a:t>
            </a:r>
            <a:r>
              <a:rPr kumimoji="0" lang="tr-TR" sz="1100" b="1" i="1" u="none" strike="noStrike" cap="none" normalizeH="0" baseline="0" dirty="0" smtClean="0">
                <a:ln>
                  <a:noFill/>
                </a:ln>
                <a:effectLst/>
                <a:ea typeface="Times New Roman" pitchFamily="18" charset="0"/>
                <a:cs typeface="Arial" pitchFamily="34" charset="0"/>
              </a:rPr>
              <a:t> </a:t>
            </a:r>
            <a:endParaRPr kumimoji="0" lang="tr-TR" sz="11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1" u="none" strike="noStrike" cap="none" normalizeH="0" baseline="0" dirty="0" smtClean="0">
                <a:ln>
                  <a:noFill/>
                </a:ln>
                <a:effectLst/>
                <a:ea typeface="Times New Roman" pitchFamily="18" charset="0"/>
                <a:cs typeface="Arial" pitchFamily="34" charset="0"/>
              </a:rPr>
              <a:t>Yarışmalara Katılım               </a:t>
            </a:r>
            <a:r>
              <a:rPr kumimoji="0" lang="tr-TR" sz="1100" b="1" i="1" u="none" strike="noStrike" cap="none" normalizeH="0" dirty="0" smtClean="0">
                <a:ln>
                  <a:noFill/>
                </a:ln>
                <a:effectLst/>
                <a:ea typeface="Times New Roman" pitchFamily="18" charset="0"/>
                <a:cs typeface="Arial" pitchFamily="34" charset="0"/>
              </a:rPr>
              <a:t> </a:t>
            </a:r>
            <a:r>
              <a:rPr kumimoji="0" lang="tr-TR" sz="1100" b="1" i="0" u="none" strike="noStrike" cap="none" normalizeH="0" baseline="0" dirty="0" smtClean="0">
                <a:ln>
                  <a:noFill/>
                </a:ln>
                <a:effectLst/>
                <a:ea typeface="Times New Roman" pitchFamily="18" charset="0"/>
                <a:cs typeface="Arial" pitchFamily="34" charset="0"/>
              </a:rPr>
              <a:t>:</a:t>
            </a:r>
            <a:r>
              <a:rPr kumimoji="0" lang="tr-TR" sz="1100" b="1" i="1" u="none" strike="noStrike" cap="none" normalizeH="0" baseline="0" dirty="0" smtClean="0">
                <a:ln>
                  <a:noFill/>
                </a:ln>
                <a:effectLst/>
                <a:ea typeface="Times New Roman" pitchFamily="18" charset="0"/>
                <a:cs typeface="Arial" pitchFamily="34" charset="0"/>
              </a:rPr>
              <a:t> </a:t>
            </a:r>
            <a:endParaRPr kumimoji="0" lang="tr-TR" sz="11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1" u="none" strike="noStrike" cap="none" normalizeH="0" baseline="0" dirty="0" smtClean="0">
                <a:ln>
                  <a:noFill/>
                </a:ln>
                <a:effectLst/>
                <a:ea typeface="Times New Roman" pitchFamily="18" charset="0"/>
                <a:cs typeface="Arial" pitchFamily="34" charset="0"/>
              </a:rPr>
              <a:t>Yapılan Yarışmalar ve Alınan Dereceler    </a:t>
            </a:r>
            <a:endParaRPr kumimoji="0" lang="tr-TR" sz="11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100" b="0" i="0" u="none" strike="noStrike" cap="none" normalizeH="0" baseline="0" dirty="0" smtClean="0">
              <a:ln>
                <a:noFill/>
              </a:ln>
              <a:effectLst/>
              <a:cs typeface="Arial" pitchFamily="34" charset="0"/>
            </a:endParaRPr>
          </a:p>
        </p:txBody>
      </p:sp>
      <p:sp>
        <p:nvSpPr>
          <p:cNvPr id="14" name="Dikdörtgen 13"/>
          <p:cNvSpPr/>
          <p:nvPr/>
        </p:nvSpPr>
        <p:spPr>
          <a:xfrm>
            <a:off x="268332" y="88409"/>
            <a:ext cx="5987031" cy="261610"/>
          </a:xfrm>
          <a:prstGeom prst="rect">
            <a:avLst/>
          </a:prstGeom>
        </p:spPr>
        <p:txBody>
          <a:bodyPr wrap="square">
            <a:spAutoFit/>
          </a:bodyPr>
          <a:lstStyle/>
          <a:p>
            <a:pPr fontAlgn="base">
              <a:spcBef>
                <a:spcPct val="0"/>
              </a:spcBef>
              <a:spcAft>
                <a:spcPct val="0"/>
              </a:spcAft>
            </a:pPr>
            <a:r>
              <a:rPr lang="tr-TR" sz="1100" b="1" dirty="0" smtClean="0">
                <a:ea typeface="Times New Roman" pitchFamily="18" charset="0"/>
                <a:cs typeface="Arial-BoldMT"/>
              </a:rPr>
              <a:t>Sosyal-Kültürel </a:t>
            </a:r>
            <a:r>
              <a:rPr lang="tr-TR" sz="1100" b="1" dirty="0">
                <a:ea typeface="Times New Roman" pitchFamily="18" charset="0"/>
                <a:cs typeface="Arial-BoldMT"/>
              </a:rPr>
              <a:t>ve Sportif </a:t>
            </a:r>
            <a:r>
              <a:rPr lang="tr-TR" sz="1100" b="1" dirty="0" smtClean="0">
                <a:ea typeface="Times New Roman" pitchFamily="18" charset="0"/>
                <a:cs typeface="Arial-BoldMT"/>
              </a:rPr>
              <a:t>Faaliyetler </a:t>
            </a:r>
            <a:endParaRPr lang="tr-TR" sz="1100" dirty="0">
              <a:cs typeface="Arial" pitchFamily="34" charset="0"/>
            </a:endParaRPr>
          </a:p>
        </p:txBody>
      </p:sp>
      <p:sp>
        <p:nvSpPr>
          <p:cNvPr id="15" name="Dikdörtgen 14"/>
          <p:cNvSpPr/>
          <p:nvPr/>
        </p:nvSpPr>
        <p:spPr>
          <a:xfrm>
            <a:off x="344056" y="6421995"/>
            <a:ext cx="6142467" cy="276999"/>
          </a:xfrm>
          <a:prstGeom prst="rect">
            <a:avLst/>
          </a:prstGeom>
        </p:spPr>
        <p:txBody>
          <a:bodyPr wrap="square">
            <a:spAutoFit/>
          </a:bodyPr>
          <a:lstStyle/>
          <a:p>
            <a:pPr lvl="0"/>
            <a:r>
              <a:rPr lang="tr-TR" sz="1200" b="1" dirty="0"/>
              <a:t> </a:t>
            </a:r>
            <a:r>
              <a:rPr lang="tr-TR" sz="1200" b="1" dirty="0" smtClean="0"/>
              <a:t>Okul/Kurum </a:t>
            </a:r>
            <a:r>
              <a:rPr lang="tr-TR" sz="1200" b="1" dirty="0"/>
              <a:t>Kaynak Tablosu: </a:t>
            </a:r>
            <a:r>
              <a:rPr lang="tr-TR" sz="1200" b="1" dirty="0" smtClean="0"/>
              <a:t> </a:t>
            </a:r>
            <a:r>
              <a:rPr lang="tr-TR" sz="1200" b="1" dirty="0" smtClean="0">
                <a:latin typeface="Times New Roman" pitchFamily="18" charset="0"/>
                <a:ea typeface="Calibri" pitchFamily="34" charset="0"/>
                <a:cs typeface="Times New Roman" pitchFamily="18" charset="0"/>
              </a:rPr>
              <a:t>(Ek 14)</a:t>
            </a:r>
            <a:endParaRPr lang="tr-TR" sz="1200" b="1" dirty="0"/>
          </a:p>
        </p:txBody>
      </p:sp>
      <p:graphicFrame>
        <p:nvGraphicFramePr>
          <p:cNvPr id="16" name="Tablo 15"/>
          <p:cNvGraphicFramePr>
            <a:graphicFrameLocks noGrp="1"/>
          </p:cNvGraphicFramePr>
          <p:nvPr>
            <p:extLst>
              <p:ext uri="{D42A27DB-BD31-4B8C-83A1-F6EECF244321}">
                <p14:modId xmlns="" xmlns:p14="http://schemas.microsoft.com/office/powerpoint/2010/main" val="897168223"/>
              </p:ext>
            </p:extLst>
          </p:nvPr>
        </p:nvGraphicFramePr>
        <p:xfrm>
          <a:off x="344057" y="6722966"/>
          <a:ext cx="6142467" cy="2241522"/>
        </p:xfrm>
        <a:graphic>
          <a:graphicData uri="http://schemas.openxmlformats.org/drawingml/2006/table">
            <a:tbl>
              <a:tblPr firstRow="1" firstCol="1" bandRow="1">
                <a:tableStyleId>{5C22544A-7EE6-4342-B048-85BDC9FD1C3A}</a:tableStyleId>
              </a:tblPr>
              <a:tblGrid>
                <a:gridCol w="3410360"/>
                <a:gridCol w="1013743"/>
                <a:gridCol w="859182"/>
                <a:gridCol w="859182"/>
              </a:tblGrid>
              <a:tr h="246739">
                <a:tc>
                  <a:txBody>
                    <a:bodyPr/>
                    <a:lstStyle/>
                    <a:p>
                      <a:pPr algn="ctr">
                        <a:lnSpc>
                          <a:spcPct val="115000"/>
                        </a:lnSpc>
                        <a:spcBef>
                          <a:spcPts val="600"/>
                        </a:spcBef>
                        <a:spcAft>
                          <a:spcPts val="600"/>
                        </a:spcAft>
                      </a:pPr>
                      <a:r>
                        <a:rPr lang="tr-TR" sz="1100" dirty="0">
                          <a:solidFill>
                            <a:schemeClr val="tx1"/>
                          </a:solidFill>
                          <a:effectLst/>
                          <a:latin typeface="+mn-lt"/>
                        </a:rPr>
                        <a:t>Kaynaklar</a:t>
                      </a:r>
                      <a:endParaRPr lang="tr-TR" sz="11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tr-TR" sz="1100" dirty="0" smtClean="0">
                          <a:solidFill>
                            <a:schemeClr val="tx1"/>
                          </a:solidFill>
                          <a:effectLst/>
                          <a:latin typeface="+mn-lt"/>
                        </a:rPr>
                        <a:t>2012</a:t>
                      </a:r>
                      <a:endParaRPr lang="tr-TR" sz="11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tr-TR" sz="1100" dirty="0" smtClean="0">
                          <a:solidFill>
                            <a:schemeClr val="tx1"/>
                          </a:solidFill>
                          <a:effectLst/>
                          <a:latin typeface="+mn-lt"/>
                        </a:rPr>
                        <a:t>2013</a:t>
                      </a:r>
                      <a:endParaRPr lang="tr-TR" sz="11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tr-TR" sz="1100" dirty="0" smtClean="0">
                          <a:solidFill>
                            <a:schemeClr val="tx1"/>
                          </a:solidFill>
                          <a:effectLst/>
                          <a:latin typeface="+mn-lt"/>
                        </a:rPr>
                        <a:t>2014</a:t>
                      </a:r>
                      <a:endParaRPr lang="tr-TR" sz="11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6739">
                <a:tc>
                  <a:txBody>
                    <a:bodyPr/>
                    <a:lstStyle/>
                    <a:p>
                      <a:pPr>
                        <a:lnSpc>
                          <a:spcPct val="115000"/>
                        </a:lnSpc>
                        <a:spcBef>
                          <a:spcPts val="600"/>
                        </a:spcBef>
                        <a:spcAft>
                          <a:spcPts val="0"/>
                        </a:spcAft>
                      </a:pPr>
                      <a:r>
                        <a:rPr lang="tr-TR" sz="1100" dirty="0">
                          <a:solidFill>
                            <a:schemeClr val="tx1"/>
                          </a:solidFill>
                          <a:effectLst/>
                          <a:latin typeface="+mn-lt"/>
                        </a:rPr>
                        <a:t>Genel Bütçe </a:t>
                      </a:r>
                      <a:endParaRPr lang="tr-TR" sz="11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77,400</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98,425</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97,170</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53696">
                <a:tc>
                  <a:txBody>
                    <a:bodyPr/>
                    <a:lstStyle/>
                    <a:p>
                      <a:pPr>
                        <a:lnSpc>
                          <a:spcPct val="115000"/>
                        </a:lnSpc>
                        <a:spcBef>
                          <a:spcPts val="600"/>
                        </a:spcBef>
                        <a:spcAft>
                          <a:spcPts val="0"/>
                        </a:spcAft>
                      </a:pPr>
                      <a:r>
                        <a:rPr lang="tr-TR" sz="1100">
                          <a:solidFill>
                            <a:schemeClr val="tx1"/>
                          </a:solidFill>
                          <a:effectLst/>
                          <a:latin typeface="+mn-lt"/>
                        </a:rPr>
                        <a:t>Okul Aile Birliği </a:t>
                      </a:r>
                      <a:endParaRPr lang="tr-TR" sz="11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14,135</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8,083</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2,480</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6739">
                <a:tc>
                  <a:txBody>
                    <a:bodyPr/>
                    <a:lstStyle/>
                    <a:p>
                      <a:pPr>
                        <a:lnSpc>
                          <a:spcPct val="115000"/>
                        </a:lnSpc>
                        <a:spcBef>
                          <a:spcPts val="600"/>
                        </a:spcBef>
                        <a:spcAft>
                          <a:spcPts val="0"/>
                        </a:spcAft>
                      </a:pPr>
                      <a:r>
                        <a:rPr lang="tr-TR" sz="1100">
                          <a:solidFill>
                            <a:schemeClr val="tx1"/>
                          </a:solidFill>
                          <a:effectLst/>
                          <a:latin typeface="+mn-lt"/>
                        </a:rPr>
                        <a:t>Kira Gelirleri </a:t>
                      </a:r>
                      <a:endParaRPr lang="tr-TR" sz="11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18,644</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14,239</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6739">
                <a:tc>
                  <a:txBody>
                    <a:bodyPr/>
                    <a:lstStyle/>
                    <a:p>
                      <a:pPr>
                        <a:lnSpc>
                          <a:spcPct val="115000"/>
                        </a:lnSpc>
                        <a:spcBef>
                          <a:spcPts val="600"/>
                        </a:spcBef>
                        <a:spcAft>
                          <a:spcPts val="0"/>
                        </a:spcAft>
                      </a:pPr>
                      <a:r>
                        <a:rPr lang="tr-TR" sz="1100">
                          <a:solidFill>
                            <a:schemeClr val="tx1"/>
                          </a:solidFill>
                          <a:effectLst/>
                          <a:latin typeface="+mn-lt"/>
                        </a:rPr>
                        <a:t>Döner Sermaye </a:t>
                      </a:r>
                      <a:endParaRPr lang="tr-TR" sz="11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6739">
                <a:tc>
                  <a:txBody>
                    <a:bodyPr/>
                    <a:lstStyle/>
                    <a:p>
                      <a:pPr>
                        <a:lnSpc>
                          <a:spcPct val="115000"/>
                        </a:lnSpc>
                        <a:spcBef>
                          <a:spcPts val="600"/>
                        </a:spcBef>
                        <a:spcAft>
                          <a:spcPts val="0"/>
                        </a:spcAft>
                      </a:pPr>
                      <a:r>
                        <a:rPr lang="tr-TR" sz="1100">
                          <a:solidFill>
                            <a:schemeClr val="tx1"/>
                          </a:solidFill>
                          <a:effectLst/>
                          <a:latin typeface="+mn-lt"/>
                        </a:rPr>
                        <a:t>Vakıf ve Dernekler </a:t>
                      </a:r>
                      <a:endParaRPr lang="tr-TR" sz="11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53696">
                <a:tc>
                  <a:txBody>
                    <a:bodyPr/>
                    <a:lstStyle/>
                    <a:p>
                      <a:pPr>
                        <a:lnSpc>
                          <a:spcPct val="115000"/>
                        </a:lnSpc>
                        <a:spcBef>
                          <a:spcPts val="600"/>
                        </a:spcBef>
                        <a:spcAft>
                          <a:spcPts val="0"/>
                        </a:spcAft>
                      </a:pPr>
                      <a:r>
                        <a:rPr lang="tr-TR" sz="1100">
                          <a:solidFill>
                            <a:schemeClr val="tx1"/>
                          </a:solidFill>
                          <a:effectLst/>
                          <a:latin typeface="+mn-lt"/>
                        </a:rPr>
                        <a:t>Dış Kaynak/Projeler </a:t>
                      </a:r>
                      <a:endParaRPr lang="tr-TR" sz="11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5000</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6739">
                <a:tc>
                  <a:txBody>
                    <a:bodyPr/>
                    <a:lstStyle/>
                    <a:p>
                      <a:pPr>
                        <a:lnSpc>
                          <a:spcPct val="115000"/>
                        </a:lnSpc>
                        <a:spcBef>
                          <a:spcPts val="600"/>
                        </a:spcBef>
                        <a:spcAft>
                          <a:spcPts val="0"/>
                        </a:spcAft>
                      </a:pPr>
                      <a:r>
                        <a:rPr lang="tr-TR" sz="1100">
                          <a:solidFill>
                            <a:schemeClr val="tx1"/>
                          </a:solidFill>
                          <a:effectLst/>
                          <a:latin typeface="+mn-lt"/>
                        </a:rPr>
                        <a:t>Diğer </a:t>
                      </a:r>
                      <a:endParaRPr lang="tr-TR" sz="11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53696">
                <a:tc>
                  <a:txBody>
                    <a:bodyPr/>
                    <a:lstStyle/>
                    <a:p>
                      <a:pPr>
                        <a:lnSpc>
                          <a:spcPct val="115000"/>
                        </a:lnSpc>
                        <a:spcBef>
                          <a:spcPts val="600"/>
                        </a:spcBef>
                        <a:spcAft>
                          <a:spcPts val="0"/>
                        </a:spcAft>
                      </a:pPr>
                      <a:r>
                        <a:rPr lang="tr-TR" sz="1100" dirty="0">
                          <a:solidFill>
                            <a:schemeClr val="tx1"/>
                          </a:solidFill>
                          <a:effectLst/>
                          <a:latin typeface="+mn-lt"/>
                        </a:rPr>
                        <a:t>TOPLAM </a:t>
                      </a:r>
                      <a:endParaRPr lang="tr-TR" sz="11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latin typeface="+mn-lt"/>
                        </a:rPr>
                        <a:t>91535</a:t>
                      </a:r>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10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7" name="16 Slayt Numarası Yer Tutucusu"/>
          <p:cNvSpPr>
            <a:spLocks noGrp="1"/>
          </p:cNvSpPr>
          <p:nvPr>
            <p:ph type="sldNum" sz="quarter" idx="12"/>
          </p:nvPr>
        </p:nvSpPr>
        <p:spPr>
          <a:xfrm>
            <a:off x="4886323" y="8557685"/>
            <a:ext cx="1600200" cy="486833"/>
          </a:xfrm>
        </p:spPr>
        <p:txBody>
          <a:bodyPr/>
          <a:lstStyle/>
          <a:p>
            <a:r>
              <a:rPr lang="tr-TR" dirty="0" smtClean="0"/>
              <a:t>73</a:t>
            </a:r>
            <a:endParaRPr lang="tr-TR" dirty="0"/>
          </a:p>
        </p:txBody>
      </p:sp>
    </p:spTree>
    <p:extLst>
      <p:ext uri="{BB962C8B-B14F-4D97-AF65-F5344CB8AC3E}">
        <p14:creationId xmlns="" xmlns:p14="http://schemas.microsoft.com/office/powerpoint/2010/main" val="17359127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344057" y="3009998"/>
            <a:ext cx="68580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tr-TR" sz="1100" b="1" i="0" u="none" strike="noStrike" cap="none" normalizeH="0" baseline="0" dirty="0" smtClean="0">
                <a:ln>
                  <a:noFill/>
                </a:ln>
                <a:solidFill>
                  <a:srgbClr val="000000"/>
                </a:solidFill>
                <a:effectLst/>
                <a:ea typeface="Calibri" pitchFamily="34" charset="0"/>
                <a:cs typeface="Times New Roman" pitchFamily="18" charset="0"/>
              </a:rPr>
              <a:t>Okulumuzda Yapılan Kültürel Faaliyetlerin Gerçekleşme Sıklıkları:</a:t>
            </a:r>
            <a:r>
              <a:rPr kumimoji="0" lang="tr-TR" sz="1100" b="1" i="0" u="none" strike="noStrike" cap="none" normalizeH="0" baseline="0" dirty="0" smtClean="0">
                <a:ln>
                  <a:noFill/>
                </a:ln>
                <a:solidFill>
                  <a:schemeClr val="tx1"/>
                </a:solidFill>
                <a:effectLst/>
                <a:cs typeface="Arial" pitchFamily="34" charset="0"/>
              </a:rPr>
              <a:t> </a:t>
            </a:r>
            <a:r>
              <a:rPr lang="tr-TR" sz="1100" b="1" dirty="0" smtClean="0">
                <a:ea typeface="Calibri" pitchFamily="34" charset="0"/>
                <a:cs typeface="Times New Roman" pitchFamily="18" charset="0"/>
              </a:rPr>
              <a:t>(Ek 16)</a:t>
            </a:r>
            <a:endParaRPr kumimoji="0" lang="tr-TR" sz="1100" b="1" i="0" u="none" strike="noStrike" cap="none" normalizeH="0" baseline="0" dirty="0" smtClean="0">
              <a:ln>
                <a:noFill/>
              </a:ln>
              <a:solidFill>
                <a:schemeClr val="tx1"/>
              </a:solidFill>
              <a:effectLst/>
              <a:cs typeface="Arial" pitchFamily="34" charset="0"/>
            </a:endParaRPr>
          </a:p>
        </p:txBody>
      </p:sp>
      <p:graphicFrame>
        <p:nvGraphicFramePr>
          <p:cNvPr id="3" name="Tablo 2"/>
          <p:cNvGraphicFramePr>
            <a:graphicFrameLocks noGrp="1"/>
          </p:cNvGraphicFramePr>
          <p:nvPr>
            <p:extLst>
              <p:ext uri="{D42A27DB-BD31-4B8C-83A1-F6EECF244321}">
                <p14:modId xmlns="" xmlns:p14="http://schemas.microsoft.com/office/powerpoint/2010/main" val="1950974854"/>
              </p:ext>
            </p:extLst>
          </p:nvPr>
        </p:nvGraphicFramePr>
        <p:xfrm>
          <a:off x="324426" y="3342121"/>
          <a:ext cx="6229930" cy="3749040"/>
        </p:xfrm>
        <a:graphic>
          <a:graphicData uri="http://schemas.openxmlformats.org/drawingml/2006/table">
            <a:tbl>
              <a:tblPr firstRow="1" bandRow="1">
                <a:tableStyleId>{5C22544A-7EE6-4342-B048-85BDC9FD1C3A}</a:tableStyleId>
              </a:tblPr>
              <a:tblGrid>
                <a:gridCol w="889990"/>
                <a:gridCol w="889990"/>
                <a:gridCol w="889990"/>
                <a:gridCol w="889990"/>
                <a:gridCol w="889990"/>
                <a:gridCol w="889990"/>
                <a:gridCol w="889990"/>
              </a:tblGrid>
              <a:tr h="305478">
                <a:tc>
                  <a:txBody>
                    <a:bodyPr/>
                    <a:lstStyle/>
                    <a:p>
                      <a:pPr>
                        <a:lnSpc>
                          <a:spcPct val="115000"/>
                        </a:lnSpc>
                        <a:spcAft>
                          <a:spcPts val="1000"/>
                        </a:spcAft>
                      </a:pPr>
                      <a:r>
                        <a:rPr lang="tr-TR" sz="1050" dirty="0">
                          <a:solidFill>
                            <a:schemeClr val="tx1"/>
                          </a:solidFill>
                          <a:effectLst/>
                        </a:rPr>
                        <a:t>Faaliyet Türü</a:t>
                      </a:r>
                      <a:endParaRPr lang="tr-TR" sz="105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050" dirty="0" smtClean="0">
                          <a:solidFill>
                            <a:schemeClr val="tx1"/>
                          </a:solidFill>
                        </a:rPr>
                        <a:t>2012 Yılı</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050" dirty="0" smtClean="0">
                          <a:solidFill>
                            <a:schemeClr val="tx1"/>
                          </a:solidFill>
                        </a:rPr>
                        <a:t>Katılımcı Sayısı</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dirty="0" smtClean="0">
                          <a:solidFill>
                            <a:schemeClr val="tx1"/>
                          </a:solidFill>
                        </a:rPr>
                        <a:t>2013Yılı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dirty="0" smtClean="0">
                          <a:solidFill>
                            <a:schemeClr val="tx1"/>
                          </a:solidFill>
                        </a:rPr>
                        <a:t>Katılımcı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dirty="0" smtClean="0">
                          <a:solidFill>
                            <a:schemeClr val="tx1"/>
                          </a:solidFill>
                        </a:rPr>
                        <a:t>2014Yılı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dirty="0" smtClean="0">
                          <a:solidFill>
                            <a:schemeClr val="tx1"/>
                          </a:solidFill>
                        </a:rPr>
                        <a:t>Katılımcı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Sergi</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255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360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470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Konser</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Tiyatro</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200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Söyleşi</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Dinleti</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55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45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60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Şölen</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Gösteri</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140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Tören</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8</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310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9</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400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9</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400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Toplantı</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170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12</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200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12</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220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37594">
                <a:tc>
                  <a:txBody>
                    <a:bodyPr/>
                    <a:lstStyle/>
                    <a:p>
                      <a:pPr>
                        <a:spcAft>
                          <a:spcPts val="0"/>
                        </a:spcAft>
                      </a:pPr>
                      <a:r>
                        <a:rPr lang="tr-TR" sz="1050" dirty="0">
                          <a:solidFill>
                            <a:schemeClr val="tx1"/>
                          </a:solidFill>
                          <a:effectLst/>
                        </a:rPr>
                        <a:t>Veli Toplantısı</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185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205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220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Seminer</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3</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200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240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6</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300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a:solidFill>
                            <a:schemeClr val="tx1"/>
                          </a:solidFill>
                          <a:effectLst/>
                        </a:rPr>
                        <a:t>Turnuva</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120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150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6681">
                <a:tc>
                  <a:txBody>
                    <a:bodyPr/>
                    <a:lstStyle/>
                    <a:p>
                      <a:pPr>
                        <a:spcAft>
                          <a:spcPts val="0"/>
                        </a:spcAft>
                      </a:pPr>
                      <a:r>
                        <a:rPr lang="tr-TR" sz="1050" dirty="0" smtClean="0">
                          <a:solidFill>
                            <a:schemeClr val="tx1"/>
                          </a:solidFill>
                          <a:effectLst/>
                        </a:rPr>
                        <a:t>TOPLAM </a:t>
                      </a:r>
                      <a:endParaRPr lang="tr-TR" sz="105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1270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31</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1370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35</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050" dirty="0" smtClean="0">
                          <a:solidFill>
                            <a:schemeClr val="tx1"/>
                          </a:solidFill>
                        </a:rPr>
                        <a:t>2160</a:t>
                      </a:r>
                      <a:endParaRPr lang="tr-T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8" name="Dikdörtgen 7"/>
          <p:cNvSpPr/>
          <p:nvPr/>
        </p:nvSpPr>
        <p:spPr>
          <a:xfrm>
            <a:off x="344057" y="-37050"/>
            <a:ext cx="2579552" cy="430887"/>
          </a:xfrm>
          <a:prstGeom prst="rect">
            <a:avLst/>
          </a:prstGeom>
        </p:spPr>
        <p:txBody>
          <a:bodyPr wrap="none">
            <a:spAutoFit/>
          </a:bodyPr>
          <a:lstStyle/>
          <a:p>
            <a:pPr lvl="0"/>
            <a:r>
              <a:rPr lang="tr-TR" sz="1100" b="1" dirty="0"/>
              <a:t>Okul/Kurum Gelir-Gider Tablosu: </a:t>
            </a:r>
            <a:r>
              <a:rPr lang="tr-TR" sz="1100" b="1" dirty="0" smtClean="0"/>
              <a:t> </a:t>
            </a:r>
            <a:r>
              <a:rPr lang="tr-TR" sz="1100" b="1" dirty="0" smtClean="0">
                <a:ea typeface="Calibri" pitchFamily="34" charset="0"/>
                <a:cs typeface="Times New Roman" pitchFamily="18" charset="0"/>
              </a:rPr>
              <a:t>(Ek 15)</a:t>
            </a:r>
            <a:endParaRPr lang="tr-TR" sz="1100" dirty="0">
              <a:cs typeface="Arial" pitchFamily="34" charset="0"/>
            </a:endParaRPr>
          </a:p>
          <a:p>
            <a:endParaRPr lang="tr-TR" sz="1100" b="1" dirty="0"/>
          </a:p>
        </p:txBody>
      </p:sp>
      <p:graphicFrame>
        <p:nvGraphicFramePr>
          <p:cNvPr id="9" name="Tablo 8"/>
          <p:cNvGraphicFramePr>
            <a:graphicFrameLocks noGrp="1"/>
          </p:cNvGraphicFramePr>
          <p:nvPr>
            <p:extLst>
              <p:ext uri="{D42A27DB-BD31-4B8C-83A1-F6EECF244321}">
                <p14:modId xmlns="" xmlns:p14="http://schemas.microsoft.com/office/powerpoint/2010/main" val="3973392093"/>
              </p:ext>
            </p:extLst>
          </p:nvPr>
        </p:nvGraphicFramePr>
        <p:xfrm>
          <a:off x="344057" y="291587"/>
          <a:ext cx="6210301" cy="2523744"/>
        </p:xfrm>
        <a:graphic>
          <a:graphicData uri="http://schemas.openxmlformats.org/drawingml/2006/table">
            <a:tbl>
              <a:tblPr>
                <a:tableStyleId>{5C22544A-7EE6-4342-B048-85BDC9FD1C3A}</a:tableStyleId>
              </a:tblPr>
              <a:tblGrid>
                <a:gridCol w="1976477"/>
                <a:gridCol w="643474"/>
                <a:gridCol w="641528"/>
                <a:gridCol w="644123"/>
                <a:gridCol w="739476"/>
                <a:gridCol w="778395"/>
                <a:gridCol w="786828"/>
              </a:tblGrid>
              <a:tr h="158750">
                <a:tc>
                  <a:txBody>
                    <a:bodyPr/>
                    <a:lstStyle/>
                    <a:p>
                      <a:pPr algn="ctr">
                        <a:lnSpc>
                          <a:spcPct val="115000"/>
                        </a:lnSpc>
                        <a:spcAft>
                          <a:spcPts val="0"/>
                        </a:spcAft>
                      </a:pPr>
                      <a:r>
                        <a:rPr lang="tr-TR" sz="1200" dirty="0">
                          <a:effectLst/>
                        </a:rPr>
                        <a:t>YILLAR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tr-TR" sz="1200">
                          <a:effectLst/>
                        </a:rPr>
                        <a:t>2012</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lnSpc>
                          <a:spcPct val="115000"/>
                        </a:lnSpc>
                        <a:spcAft>
                          <a:spcPts val="0"/>
                        </a:spcAft>
                      </a:pPr>
                      <a:r>
                        <a:rPr lang="tr-TR" sz="1200">
                          <a:effectLst/>
                        </a:rPr>
                        <a:t>2013</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lnSpc>
                          <a:spcPct val="115000"/>
                        </a:lnSpc>
                        <a:spcAft>
                          <a:spcPts val="0"/>
                        </a:spcAft>
                      </a:pPr>
                      <a:r>
                        <a:rPr lang="tr-TR" sz="1200">
                          <a:effectLst/>
                        </a:rPr>
                        <a:t>2014</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r>
              <a:tr h="158750">
                <a:tc>
                  <a:txBody>
                    <a:bodyPr/>
                    <a:lstStyle/>
                    <a:p>
                      <a:pPr algn="ctr">
                        <a:lnSpc>
                          <a:spcPct val="115000"/>
                        </a:lnSpc>
                        <a:spcAft>
                          <a:spcPts val="0"/>
                        </a:spcAft>
                      </a:pPr>
                      <a:r>
                        <a:rPr lang="tr-TR" sz="1200" dirty="0">
                          <a:effectLst/>
                        </a:rPr>
                        <a:t>HARCAMA KALEMLERİ</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GELİR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GİDER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GELİR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GİDER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GELİR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effectLst/>
                        </a:rPr>
                        <a:t>GİDER</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Temizlik</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9">
                  <a:txBody>
                    <a:bodyPr/>
                    <a:lstStyle/>
                    <a:p>
                      <a:pPr algn="ctr">
                        <a:lnSpc>
                          <a:spcPct val="115000"/>
                        </a:lnSpc>
                        <a:spcAft>
                          <a:spcPts val="0"/>
                        </a:spcAft>
                      </a:pPr>
                      <a:r>
                        <a:rPr lang="tr-TR" sz="1100" dirty="0" smtClean="0">
                          <a:effectLst/>
                          <a:latin typeface="Calibri"/>
                          <a:ea typeface="Calibri"/>
                          <a:cs typeface="Times New Roman"/>
                        </a:rPr>
                        <a:t>91,535</a:t>
                      </a:r>
                      <a:endParaRPr lang="tr-TR" sz="1100" dirty="0">
                        <a:effectLst/>
                        <a:latin typeface="Calibri"/>
                        <a:ea typeface="Calibri"/>
                        <a:cs typeface="Times New Roman"/>
                      </a:endParaRPr>
                    </a:p>
                  </a:txBody>
                  <a:tcPr marL="44450" marR="4445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100" dirty="0" smtClean="0">
                          <a:effectLst/>
                          <a:latin typeface="Calibri"/>
                          <a:ea typeface="Calibri"/>
                          <a:cs typeface="Times New Roman"/>
                        </a:rPr>
                        <a:t>5,703</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9">
                  <a:txBody>
                    <a:bodyPr/>
                    <a:lstStyle/>
                    <a:p>
                      <a:pPr algn="ctr">
                        <a:lnSpc>
                          <a:spcPct val="115000"/>
                        </a:lnSpc>
                        <a:spcAft>
                          <a:spcPts val="0"/>
                        </a:spcAft>
                      </a:pPr>
                      <a:r>
                        <a:rPr lang="tr-TR" sz="1100" dirty="0" smtClean="0">
                          <a:effectLst/>
                          <a:latin typeface="Calibri"/>
                          <a:ea typeface="Calibri"/>
                          <a:cs typeface="Times New Roman"/>
                        </a:rPr>
                        <a:t>125,152</a:t>
                      </a:r>
                      <a:endParaRPr lang="tr-TR" sz="1100" dirty="0">
                        <a:effectLst/>
                        <a:latin typeface="Calibri"/>
                        <a:ea typeface="Calibri"/>
                        <a:cs typeface="Times New Roman"/>
                      </a:endParaRPr>
                    </a:p>
                  </a:txBody>
                  <a:tcPr marL="44450" marR="4445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100" dirty="0" smtClean="0">
                          <a:effectLst/>
                          <a:latin typeface="Calibri"/>
                          <a:ea typeface="Calibri"/>
                          <a:cs typeface="Times New Roman"/>
                        </a:rPr>
                        <a:t>6,267</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9">
                  <a:txBody>
                    <a:bodyPr/>
                    <a:lstStyle/>
                    <a:p>
                      <a:pPr algn="ctr">
                        <a:lnSpc>
                          <a:spcPct val="115000"/>
                        </a:lnSpc>
                        <a:spcAft>
                          <a:spcPts val="0"/>
                        </a:spcAft>
                      </a:pPr>
                      <a:r>
                        <a:rPr lang="tr-TR" sz="1100" dirty="0" smtClean="0">
                          <a:effectLst/>
                          <a:latin typeface="Calibri"/>
                          <a:ea typeface="Calibri"/>
                          <a:cs typeface="Times New Roman"/>
                        </a:rPr>
                        <a:t>118,889</a:t>
                      </a:r>
                      <a:endParaRPr lang="tr-TR" sz="1100" dirty="0">
                        <a:effectLst/>
                        <a:latin typeface="Calibri"/>
                        <a:ea typeface="Calibri"/>
                        <a:cs typeface="Times New Roman"/>
                      </a:endParaRPr>
                    </a:p>
                  </a:txBody>
                  <a:tcPr marL="44450" marR="4445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100" dirty="0" smtClean="0">
                          <a:effectLst/>
                          <a:latin typeface="Calibri"/>
                          <a:ea typeface="Calibri"/>
                          <a:cs typeface="Times New Roman"/>
                        </a:rPr>
                        <a:t>10,630</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dirty="0">
                          <a:effectLst/>
                        </a:rPr>
                        <a:t>Küçük onarım</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1,795</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3,694</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6,284</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Bilgisayar harcamaları</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Büro makinaları harcamaları</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1,793</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Telefon</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305</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305</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1,735</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Yemek</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Sosyal faaliyetler</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356</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540</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Kırtasiye</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7620</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14,560</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15,783</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4450">
                <a:tc>
                  <a:txBody>
                    <a:bodyPr/>
                    <a:lstStyle/>
                    <a:p>
                      <a:pPr algn="l">
                        <a:lnSpc>
                          <a:spcPct val="115000"/>
                        </a:lnSpc>
                        <a:spcAft>
                          <a:spcPts val="0"/>
                        </a:spcAft>
                      </a:pPr>
                      <a:r>
                        <a:rPr lang="tr-TR" sz="1200" dirty="0">
                          <a:effectLst/>
                        </a:rPr>
                        <a:t>Vergi, harç vs.</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l">
                        <a:spcAft>
                          <a:spcPts val="0"/>
                        </a:spcAft>
                      </a:pPr>
                      <a:r>
                        <a:rPr lang="tr-TR" sz="1100" dirty="0" smtClean="0">
                          <a:effectLst/>
                          <a:latin typeface="Calibri"/>
                          <a:ea typeface="Times New Roman"/>
                          <a:cs typeface="Times New Roman"/>
                        </a:rPr>
                        <a:t>-</a:t>
                      </a:r>
                      <a:endParaRPr lang="tr-TR" sz="1100" dirty="0">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l">
                        <a:spcAft>
                          <a:spcPts val="0"/>
                        </a:spcAft>
                      </a:pPr>
                      <a:endParaRPr lang="tr-TR" sz="1100" dirty="0">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lnSpc>
                          <a:spcPct val="115000"/>
                        </a:lnSpc>
                        <a:spcAft>
                          <a:spcPts val="0"/>
                        </a:spcAft>
                      </a:pPr>
                      <a:r>
                        <a:rPr lang="tr-TR" sz="1100" dirty="0" smtClean="0">
                          <a:effectLst/>
                          <a:latin typeface="Calibri"/>
                          <a:ea typeface="Calibri"/>
                          <a:cs typeface="Times New Roman"/>
                        </a:rPr>
                        <a:t>-</a:t>
                      </a: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8750">
                <a:tc>
                  <a:txBody>
                    <a:bodyPr/>
                    <a:lstStyle/>
                    <a:p>
                      <a:pPr algn="l">
                        <a:lnSpc>
                          <a:spcPct val="115000"/>
                        </a:lnSpc>
                        <a:spcAft>
                          <a:spcPts val="0"/>
                        </a:spcAft>
                      </a:pPr>
                      <a:r>
                        <a:rPr lang="tr-TR" sz="1200">
                          <a:effectLst/>
                        </a:rPr>
                        <a:t>GENEL</a:t>
                      </a: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tr-TR" sz="110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tr-TR" sz="11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0" name="Tablo 9"/>
          <p:cNvGraphicFramePr>
            <a:graphicFrameLocks noGrp="1"/>
          </p:cNvGraphicFramePr>
          <p:nvPr>
            <p:extLst>
              <p:ext uri="{D42A27DB-BD31-4B8C-83A1-F6EECF244321}">
                <p14:modId xmlns="" xmlns:p14="http://schemas.microsoft.com/office/powerpoint/2010/main" val="2495611442"/>
              </p:ext>
            </p:extLst>
          </p:nvPr>
        </p:nvGraphicFramePr>
        <p:xfrm>
          <a:off x="344056" y="7740352"/>
          <a:ext cx="6210301" cy="1051560"/>
        </p:xfrm>
        <a:graphic>
          <a:graphicData uri="http://schemas.openxmlformats.org/drawingml/2006/table">
            <a:tbl>
              <a:tblPr>
                <a:tableStyleId>{5C22544A-7EE6-4342-B048-85BDC9FD1C3A}</a:tableStyleId>
              </a:tblPr>
              <a:tblGrid>
                <a:gridCol w="777013"/>
                <a:gridCol w="2739516"/>
                <a:gridCol w="2693772"/>
              </a:tblGrid>
              <a:tr h="155575">
                <a:tc>
                  <a:txBody>
                    <a:bodyPr/>
                    <a:lstStyle/>
                    <a:p>
                      <a:pPr>
                        <a:lnSpc>
                          <a:spcPct val="115000"/>
                        </a:lnSpc>
                        <a:spcAft>
                          <a:spcPts val="1000"/>
                        </a:spcAft>
                      </a:pPr>
                      <a:r>
                        <a:rPr lang="tr-TR" sz="1200" dirty="0">
                          <a:effectLst/>
                        </a:rPr>
                        <a:t>  Yıllar </a:t>
                      </a:r>
                      <a:endParaRPr lang="tr-TR" sz="1100" dirty="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rPr>
                        <a:t>Sosyal kulüp sayısı</a:t>
                      </a:r>
                      <a:endParaRPr lang="tr-TR" sz="1100" dirty="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lnSpc>
                          <a:spcPct val="115000"/>
                        </a:lnSpc>
                        <a:spcAft>
                          <a:spcPts val="1000"/>
                        </a:spcAft>
                      </a:pPr>
                      <a:r>
                        <a:rPr lang="tr-TR" sz="1200">
                          <a:effectLst/>
                        </a:rPr>
                        <a:t>Kulüp çalışmalarında Yapılan Etkinlik Sayısı</a:t>
                      </a:r>
                      <a:endParaRPr lang="tr-TR" sz="110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500">
                <a:tc>
                  <a:txBody>
                    <a:bodyPr/>
                    <a:lstStyle/>
                    <a:p>
                      <a:pPr algn="ctr">
                        <a:lnSpc>
                          <a:spcPct val="115000"/>
                        </a:lnSpc>
                        <a:spcAft>
                          <a:spcPts val="1000"/>
                        </a:spcAft>
                      </a:pPr>
                      <a:r>
                        <a:rPr lang="tr-TR" sz="1200">
                          <a:effectLst/>
                        </a:rPr>
                        <a:t>2012</a:t>
                      </a:r>
                      <a:endParaRPr lang="tr-TR" sz="110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14</a:t>
                      </a:r>
                      <a:endParaRPr lang="tr-TR" sz="1100" dirty="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effectLst/>
                        </a:rPr>
                        <a:t>15</a:t>
                      </a:r>
                      <a:endParaRPr lang="tr-TR" sz="110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7320">
                <a:tc>
                  <a:txBody>
                    <a:bodyPr/>
                    <a:lstStyle/>
                    <a:p>
                      <a:pPr algn="ctr">
                        <a:lnSpc>
                          <a:spcPct val="115000"/>
                        </a:lnSpc>
                        <a:spcAft>
                          <a:spcPts val="1000"/>
                        </a:spcAft>
                      </a:pPr>
                      <a:r>
                        <a:rPr lang="tr-TR" sz="1200">
                          <a:effectLst/>
                        </a:rPr>
                        <a:t>2013</a:t>
                      </a:r>
                      <a:endParaRPr lang="tr-TR" sz="110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14</a:t>
                      </a:r>
                      <a:endParaRPr lang="tr-TR" sz="1100" dirty="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effectLst/>
                        </a:rPr>
                        <a:t>18</a:t>
                      </a:r>
                      <a:endParaRPr lang="tr-TR" sz="110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150">
                <a:tc>
                  <a:txBody>
                    <a:bodyPr/>
                    <a:lstStyle/>
                    <a:p>
                      <a:pPr algn="ctr">
                        <a:lnSpc>
                          <a:spcPct val="115000"/>
                        </a:lnSpc>
                        <a:spcAft>
                          <a:spcPts val="1000"/>
                        </a:spcAft>
                      </a:pPr>
                      <a:r>
                        <a:rPr lang="tr-TR" sz="1200">
                          <a:effectLst/>
                        </a:rPr>
                        <a:t>2014</a:t>
                      </a:r>
                      <a:endParaRPr lang="tr-TR" sz="110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smtClean="0">
                          <a:effectLst/>
                        </a:rPr>
                        <a:t>14</a:t>
                      </a:r>
                      <a:endParaRPr lang="tr-TR" sz="1100" dirty="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effectLst/>
                        </a:rPr>
                        <a:t>20</a:t>
                      </a:r>
                      <a:endParaRPr lang="tr-TR" sz="1100" dirty="0">
                        <a:effectLst/>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1" name="Rectangle 1"/>
          <p:cNvSpPr>
            <a:spLocks noChangeArrowheads="1"/>
          </p:cNvSpPr>
          <p:nvPr/>
        </p:nvSpPr>
        <p:spPr bwMode="auto">
          <a:xfrm>
            <a:off x="344057" y="7460014"/>
            <a:ext cx="5143555"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tr-TR" sz="1100" b="1" i="0" u="none" strike="noStrike" cap="none" normalizeH="0" baseline="0" dirty="0" smtClean="0">
                <a:ln>
                  <a:noFill/>
                </a:ln>
                <a:solidFill>
                  <a:srgbClr val="000000"/>
                </a:solidFill>
                <a:effectLst/>
                <a:ea typeface="Calibri" pitchFamily="34" charset="0"/>
                <a:cs typeface="Times New Roman" pitchFamily="18" charset="0"/>
              </a:rPr>
              <a:t>Sosyal Etkinlikler Durumu Verileri: </a:t>
            </a:r>
            <a:r>
              <a:rPr lang="tr-TR" sz="1100" b="1" dirty="0" smtClean="0">
                <a:ea typeface="Calibri" pitchFamily="34" charset="0"/>
                <a:cs typeface="Times New Roman" pitchFamily="18" charset="0"/>
              </a:rPr>
              <a:t>(Ek 17)</a:t>
            </a:r>
            <a:endParaRPr kumimoji="0" lang="tr-TR" sz="1100" b="1" i="0" u="none" strike="noStrike" cap="none" normalizeH="0" baseline="0" dirty="0" smtClean="0">
              <a:ln>
                <a:noFill/>
              </a:ln>
              <a:solidFill>
                <a:schemeClr val="tx1"/>
              </a:solidFill>
              <a:effectLst/>
              <a:cs typeface="Arial" pitchFamily="34" charset="0"/>
            </a:endParaRPr>
          </a:p>
        </p:txBody>
      </p:sp>
      <p:sp>
        <p:nvSpPr>
          <p:cNvPr id="13" name="12 Slayt Numarası Yer Tutucusu"/>
          <p:cNvSpPr>
            <a:spLocks noGrp="1"/>
          </p:cNvSpPr>
          <p:nvPr>
            <p:ph type="sldNum" sz="quarter" idx="12"/>
          </p:nvPr>
        </p:nvSpPr>
        <p:spPr/>
        <p:txBody>
          <a:bodyPr/>
          <a:lstStyle/>
          <a:p>
            <a:r>
              <a:rPr lang="tr-TR" dirty="0" smtClean="0"/>
              <a:t>74</a:t>
            </a:r>
            <a:endParaRPr lang="tr-TR" dirty="0"/>
          </a:p>
        </p:txBody>
      </p:sp>
    </p:spTree>
    <p:extLst>
      <p:ext uri="{BB962C8B-B14F-4D97-AF65-F5344CB8AC3E}">
        <p14:creationId xmlns="" xmlns:p14="http://schemas.microsoft.com/office/powerpoint/2010/main" val="17609940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o 8"/>
          <p:cNvGraphicFramePr>
            <a:graphicFrameLocks noGrp="1"/>
          </p:cNvGraphicFramePr>
          <p:nvPr>
            <p:extLst>
              <p:ext uri="{D42A27DB-BD31-4B8C-83A1-F6EECF244321}">
                <p14:modId xmlns="" xmlns:p14="http://schemas.microsoft.com/office/powerpoint/2010/main" val="3062926691"/>
              </p:ext>
            </p:extLst>
          </p:nvPr>
        </p:nvGraphicFramePr>
        <p:xfrm>
          <a:off x="317312" y="728657"/>
          <a:ext cx="6057900" cy="403098"/>
        </p:xfrm>
        <a:graphic>
          <a:graphicData uri="http://schemas.openxmlformats.org/drawingml/2006/table">
            <a:tbl>
              <a:tblPr firstRow="1" firstCol="1" lastRow="1" lastCol="1" bandRow="1" bandCol="1">
                <a:tableStyleId>{5C22544A-7EE6-4342-B048-85BDC9FD1C3A}</a:tableStyleId>
              </a:tblPr>
              <a:tblGrid>
                <a:gridCol w="1874237"/>
                <a:gridCol w="2198627"/>
                <a:gridCol w="1985036"/>
              </a:tblGrid>
              <a:tr h="170180">
                <a:tc>
                  <a:txBody>
                    <a:bodyPr/>
                    <a:lstStyle/>
                    <a:p>
                      <a:pPr algn="ctr">
                        <a:lnSpc>
                          <a:spcPct val="115000"/>
                        </a:lnSpc>
                        <a:spcAft>
                          <a:spcPts val="1000"/>
                        </a:spcAft>
                      </a:pPr>
                      <a:r>
                        <a:rPr lang="tr-TR" sz="1200" dirty="0">
                          <a:solidFill>
                            <a:schemeClr val="tx1"/>
                          </a:solidFill>
                          <a:effectLst/>
                        </a:rPr>
                        <a:t>2012</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solidFill>
                            <a:schemeClr val="tx1"/>
                          </a:solidFill>
                          <a:effectLst/>
                        </a:rPr>
                        <a:t>2013</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solidFill>
                            <a:schemeClr val="tx1"/>
                          </a:solidFill>
                          <a:effectLst/>
                        </a:rPr>
                        <a:t>2014</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0180">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30</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28</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30</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0" name="Dikdörtgen 9"/>
          <p:cNvSpPr/>
          <p:nvPr/>
        </p:nvSpPr>
        <p:spPr>
          <a:xfrm>
            <a:off x="317313" y="2339752"/>
            <a:ext cx="6107299" cy="261610"/>
          </a:xfrm>
          <a:prstGeom prst="rect">
            <a:avLst/>
          </a:prstGeom>
        </p:spPr>
        <p:txBody>
          <a:bodyPr wrap="square">
            <a:spAutoFit/>
          </a:bodyPr>
          <a:lstStyle/>
          <a:p>
            <a:pPr lvl="0"/>
            <a:r>
              <a:rPr lang="tr-TR" sz="1100" b="1" dirty="0"/>
              <a:t>Yıllara Göre Öğretmen, Öğrenci ve Derslik </a:t>
            </a:r>
            <a:r>
              <a:rPr lang="tr-TR" sz="1100" b="1" dirty="0" smtClean="0"/>
              <a:t>Durumu </a:t>
            </a:r>
            <a:r>
              <a:rPr lang="tr-TR" sz="1100" b="1" dirty="0" smtClean="0">
                <a:ea typeface="Calibri" pitchFamily="34" charset="0"/>
                <a:cs typeface="Times New Roman" pitchFamily="18" charset="0"/>
              </a:rPr>
              <a:t>(Ek 19)</a:t>
            </a:r>
            <a:endParaRPr lang="tr-TR" sz="1100" dirty="0"/>
          </a:p>
        </p:txBody>
      </p:sp>
      <p:graphicFrame>
        <p:nvGraphicFramePr>
          <p:cNvPr id="11" name="Tablo 10"/>
          <p:cNvGraphicFramePr>
            <a:graphicFrameLocks noGrp="1"/>
          </p:cNvGraphicFramePr>
          <p:nvPr>
            <p:extLst>
              <p:ext uri="{D42A27DB-BD31-4B8C-83A1-F6EECF244321}">
                <p14:modId xmlns="" xmlns:p14="http://schemas.microsoft.com/office/powerpoint/2010/main" val="2173764234"/>
              </p:ext>
            </p:extLst>
          </p:nvPr>
        </p:nvGraphicFramePr>
        <p:xfrm>
          <a:off x="363571" y="2693814"/>
          <a:ext cx="6011639" cy="1308100"/>
        </p:xfrm>
        <a:graphic>
          <a:graphicData uri="http://schemas.openxmlformats.org/drawingml/2006/table">
            <a:tbl>
              <a:tblPr/>
              <a:tblGrid>
                <a:gridCol w="924918"/>
                <a:gridCol w="445791"/>
                <a:gridCol w="485010"/>
                <a:gridCol w="577175"/>
                <a:gridCol w="632535"/>
                <a:gridCol w="596985"/>
                <a:gridCol w="624238"/>
                <a:gridCol w="551682"/>
                <a:gridCol w="574560"/>
                <a:gridCol w="598745"/>
              </a:tblGrid>
              <a:tr h="261620">
                <a:tc>
                  <a:txBody>
                    <a:bodyPr/>
                    <a:lstStyle/>
                    <a:p>
                      <a:pPr algn="ctr">
                        <a:lnSpc>
                          <a:spcPct val="115000"/>
                        </a:lnSpc>
                        <a:spcAft>
                          <a:spcPts val="0"/>
                        </a:spcAft>
                      </a:pPr>
                      <a:r>
                        <a:rPr lang="tr-TR" sz="900" b="1"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lnSpc>
                          <a:spcPct val="115000"/>
                        </a:lnSpc>
                        <a:spcAft>
                          <a:spcPts val="0"/>
                        </a:spcAft>
                      </a:pPr>
                      <a:r>
                        <a:rPr lang="tr-TR" sz="900" b="1" dirty="0">
                          <a:solidFill>
                            <a:schemeClr val="tx1"/>
                          </a:solidFill>
                          <a:effectLst/>
                          <a:latin typeface="Times New Roman"/>
                          <a:ea typeface="Times New Roman"/>
                          <a:cs typeface="Times New Roman"/>
                        </a:rPr>
                        <a:t>Öğrenci  Sayısı</a:t>
                      </a:r>
                      <a:endParaRPr lang="tr-TR" sz="1100" dirty="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lnSpc>
                          <a:spcPct val="115000"/>
                        </a:lnSpc>
                        <a:spcAft>
                          <a:spcPts val="0"/>
                        </a:spcAft>
                      </a:pPr>
                      <a:r>
                        <a:rPr lang="tr-TR" sz="900" b="1" dirty="0" smtClean="0">
                          <a:solidFill>
                            <a:schemeClr val="tx1"/>
                          </a:solidFill>
                          <a:effectLst/>
                          <a:latin typeface="Times New Roman"/>
                          <a:ea typeface="Times New Roman"/>
                          <a:cs typeface="Times New Roman"/>
                        </a:rPr>
                        <a:t>Öğretmen </a:t>
                      </a:r>
                      <a:r>
                        <a:rPr lang="tr-TR" sz="900" b="1" dirty="0">
                          <a:solidFill>
                            <a:schemeClr val="tx1"/>
                          </a:solidFill>
                          <a:effectLst/>
                          <a:latin typeface="Times New Roman"/>
                          <a:ea typeface="Times New Roman"/>
                          <a:cs typeface="Times New Roman"/>
                        </a:rPr>
                        <a:t>Sayısı</a:t>
                      </a:r>
                      <a:endParaRPr lang="tr-TR" sz="1100" dirty="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tr-TR" sz="900" b="1">
                          <a:solidFill>
                            <a:schemeClr val="tx1"/>
                          </a:solidFill>
                          <a:effectLst/>
                          <a:latin typeface="Times New Roman"/>
                          <a:ea typeface="Times New Roman"/>
                          <a:cs typeface="Times New Roman"/>
                        </a:rPr>
                        <a:t>Derslik Sayısı</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tr-TR" sz="900" b="1" dirty="0">
                          <a:solidFill>
                            <a:schemeClr val="tx1"/>
                          </a:solidFill>
                          <a:effectLst/>
                          <a:latin typeface="Times New Roman"/>
                          <a:ea typeface="Times New Roman"/>
                          <a:cs typeface="Times New Roman"/>
                        </a:rPr>
                        <a:t>Şube Sayısı</a:t>
                      </a:r>
                      <a:endParaRPr lang="tr-TR" sz="1100" dirty="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tr-TR" sz="900" b="1">
                          <a:solidFill>
                            <a:schemeClr val="tx1"/>
                          </a:solidFill>
                          <a:effectLst/>
                          <a:latin typeface="Times New Roman"/>
                          <a:ea typeface="Times New Roman"/>
                          <a:cs typeface="Times New Roman"/>
                        </a:rPr>
                        <a:t>Der. Baş. Öğr. Say.</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tr-TR" sz="900" b="1">
                          <a:solidFill>
                            <a:schemeClr val="tx1"/>
                          </a:solidFill>
                          <a:effectLst/>
                          <a:latin typeface="Times New Roman"/>
                          <a:ea typeface="Times New Roman"/>
                          <a:cs typeface="Times New Roman"/>
                        </a:rPr>
                        <a:t>Şube Baş. Öğr. Say</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tr-TR" sz="900" b="1" dirty="0">
                          <a:solidFill>
                            <a:schemeClr val="tx1"/>
                          </a:solidFill>
                          <a:effectLst/>
                          <a:latin typeface="Times New Roman"/>
                          <a:ea typeface="Times New Roman"/>
                          <a:cs typeface="Times New Roman"/>
                        </a:rPr>
                        <a:t>Öğret. Baş. </a:t>
                      </a:r>
                      <a:r>
                        <a:rPr lang="tr-TR" sz="900" b="1" dirty="0" err="1">
                          <a:solidFill>
                            <a:schemeClr val="tx1"/>
                          </a:solidFill>
                          <a:effectLst/>
                          <a:latin typeface="Times New Roman"/>
                          <a:ea typeface="Times New Roman"/>
                          <a:cs typeface="Times New Roman"/>
                        </a:rPr>
                        <a:t>Öğr</a:t>
                      </a:r>
                      <a:r>
                        <a:rPr lang="tr-TR" sz="900" b="1" dirty="0">
                          <a:solidFill>
                            <a:schemeClr val="tx1"/>
                          </a:solidFill>
                          <a:effectLst/>
                          <a:latin typeface="Times New Roman"/>
                          <a:ea typeface="Times New Roman"/>
                          <a:cs typeface="Times New Roman"/>
                        </a:rPr>
                        <a:t>. Say.</a:t>
                      </a:r>
                      <a:endParaRPr lang="tr-TR" sz="1100" dirty="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1620">
                <a:tc>
                  <a:txBody>
                    <a:bodyPr/>
                    <a:lstStyle/>
                    <a:p>
                      <a:pPr algn="ctr">
                        <a:lnSpc>
                          <a:spcPct val="115000"/>
                        </a:lnSpc>
                        <a:spcAft>
                          <a:spcPts val="0"/>
                        </a:spcAft>
                      </a:pPr>
                      <a:r>
                        <a:rPr lang="tr-TR" sz="900" b="1">
                          <a:solidFill>
                            <a:schemeClr val="tx1"/>
                          </a:solidFill>
                          <a:effectLst/>
                          <a:latin typeface="Times New Roman"/>
                          <a:ea typeface="Times New Roman"/>
                          <a:cs typeface="Times New Roman"/>
                        </a:rPr>
                        <a:t>Öğretim Yılı</a:t>
                      </a:r>
                      <a:endParaRPr lang="tr-TR" sz="110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900" dirty="0">
                          <a:solidFill>
                            <a:schemeClr val="tx1"/>
                          </a:solidFill>
                          <a:effectLst/>
                          <a:latin typeface="Times New Roman"/>
                          <a:ea typeface="Times New Roman"/>
                          <a:cs typeface="Times New Roman"/>
                        </a:rPr>
                        <a:t>Erkek</a:t>
                      </a:r>
                      <a:endParaRPr lang="tr-TR" sz="1100" dirty="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900">
                          <a:solidFill>
                            <a:schemeClr val="tx1"/>
                          </a:solidFill>
                          <a:effectLst/>
                          <a:latin typeface="Times New Roman"/>
                          <a:ea typeface="Times New Roman"/>
                          <a:cs typeface="Times New Roman"/>
                        </a:rPr>
                        <a:t>Kız</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900">
                          <a:solidFill>
                            <a:schemeClr val="tx1"/>
                          </a:solidFill>
                          <a:effectLst/>
                          <a:latin typeface="Times New Roman"/>
                          <a:ea typeface="Times New Roman"/>
                          <a:cs typeface="Times New Roman"/>
                        </a:rPr>
                        <a:t>Toplam</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61620">
                <a:tc>
                  <a:txBody>
                    <a:bodyPr/>
                    <a:lstStyle/>
                    <a:p>
                      <a:pPr algn="ctr">
                        <a:lnSpc>
                          <a:spcPct val="115000"/>
                        </a:lnSpc>
                        <a:spcAft>
                          <a:spcPts val="0"/>
                        </a:spcAft>
                      </a:pPr>
                      <a:r>
                        <a:rPr lang="tr-TR" sz="900">
                          <a:solidFill>
                            <a:schemeClr val="tx1"/>
                          </a:solidFill>
                          <a:effectLst/>
                          <a:latin typeface="Times New Roman"/>
                          <a:ea typeface="Times New Roman"/>
                          <a:cs typeface="Times New Roman"/>
                        </a:rPr>
                        <a:t>2011-2012</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131</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174</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305</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19</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24</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12</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26</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900" dirty="0" smtClean="0"/>
                        <a:t>25</a:t>
                      </a:r>
                      <a:endParaRPr lang="tr-TR" sz="900" dirty="0"/>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17</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1620">
                <a:tc>
                  <a:txBody>
                    <a:bodyPr/>
                    <a:lstStyle/>
                    <a:p>
                      <a:pPr algn="ctr">
                        <a:lnSpc>
                          <a:spcPct val="115000"/>
                        </a:lnSpc>
                        <a:spcAft>
                          <a:spcPts val="0"/>
                        </a:spcAft>
                      </a:pPr>
                      <a:r>
                        <a:rPr lang="tr-TR" sz="900">
                          <a:solidFill>
                            <a:schemeClr val="tx1"/>
                          </a:solidFill>
                          <a:effectLst/>
                          <a:latin typeface="Times New Roman"/>
                          <a:ea typeface="Times New Roman"/>
                          <a:cs typeface="Times New Roman"/>
                        </a:rPr>
                        <a:t>2012-2013</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138</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228</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366</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22</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24</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12</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28,5</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900" dirty="0" smtClean="0"/>
                        <a:t>30,5</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16,88</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1620">
                <a:tc>
                  <a:txBody>
                    <a:bodyPr/>
                    <a:lstStyle/>
                    <a:p>
                      <a:pPr algn="ctr">
                        <a:lnSpc>
                          <a:spcPct val="115000"/>
                        </a:lnSpc>
                        <a:spcAft>
                          <a:spcPts val="0"/>
                        </a:spcAft>
                      </a:pPr>
                      <a:r>
                        <a:rPr lang="tr-TR" sz="900">
                          <a:solidFill>
                            <a:schemeClr val="tx1"/>
                          </a:solidFill>
                          <a:effectLst/>
                          <a:latin typeface="Times New Roman"/>
                          <a:ea typeface="Times New Roman"/>
                          <a:cs typeface="Times New Roman"/>
                        </a:rPr>
                        <a:t>2013-2014</a:t>
                      </a:r>
                      <a:endParaRPr lang="tr-TR" sz="1100">
                        <a:solidFill>
                          <a:schemeClr val="tx1"/>
                        </a:solidFill>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168</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296</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smtClean="0">
                          <a:solidFill>
                            <a:schemeClr val="tx1"/>
                          </a:solidFill>
                          <a:effectLst/>
                          <a:latin typeface="Times New Roman"/>
                          <a:ea typeface="Times New Roman"/>
                          <a:cs typeface="Times New Roman"/>
                        </a:rPr>
                        <a:t>464</a:t>
                      </a:r>
                      <a:r>
                        <a:rPr lang="tr-TR" sz="900" dirty="0">
                          <a:solidFill>
                            <a:schemeClr val="tx1"/>
                          </a:solidFill>
                          <a:effectLst/>
                          <a:latin typeface="Times New Roman"/>
                          <a:ea typeface="Times New Roman"/>
                          <a:cs typeface="Times New Roman"/>
                        </a:rPr>
                        <a:t> </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30</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24</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15</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31</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900" dirty="0" smtClean="0"/>
                        <a:t>30,93</a:t>
                      </a:r>
                      <a:endParaRPr lang="tr-TR" sz="900" dirty="0"/>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tr-TR" sz="900" dirty="0">
                          <a:solidFill>
                            <a:schemeClr val="tx1"/>
                          </a:solidFill>
                          <a:effectLst/>
                          <a:latin typeface="Times New Roman"/>
                          <a:ea typeface="Times New Roman"/>
                          <a:cs typeface="Times New Roman"/>
                        </a:rPr>
                        <a:t> </a:t>
                      </a:r>
                      <a:r>
                        <a:rPr lang="tr-TR" sz="900" dirty="0" smtClean="0">
                          <a:solidFill>
                            <a:schemeClr val="tx1"/>
                          </a:solidFill>
                          <a:effectLst/>
                          <a:latin typeface="Times New Roman"/>
                          <a:ea typeface="Times New Roman"/>
                          <a:cs typeface="Times New Roman"/>
                        </a:rPr>
                        <a:t>15,83</a:t>
                      </a:r>
                      <a:endParaRPr lang="tr-TR" sz="11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2" name="Tablo 1"/>
          <p:cNvGraphicFramePr>
            <a:graphicFrameLocks noGrp="1"/>
          </p:cNvGraphicFramePr>
          <p:nvPr>
            <p:extLst>
              <p:ext uri="{D42A27DB-BD31-4B8C-83A1-F6EECF244321}">
                <p14:modId xmlns="" xmlns:p14="http://schemas.microsoft.com/office/powerpoint/2010/main" val="1424465801"/>
              </p:ext>
            </p:extLst>
          </p:nvPr>
        </p:nvGraphicFramePr>
        <p:xfrm>
          <a:off x="317312" y="1691680"/>
          <a:ext cx="6057898" cy="403098"/>
        </p:xfrm>
        <a:graphic>
          <a:graphicData uri="http://schemas.openxmlformats.org/drawingml/2006/table">
            <a:tbl>
              <a:tblPr firstRow="1" firstCol="1" lastRow="1" lastCol="1" bandRow="1" bandCol="1">
                <a:tableStyleId>{5C22544A-7EE6-4342-B048-85BDC9FD1C3A}</a:tableStyleId>
              </a:tblPr>
              <a:tblGrid>
                <a:gridCol w="2145974"/>
                <a:gridCol w="1955963"/>
                <a:gridCol w="1955961"/>
              </a:tblGrid>
              <a:tr h="170180">
                <a:tc>
                  <a:txBody>
                    <a:bodyPr/>
                    <a:lstStyle/>
                    <a:p>
                      <a:pPr algn="ctr">
                        <a:lnSpc>
                          <a:spcPct val="115000"/>
                        </a:lnSpc>
                        <a:spcAft>
                          <a:spcPts val="1000"/>
                        </a:spcAft>
                      </a:pPr>
                      <a:r>
                        <a:rPr lang="tr-TR" sz="1200" dirty="0">
                          <a:solidFill>
                            <a:schemeClr val="tx1"/>
                          </a:solidFill>
                          <a:effectLst/>
                        </a:rPr>
                        <a:t>2012</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dirty="0">
                          <a:solidFill>
                            <a:schemeClr val="tx1"/>
                          </a:solidFill>
                          <a:effectLst/>
                        </a:rPr>
                        <a:t>2013</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200">
                          <a:solidFill>
                            <a:schemeClr val="tx1"/>
                          </a:solidFill>
                          <a:effectLst/>
                        </a:rPr>
                        <a:t>2014</a:t>
                      </a:r>
                      <a:endParaRPr lang="tr-T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0180">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9</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13</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1100" dirty="0" smtClean="0">
                          <a:solidFill>
                            <a:schemeClr val="tx1"/>
                          </a:solidFill>
                          <a:effectLst/>
                          <a:latin typeface="Calibri"/>
                          <a:ea typeface="Calibri"/>
                          <a:cs typeface="Times New Roman"/>
                        </a:rPr>
                        <a:t>16</a:t>
                      </a:r>
                      <a:endParaRPr lang="tr-T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5" name="Dikdörtgen 4"/>
          <p:cNvSpPr/>
          <p:nvPr/>
        </p:nvSpPr>
        <p:spPr>
          <a:xfrm>
            <a:off x="201240" y="251520"/>
            <a:ext cx="6223372" cy="287002"/>
          </a:xfrm>
          <a:prstGeom prst="rect">
            <a:avLst/>
          </a:prstGeom>
        </p:spPr>
        <p:txBody>
          <a:bodyPr wrap="square">
            <a:spAutoFit/>
          </a:bodyPr>
          <a:lstStyle/>
          <a:p>
            <a:pPr>
              <a:lnSpc>
                <a:spcPct val="115000"/>
              </a:lnSpc>
              <a:spcAft>
                <a:spcPts val="600"/>
              </a:spcAft>
            </a:pPr>
            <a:r>
              <a:rPr lang="tr-TR" sz="1100" b="1" dirty="0"/>
              <a:t>Yıllara Göre Ortalama Sınıf </a:t>
            </a:r>
            <a:r>
              <a:rPr lang="tr-TR" sz="1100" b="1" dirty="0" smtClean="0"/>
              <a:t>Mevcutları (Ek 18)</a:t>
            </a:r>
            <a:endParaRPr lang="tr-TR" sz="1100" b="1" dirty="0">
              <a:ea typeface="Calibri"/>
              <a:cs typeface="Times New Roman"/>
            </a:endParaRPr>
          </a:p>
        </p:txBody>
      </p:sp>
      <p:sp>
        <p:nvSpPr>
          <p:cNvPr id="6" name="Dikdörtgen 5"/>
          <p:cNvSpPr/>
          <p:nvPr/>
        </p:nvSpPr>
        <p:spPr>
          <a:xfrm>
            <a:off x="201240" y="1259632"/>
            <a:ext cx="4523904" cy="287002"/>
          </a:xfrm>
          <a:prstGeom prst="rect">
            <a:avLst/>
          </a:prstGeom>
        </p:spPr>
        <p:txBody>
          <a:bodyPr wrap="square">
            <a:spAutoFit/>
          </a:bodyPr>
          <a:lstStyle/>
          <a:p>
            <a:pPr>
              <a:lnSpc>
                <a:spcPct val="115000"/>
              </a:lnSpc>
              <a:spcAft>
                <a:spcPts val="600"/>
              </a:spcAft>
            </a:pPr>
            <a:r>
              <a:rPr lang="tr-TR" sz="1100" b="1" dirty="0"/>
              <a:t>Yıllara Göre Öğretmen Başına Düşen Öğrenci </a:t>
            </a:r>
            <a:r>
              <a:rPr lang="tr-TR" sz="1100" b="1" dirty="0" smtClean="0"/>
              <a:t>Sayısı Tablo16</a:t>
            </a:r>
            <a:endParaRPr lang="tr-TR" sz="1100" b="1" dirty="0">
              <a:ea typeface="Calibri"/>
              <a:cs typeface="Times New Roman"/>
            </a:endParaRPr>
          </a:p>
        </p:txBody>
      </p:sp>
      <p:sp>
        <p:nvSpPr>
          <p:cNvPr id="8" name="Dikdörtgen 1"/>
          <p:cNvSpPr/>
          <p:nvPr/>
        </p:nvSpPr>
        <p:spPr>
          <a:xfrm>
            <a:off x="201240" y="4217357"/>
            <a:ext cx="6367884" cy="430887"/>
          </a:xfrm>
          <a:prstGeom prst="rect">
            <a:avLst/>
          </a:prstGeom>
        </p:spPr>
        <p:txBody>
          <a:bodyPr wrap="square">
            <a:spAutoFit/>
          </a:bodyPr>
          <a:lstStyle/>
          <a:p>
            <a:pPr lvl="0"/>
            <a:r>
              <a:rPr lang="tr-TR" sz="1100" b="1" dirty="0"/>
              <a:t>2.8.8. Okul Memnuniyeti Sonuçları </a:t>
            </a:r>
            <a:r>
              <a:rPr lang="tr-TR" sz="1100" b="1" dirty="0" smtClean="0"/>
              <a:t> </a:t>
            </a:r>
            <a:r>
              <a:rPr lang="tr-TR" sz="1100" b="1" dirty="0" smtClean="0">
                <a:ea typeface="Calibri" pitchFamily="34" charset="0"/>
                <a:cs typeface="Times New Roman" pitchFamily="18" charset="0"/>
              </a:rPr>
              <a:t>(Ek 20)</a:t>
            </a:r>
            <a:endParaRPr lang="tr-TR" sz="1100" b="1" dirty="0">
              <a:cs typeface="Arial" pitchFamily="34" charset="0"/>
            </a:endParaRPr>
          </a:p>
          <a:p>
            <a:endParaRPr lang="tr-TR" sz="1100" b="1" dirty="0"/>
          </a:p>
        </p:txBody>
      </p:sp>
      <p:graphicFrame>
        <p:nvGraphicFramePr>
          <p:cNvPr id="12" name="Tablo 5"/>
          <p:cNvGraphicFramePr>
            <a:graphicFrameLocks noGrp="1"/>
          </p:cNvGraphicFramePr>
          <p:nvPr>
            <p:extLst>
              <p:ext uri="{D42A27DB-BD31-4B8C-83A1-F6EECF244321}">
                <p14:modId xmlns="" xmlns:p14="http://schemas.microsoft.com/office/powerpoint/2010/main" val="4179194504"/>
              </p:ext>
            </p:extLst>
          </p:nvPr>
        </p:nvGraphicFramePr>
        <p:xfrm>
          <a:off x="275956" y="4648244"/>
          <a:ext cx="6293168" cy="1483360"/>
        </p:xfrm>
        <a:graphic>
          <a:graphicData uri="http://schemas.openxmlformats.org/drawingml/2006/table">
            <a:tbl>
              <a:tblPr firstRow="1" bandRow="1">
                <a:tableStyleId>{5C22544A-7EE6-4342-B048-85BDC9FD1C3A}</a:tableStyleId>
              </a:tblPr>
              <a:tblGrid>
                <a:gridCol w="1932549"/>
                <a:gridCol w="1214035"/>
                <a:gridCol w="1573292"/>
                <a:gridCol w="1573292"/>
              </a:tblGrid>
              <a:tr h="370840">
                <a:tc>
                  <a:txBody>
                    <a:bodyPr/>
                    <a:lstStyle/>
                    <a:p>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2011-2012</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2012-2013</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2013-2014</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tr-TR" sz="1100" b="1" dirty="0" smtClean="0">
                          <a:solidFill>
                            <a:schemeClr val="tx1"/>
                          </a:solidFill>
                        </a:rPr>
                        <a:t>ÇALIŞAN MEMNUNİYETİ </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%72,88</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%74,46</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%73,20</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tr-TR" sz="1100" b="1" dirty="0" smtClean="0">
                          <a:solidFill>
                            <a:schemeClr val="tx1"/>
                          </a:solidFill>
                        </a:rPr>
                        <a:t>ÖĞRENCİ MEMNUNİYETİ </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%66,21</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%70,16</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%71,45</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tr-TR" sz="1100" b="1" dirty="0" smtClean="0">
                          <a:solidFill>
                            <a:schemeClr val="tx1"/>
                          </a:solidFill>
                        </a:rPr>
                        <a:t>VELİ MEMNUNİYETİ </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%70,19</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%73,82</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tr-TR" sz="1100" dirty="0" smtClean="0">
                          <a:solidFill>
                            <a:schemeClr val="tx1"/>
                          </a:solidFill>
                        </a:rPr>
                        <a:t>%74,45</a:t>
                      </a:r>
                      <a:endParaRPr lang="tr-T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4" name="13 Slayt Numarası Yer Tutucusu"/>
          <p:cNvSpPr>
            <a:spLocks noGrp="1"/>
          </p:cNvSpPr>
          <p:nvPr>
            <p:ph type="sldNum" sz="quarter" idx="12"/>
          </p:nvPr>
        </p:nvSpPr>
        <p:spPr/>
        <p:txBody>
          <a:bodyPr/>
          <a:lstStyle/>
          <a:p>
            <a:r>
              <a:rPr lang="tr-TR" dirty="0" smtClean="0"/>
              <a:t>75</a:t>
            </a:r>
            <a:endParaRPr lang="tr-TR" dirty="0"/>
          </a:p>
        </p:txBody>
      </p:sp>
    </p:spTree>
    <p:extLst>
      <p:ext uri="{BB962C8B-B14F-4D97-AF65-F5344CB8AC3E}">
        <p14:creationId xmlns="" xmlns:p14="http://schemas.microsoft.com/office/powerpoint/2010/main" val="14183402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2694690984"/>
              </p:ext>
            </p:extLst>
          </p:nvPr>
        </p:nvGraphicFramePr>
        <p:xfrm>
          <a:off x="335911" y="549275"/>
          <a:ext cx="6112513" cy="2021840"/>
        </p:xfrm>
        <a:graphic>
          <a:graphicData uri="http://schemas.openxmlformats.org/drawingml/2006/table">
            <a:tbl>
              <a:tblPr>
                <a:tableStyleId>{5C22544A-7EE6-4342-B048-85BDC9FD1C3A}</a:tableStyleId>
              </a:tblPr>
              <a:tblGrid>
                <a:gridCol w="796626"/>
                <a:gridCol w="796626"/>
                <a:gridCol w="796626"/>
                <a:gridCol w="796626"/>
                <a:gridCol w="796626"/>
                <a:gridCol w="796626"/>
                <a:gridCol w="665773"/>
                <a:gridCol w="666984"/>
              </a:tblGrid>
              <a:tr h="335280">
                <a:tc rowSpan="2">
                  <a:txBody>
                    <a:bodyPr/>
                    <a:lstStyle/>
                    <a:p>
                      <a:pPr>
                        <a:lnSpc>
                          <a:spcPct val="115000"/>
                        </a:lnSpc>
                        <a:spcAft>
                          <a:spcPts val="0"/>
                        </a:spcAft>
                      </a:pPr>
                      <a:r>
                        <a:rPr lang="tr-TR" sz="900" dirty="0">
                          <a:effectLst/>
                        </a:rPr>
                        <a:t> </a:t>
                      </a:r>
                      <a:endParaRPr lang="tr-TR" sz="1100" dirty="0">
                        <a:effectLst/>
                      </a:endParaRPr>
                    </a:p>
                    <a:p>
                      <a:pPr>
                        <a:lnSpc>
                          <a:spcPct val="115000"/>
                        </a:lnSpc>
                        <a:spcAft>
                          <a:spcPts val="0"/>
                        </a:spcAft>
                      </a:pPr>
                      <a:r>
                        <a:rPr lang="tr-TR" sz="900" dirty="0">
                          <a:effectLst/>
                        </a:rPr>
                        <a:t> </a:t>
                      </a:r>
                      <a:endParaRPr lang="tr-TR" sz="1100" dirty="0">
                        <a:effectLst/>
                      </a:endParaRPr>
                    </a:p>
                    <a:p>
                      <a:pPr>
                        <a:lnSpc>
                          <a:spcPct val="115000"/>
                        </a:lnSpc>
                        <a:spcAft>
                          <a:spcPts val="0"/>
                        </a:spcAft>
                      </a:pPr>
                      <a:r>
                        <a:rPr lang="tr-TR" sz="900" dirty="0">
                          <a:effectLst/>
                        </a:rPr>
                        <a:t> </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a:effectLst/>
                        </a:rPr>
                        <a:t>2011-2012</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900" dirty="0">
                          <a:effectLst/>
                        </a:rPr>
                        <a:t>2012-2013</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900" dirty="0">
                          <a:effectLst/>
                        </a:rPr>
                        <a:t>2013-2014</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rowSpan="2">
                  <a:txBody>
                    <a:bodyPr/>
                    <a:lstStyle/>
                    <a:p>
                      <a:pPr algn="ctr">
                        <a:lnSpc>
                          <a:spcPct val="115000"/>
                        </a:lnSpc>
                        <a:spcAft>
                          <a:spcPts val="0"/>
                        </a:spcAft>
                      </a:pPr>
                      <a:r>
                        <a:rPr lang="tr-TR" sz="900">
                          <a:effectLst/>
                        </a:rPr>
                        <a:t>Toplam Katılımcı</a:t>
                      </a:r>
                      <a:endParaRPr lang="tr-TR" sz="110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720">
                <a:tc vMerge="1">
                  <a:txBody>
                    <a:bodyPr/>
                    <a:lstStyle/>
                    <a:p>
                      <a:endParaRPr lang="tr-TR"/>
                    </a:p>
                  </a:txBody>
                  <a:tcPr/>
                </a:tc>
                <a:tc>
                  <a:txBody>
                    <a:bodyPr/>
                    <a:lstStyle/>
                    <a:p>
                      <a:pPr algn="ctr">
                        <a:lnSpc>
                          <a:spcPct val="115000"/>
                        </a:lnSpc>
                        <a:spcAft>
                          <a:spcPts val="0"/>
                        </a:spcAft>
                      </a:pPr>
                      <a:r>
                        <a:rPr lang="tr-TR" sz="900" dirty="0">
                          <a:effectLst/>
                        </a:rPr>
                        <a:t>Düzenlenen Faaliyet</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Katılımcı Sayısı</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Düzenlenen Faaliyet</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Katılımcı Sayısı</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Düzenlenen Faaliyet</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Katılımcı Sayısı</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r>
              <a:tr h="335280">
                <a:tc>
                  <a:txBody>
                    <a:bodyPr/>
                    <a:lstStyle/>
                    <a:p>
                      <a:pPr>
                        <a:lnSpc>
                          <a:spcPct val="115000"/>
                        </a:lnSpc>
                        <a:spcAft>
                          <a:spcPts val="0"/>
                        </a:spcAft>
                      </a:pPr>
                      <a:r>
                        <a:rPr lang="tr-TR" sz="900">
                          <a:effectLst/>
                        </a:rPr>
                        <a:t>Kurs</a:t>
                      </a:r>
                      <a:endParaRPr lang="tr-TR" sz="110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1</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smtClean="0">
                          <a:effectLst/>
                        </a:rPr>
                        <a:t>144</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144</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nSpc>
                          <a:spcPct val="115000"/>
                        </a:lnSpc>
                        <a:spcAft>
                          <a:spcPts val="0"/>
                        </a:spcAft>
                      </a:pPr>
                      <a:r>
                        <a:rPr lang="tr-TR" sz="900">
                          <a:effectLst/>
                        </a:rPr>
                        <a:t>Seminer</a:t>
                      </a:r>
                      <a:endParaRPr lang="tr-TR" sz="110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2</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120</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2</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smtClean="0">
                          <a:effectLst/>
                        </a:rPr>
                        <a:t>200</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3</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260</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580</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nSpc>
                          <a:spcPct val="115000"/>
                        </a:lnSpc>
                        <a:spcAft>
                          <a:spcPts val="0"/>
                        </a:spcAft>
                      </a:pPr>
                      <a:r>
                        <a:rPr lang="tr-TR" sz="900">
                          <a:effectLst/>
                        </a:rPr>
                        <a:t>Toplam</a:t>
                      </a:r>
                      <a:endParaRPr lang="tr-TR" sz="110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3</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264</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2</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smtClean="0">
                          <a:effectLst/>
                        </a:rPr>
                        <a:t>200</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3</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smtClean="0">
                          <a:effectLst/>
                        </a:rPr>
                        <a:t>260</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900" dirty="0">
                          <a:effectLst/>
                        </a:rPr>
                        <a:t> </a:t>
                      </a:r>
                      <a:r>
                        <a:rPr lang="tr-TR" sz="900" dirty="0" smtClean="0">
                          <a:effectLst/>
                        </a:rPr>
                        <a:t>724</a:t>
                      </a:r>
                      <a:endParaRPr lang="tr-TR" sz="1100" dirty="0">
                        <a:effectLst/>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84505" y="111582"/>
            <a:ext cx="4118435"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tr-TR" sz="1100" b="1" i="0" u="none" strike="noStrike" cap="none" normalizeH="0" baseline="0" dirty="0" smtClean="0">
                <a:ln>
                  <a:noFill/>
                </a:ln>
                <a:solidFill>
                  <a:srgbClr val="000000"/>
                </a:solidFill>
                <a:effectLst/>
                <a:ea typeface="Times New Roman" pitchFamily="18" charset="0"/>
                <a:cs typeface="Times New Roman" pitchFamily="18" charset="0"/>
              </a:rPr>
              <a:t>Kurumumuzda Düzenlenen Kurs, Seminer ve Katılımcı Sayısı </a:t>
            </a:r>
            <a:r>
              <a:rPr lang="tr-TR" sz="1100" b="1" dirty="0" smtClean="0">
                <a:ea typeface="Calibri" pitchFamily="34" charset="0"/>
                <a:cs typeface="Times New Roman" pitchFamily="18" charset="0"/>
              </a:rPr>
              <a:t>(Ek 21)</a:t>
            </a:r>
            <a:endParaRPr lang="tr-TR" sz="1100" dirty="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cs typeface="Arial" pitchFamily="34" charset="0"/>
            </a:endParaRPr>
          </a:p>
        </p:txBody>
      </p:sp>
      <p:graphicFrame>
        <p:nvGraphicFramePr>
          <p:cNvPr id="5" name="Tablo 4"/>
          <p:cNvGraphicFramePr>
            <a:graphicFrameLocks noGrp="1"/>
          </p:cNvGraphicFramePr>
          <p:nvPr>
            <p:extLst>
              <p:ext uri="{D42A27DB-BD31-4B8C-83A1-F6EECF244321}">
                <p14:modId xmlns="" xmlns:p14="http://schemas.microsoft.com/office/powerpoint/2010/main" val="2278735739"/>
              </p:ext>
            </p:extLst>
          </p:nvPr>
        </p:nvGraphicFramePr>
        <p:xfrm>
          <a:off x="346862" y="3350141"/>
          <a:ext cx="6101560" cy="920115"/>
        </p:xfrm>
        <a:graphic>
          <a:graphicData uri="http://schemas.openxmlformats.org/drawingml/2006/table">
            <a:tbl>
              <a:tblPr/>
              <a:tblGrid>
                <a:gridCol w="1048994"/>
                <a:gridCol w="1010777"/>
                <a:gridCol w="1062172"/>
                <a:gridCol w="1009459"/>
                <a:gridCol w="1009459"/>
                <a:gridCol w="960699"/>
              </a:tblGrid>
              <a:tr h="70485">
                <a:tc gridSpan="2">
                  <a:txBody>
                    <a:bodyPr/>
                    <a:lstStyle/>
                    <a:p>
                      <a:pPr algn="ctr">
                        <a:spcAft>
                          <a:spcPts val="0"/>
                        </a:spcAft>
                      </a:pPr>
                      <a:r>
                        <a:rPr lang="tr-TR" sz="1000" b="1" dirty="0">
                          <a:solidFill>
                            <a:srgbClr val="000000"/>
                          </a:solidFill>
                          <a:effectLst/>
                          <a:latin typeface="Times New Roman"/>
                          <a:ea typeface="Times New Roman"/>
                          <a:cs typeface="Calibri"/>
                        </a:rPr>
                        <a:t>2011/2012</a:t>
                      </a:r>
                      <a:endParaRPr lang="tr-TR" sz="1200" dirty="0">
                        <a:solidFill>
                          <a:srgbClr val="000000"/>
                        </a:solidFill>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spcAft>
                          <a:spcPts val="0"/>
                        </a:spcAft>
                      </a:pPr>
                      <a:r>
                        <a:rPr lang="tr-TR" sz="1000" b="1">
                          <a:solidFill>
                            <a:srgbClr val="000000"/>
                          </a:solidFill>
                          <a:effectLst/>
                          <a:latin typeface="Times New Roman"/>
                          <a:ea typeface="Times New Roman"/>
                          <a:cs typeface="Calibri"/>
                        </a:rPr>
                        <a:t>2012/2013</a:t>
                      </a:r>
                      <a:endParaRPr lang="tr-TR" sz="1200">
                        <a:solidFill>
                          <a:srgbClr val="000000"/>
                        </a:solidFill>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spcAft>
                          <a:spcPts val="0"/>
                        </a:spcAft>
                      </a:pPr>
                      <a:r>
                        <a:rPr lang="tr-TR" sz="1000" b="1">
                          <a:solidFill>
                            <a:srgbClr val="000000"/>
                          </a:solidFill>
                          <a:effectLst/>
                          <a:latin typeface="Times New Roman"/>
                          <a:ea typeface="Times New Roman"/>
                          <a:cs typeface="Calibri"/>
                        </a:rPr>
                        <a:t>2013/2014</a:t>
                      </a:r>
                      <a:endParaRPr lang="tr-TR" sz="1200">
                        <a:solidFill>
                          <a:srgbClr val="000000"/>
                        </a:solidFill>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r>
              <a:tr h="156845">
                <a:tc>
                  <a:txBody>
                    <a:bodyPr/>
                    <a:lstStyle/>
                    <a:p>
                      <a:pPr algn="ctr">
                        <a:spcAft>
                          <a:spcPts val="0"/>
                        </a:spcAft>
                      </a:pPr>
                      <a:r>
                        <a:rPr lang="tr-TR" sz="1000">
                          <a:solidFill>
                            <a:srgbClr val="000000"/>
                          </a:solidFill>
                          <a:effectLst/>
                          <a:latin typeface="Times New Roman"/>
                          <a:ea typeface="Times New Roman"/>
                          <a:cs typeface="Calibri"/>
                        </a:rPr>
                        <a:t>Son Sınıf Öğrenci</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Mezun</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Son Sınıf Öğrenci</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Mezun</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Son Sınıf Öğrenci</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Mezun</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0515">
                <a:tc>
                  <a:txBody>
                    <a:bodyPr/>
                    <a:lstStyle/>
                    <a:p>
                      <a:pPr algn="ctr">
                        <a:spcAft>
                          <a:spcPts val="0"/>
                        </a:spcAft>
                      </a:pPr>
                      <a:r>
                        <a:rPr lang="tr-TR" sz="1000" dirty="0">
                          <a:solidFill>
                            <a:srgbClr val="000000"/>
                          </a:solidFill>
                          <a:effectLst/>
                          <a:latin typeface="Times New Roman"/>
                          <a:ea typeface="Times New Roman"/>
                          <a:cs typeface="Calibri"/>
                        </a:rPr>
                        <a:t> </a:t>
                      </a:r>
                      <a:r>
                        <a:rPr lang="tr-TR" sz="1000" dirty="0" smtClean="0">
                          <a:solidFill>
                            <a:srgbClr val="000000"/>
                          </a:solidFill>
                          <a:effectLst/>
                          <a:latin typeface="Times New Roman"/>
                          <a:ea typeface="Times New Roman"/>
                          <a:cs typeface="Calibri"/>
                        </a:rPr>
                        <a:t>88</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88</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71</a:t>
                      </a:r>
                      <a:r>
                        <a:rPr lang="tr-TR" sz="1000" dirty="0">
                          <a:solidFill>
                            <a:srgbClr val="000000"/>
                          </a:solidFill>
                          <a:effectLst/>
                          <a:latin typeface="Times New Roman"/>
                          <a:ea typeface="Times New Roman"/>
                          <a:cs typeface="Calibri"/>
                        </a:rPr>
                        <a:t> </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71</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58</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58</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6" name="Tablo 5"/>
          <p:cNvGraphicFramePr>
            <a:graphicFrameLocks noGrp="1"/>
          </p:cNvGraphicFramePr>
          <p:nvPr>
            <p:extLst>
              <p:ext uri="{D42A27DB-BD31-4B8C-83A1-F6EECF244321}">
                <p14:modId xmlns="" xmlns:p14="http://schemas.microsoft.com/office/powerpoint/2010/main" val="831872131"/>
              </p:ext>
            </p:extLst>
          </p:nvPr>
        </p:nvGraphicFramePr>
        <p:xfrm>
          <a:off x="346862" y="5150341"/>
          <a:ext cx="6101562" cy="645795"/>
        </p:xfrm>
        <a:graphic>
          <a:graphicData uri="http://schemas.openxmlformats.org/drawingml/2006/table">
            <a:tbl>
              <a:tblPr/>
              <a:tblGrid>
                <a:gridCol w="887065"/>
                <a:gridCol w="1283910"/>
                <a:gridCol w="817033"/>
                <a:gridCol w="1147486"/>
                <a:gridCol w="903276"/>
                <a:gridCol w="1062792"/>
              </a:tblGrid>
              <a:tr h="83185">
                <a:tc gridSpan="2">
                  <a:txBody>
                    <a:bodyPr/>
                    <a:lstStyle/>
                    <a:p>
                      <a:pPr algn="ctr">
                        <a:spcAft>
                          <a:spcPts val="0"/>
                        </a:spcAft>
                      </a:pPr>
                      <a:r>
                        <a:rPr lang="tr-TR" sz="1000" b="1" dirty="0">
                          <a:solidFill>
                            <a:srgbClr val="000000"/>
                          </a:solidFill>
                          <a:effectLst/>
                          <a:latin typeface="Times New Roman"/>
                          <a:ea typeface="Times New Roman"/>
                          <a:cs typeface="Calibri"/>
                        </a:rPr>
                        <a:t>2011/2012</a:t>
                      </a:r>
                      <a:endParaRPr lang="tr-TR" sz="1200" dirty="0">
                        <a:solidFill>
                          <a:srgbClr val="000000"/>
                        </a:solidFill>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spcAft>
                          <a:spcPts val="0"/>
                        </a:spcAft>
                      </a:pPr>
                      <a:r>
                        <a:rPr lang="tr-TR" sz="1000" b="1">
                          <a:solidFill>
                            <a:srgbClr val="000000"/>
                          </a:solidFill>
                          <a:effectLst/>
                          <a:latin typeface="Times New Roman"/>
                          <a:ea typeface="Times New Roman"/>
                          <a:cs typeface="Calibri"/>
                        </a:rPr>
                        <a:t>2012/2013</a:t>
                      </a:r>
                      <a:endParaRPr lang="tr-TR" sz="1200">
                        <a:solidFill>
                          <a:srgbClr val="000000"/>
                        </a:solidFill>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algn="ctr">
                        <a:spcAft>
                          <a:spcPts val="0"/>
                        </a:spcAft>
                      </a:pPr>
                      <a:r>
                        <a:rPr lang="tr-TR" sz="1000" b="1">
                          <a:solidFill>
                            <a:srgbClr val="000000"/>
                          </a:solidFill>
                          <a:effectLst/>
                          <a:latin typeface="Times New Roman"/>
                          <a:ea typeface="Times New Roman"/>
                          <a:cs typeface="Calibri"/>
                        </a:rPr>
                        <a:t>2013/2014</a:t>
                      </a:r>
                      <a:endParaRPr lang="tr-TR" sz="1200">
                        <a:solidFill>
                          <a:srgbClr val="000000"/>
                        </a:solidFill>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r>
              <a:tr h="185420">
                <a:tc>
                  <a:txBody>
                    <a:bodyPr/>
                    <a:lstStyle/>
                    <a:p>
                      <a:pPr algn="ctr">
                        <a:spcAft>
                          <a:spcPts val="0"/>
                        </a:spcAft>
                      </a:pPr>
                      <a:r>
                        <a:rPr lang="tr-TR" sz="1000">
                          <a:solidFill>
                            <a:srgbClr val="000000"/>
                          </a:solidFill>
                          <a:effectLst/>
                          <a:latin typeface="Times New Roman"/>
                          <a:ea typeface="Times New Roman"/>
                          <a:cs typeface="Calibri"/>
                        </a:rPr>
                        <a:t>Mezun</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Sınavla Yerleşen Öğrenci 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Mezun</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Sınavla Yerleşen Öğrenci 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Mezun</a:t>
                      </a:r>
                      <a:endParaRPr lang="tr-TR" sz="1200">
                        <a:solidFill>
                          <a:srgbClr val="000000"/>
                        </a:solidFill>
                        <a:effectLst/>
                        <a:latin typeface="Calibri"/>
                        <a:ea typeface="Times New Roman"/>
                        <a:cs typeface="Calibri"/>
                      </a:endParaRPr>
                    </a:p>
                    <a:p>
                      <a:pPr algn="ctr">
                        <a:spcAft>
                          <a:spcPts val="0"/>
                        </a:spcAft>
                      </a:pPr>
                      <a:r>
                        <a:rPr lang="tr-TR" sz="1000">
                          <a:solidFill>
                            <a:srgbClr val="000000"/>
                          </a:solidFill>
                          <a:effectLst/>
                          <a:latin typeface="Times New Roman"/>
                          <a:ea typeface="Times New Roman"/>
                          <a:cs typeface="Calibri"/>
                        </a:rPr>
                        <a:t>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a:solidFill>
                            <a:srgbClr val="000000"/>
                          </a:solidFill>
                          <a:effectLst/>
                          <a:latin typeface="Times New Roman"/>
                          <a:ea typeface="Times New Roman"/>
                          <a:cs typeface="Calibri"/>
                        </a:rPr>
                        <a:t>Sınavla Yerleşen Öğrenci Sayısı</a:t>
                      </a:r>
                      <a:endParaRPr lang="tr-TR" sz="120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8595">
                <a:tc>
                  <a:txBody>
                    <a:bodyPr/>
                    <a:lstStyle/>
                    <a:p>
                      <a:pPr algn="ctr">
                        <a:spcAft>
                          <a:spcPts val="0"/>
                        </a:spcAft>
                      </a:pPr>
                      <a:r>
                        <a:rPr lang="tr-TR" sz="1000" dirty="0">
                          <a:solidFill>
                            <a:srgbClr val="000000"/>
                          </a:solidFill>
                          <a:effectLst/>
                          <a:latin typeface="Times New Roman"/>
                          <a:ea typeface="Times New Roman"/>
                          <a:cs typeface="Calibri"/>
                        </a:rPr>
                        <a:t> </a:t>
                      </a:r>
                      <a:r>
                        <a:rPr lang="tr-TR" sz="1000" dirty="0" smtClean="0">
                          <a:solidFill>
                            <a:srgbClr val="000000"/>
                          </a:solidFill>
                          <a:effectLst/>
                          <a:latin typeface="Times New Roman"/>
                          <a:ea typeface="Times New Roman"/>
                          <a:cs typeface="Calibri"/>
                        </a:rPr>
                        <a:t>88</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70</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71</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54</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58</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000" dirty="0" smtClean="0">
                          <a:solidFill>
                            <a:srgbClr val="000000"/>
                          </a:solidFill>
                          <a:effectLst/>
                          <a:latin typeface="Times New Roman"/>
                          <a:ea typeface="Times New Roman"/>
                          <a:cs typeface="Calibri"/>
                        </a:rPr>
                        <a:t>45</a:t>
                      </a:r>
                      <a:endParaRPr lang="tr-TR" sz="1200" dirty="0">
                        <a:solidFill>
                          <a:srgbClr val="000000"/>
                        </a:solidFill>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 name="Dikdörtgen 1"/>
          <p:cNvSpPr/>
          <p:nvPr/>
        </p:nvSpPr>
        <p:spPr>
          <a:xfrm>
            <a:off x="284504" y="2975488"/>
            <a:ext cx="6163919" cy="261610"/>
          </a:xfrm>
          <a:prstGeom prst="rect">
            <a:avLst/>
          </a:prstGeom>
        </p:spPr>
        <p:txBody>
          <a:bodyPr wrap="square">
            <a:spAutoFit/>
          </a:bodyPr>
          <a:lstStyle/>
          <a:p>
            <a:pPr lvl="0">
              <a:defRPr/>
            </a:pPr>
            <a:r>
              <a:rPr lang="tr-TR" sz="1100" b="1" dirty="0">
                <a:solidFill>
                  <a:srgbClr val="000000"/>
                </a:solidFill>
                <a:ea typeface="Times New Roman"/>
                <a:cs typeface="Calibri"/>
              </a:rPr>
              <a:t>Yıllara Göre Mezun Olan Öğrenci Oranı </a:t>
            </a:r>
            <a:r>
              <a:rPr lang="tr-TR" sz="1100" b="1" dirty="0" smtClean="0">
                <a:ea typeface="Calibri" pitchFamily="34" charset="0"/>
                <a:cs typeface="Times New Roman" pitchFamily="18" charset="0"/>
              </a:rPr>
              <a:t>(Ek 22)</a:t>
            </a:r>
            <a:endParaRPr lang="tr-TR" sz="1100" dirty="0">
              <a:cs typeface="Arial" pitchFamily="34" charset="0"/>
            </a:endParaRPr>
          </a:p>
        </p:txBody>
      </p:sp>
      <p:sp>
        <p:nvSpPr>
          <p:cNvPr id="7" name="Dikdörtgen 6"/>
          <p:cNvSpPr/>
          <p:nvPr/>
        </p:nvSpPr>
        <p:spPr>
          <a:xfrm>
            <a:off x="284504" y="4795817"/>
            <a:ext cx="6101562" cy="261610"/>
          </a:xfrm>
          <a:prstGeom prst="rect">
            <a:avLst/>
          </a:prstGeom>
        </p:spPr>
        <p:txBody>
          <a:bodyPr wrap="square">
            <a:spAutoFit/>
          </a:bodyPr>
          <a:lstStyle/>
          <a:p>
            <a:pPr lvl="0">
              <a:defRPr/>
            </a:pPr>
            <a:r>
              <a:rPr lang="tr-TR" sz="1100" b="1" dirty="0">
                <a:solidFill>
                  <a:srgbClr val="000000"/>
                </a:solidFill>
                <a:ea typeface="Times New Roman"/>
                <a:cs typeface="Calibri"/>
              </a:rPr>
              <a:t>Yıllara Göre Üst Öğrenime Sınavla Yerleşen Öğrenci </a:t>
            </a:r>
            <a:r>
              <a:rPr lang="tr-TR" sz="1100" b="1" dirty="0" smtClean="0">
                <a:ea typeface="Calibri" pitchFamily="34" charset="0"/>
                <a:cs typeface="Times New Roman" pitchFamily="18" charset="0"/>
              </a:rPr>
              <a:t>(Ek 23)</a:t>
            </a:r>
            <a:r>
              <a:rPr lang="tr-TR" sz="1100" b="1" dirty="0" smtClean="0">
                <a:solidFill>
                  <a:srgbClr val="000000"/>
                </a:solidFill>
                <a:ea typeface="Times New Roman"/>
                <a:cs typeface="Calibri"/>
              </a:rPr>
              <a:t> </a:t>
            </a:r>
            <a:endParaRPr lang="tr-TR" sz="1100" dirty="0">
              <a:solidFill>
                <a:srgbClr val="000000"/>
              </a:solidFill>
              <a:ea typeface="Times New Roman"/>
              <a:cs typeface="Calibri"/>
            </a:endParaRPr>
          </a:p>
        </p:txBody>
      </p:sp>
      <p:sp>
        <p:nvSpPr>
          <p:cNvPr id="9" name="8 Slayt Numarası Yer Tutucusu"/>
          <p:cNvSpPr>
            <a:spLocks noGrp="1"/>
          </p:cNvSpPr>
          <p:nvPr>
            <p:ph type="sldNum" sz="quarter" idx="12"/>
          </p:nvPr>
        </p:nvSpPr>
        <p:spPr/>
        <p:txBody>
          <a:bodyPr/>
          <a:lstStyle/>
          <a:p>
            <a:r>
              <a:rPr lang="tr-TR" dirty="0" smtClean="0"/>
              <a:t>76</a:t>
            </a:r>
            <a:endParaRPr lang="tr-TR" dirty="0"/>
          </a:p>
        </p:txBody>
      </p:sp>
    </p:spTree>
    <p:extLst>
      <p:ext uri="{BB962C8B-B14F-4D97-AF65-F5344CB8AC3E}">
        <p14:creationId xmlns="" xmlns:p14="http://schemas.microsoft.com/office/powerpoint/2010/main" val="35069026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kdörtgen 14"/>
          <p:cNvSpPr/>
          <p:nvPr/>
        </p:nvSpPr>
        <p:spPr>
          <a:xfrm>
            <a:off x="188640" y="251520"/>
            <a:ext cx="5688632" cy="369332"/>
          </a:xfrm>
          <a:prstGeom prst="rect">
            <a:avLst/>
          </a:prstGeom>
        </p:spPr>
        <p:txBody>
          <a:bodyPr wrap="square">
            <a:spAutoFit/>
          </a:bodyPr>
          <a:lstStyle/>
          <a:p>
            <a:r>
              <a:rPr lang="tr-TR" dirty="0"/>
              <a:t>Yıllara Göre Üst Öğrenime Yerleşen </a:t>
            </a:r>
            <a:r>
              <a:rPr lang="tr-TR" dirty="0" smtClean="0"/>
              <a:t>Öğrenci (Ek 24)</a:t>
            </a:r>
            <a:endParaRPr lang="tr-TR" dirty="0"/>
          </a:p>
        </p:txBody>
      </p:sp>
      <p:graphicFrame>
        <p:nvGraphicFramePr>
          <p:cNvPr id="16" name="Tablo 15"/>
          <p:cNvGraphicFramePr>
            <a:graphicFrameLocks noGrp="1"/>
          </p:cNvGraphicFramePr>
          <p:nvPr>
            <p:extLst>
              <p:ext uri="{D42A27DB-BD31-4B8C-83A1-F6EECF244321}">
                <p14:modId xmlns="" xmlns:p14="http://schemas.microsoft.com/office/powerpoint/2010/main" val="3129089601"/>
              </p:ext>
            </p:extLst>
          </p:nvPr>
        </p:nvGraphicFramePr>
        <p:xfrm>
          <a:off x="355971" y="926470"/>
          <a:ext cx="6169373" cy="3285490"/>
        </p:xfrm>
        <a:graphic>
          <a:graphicData uri="http://schemas.openxmlformats.org/drawingml/2006/table">
            <a:tbl>
              <a:tblPr>
                <a:tableStyleId>{5C22544A-7EE6-4342-B048-85BDC9FD1C3A}</a:tableStyleId>
              </a:tblPr>
              <a:tblGrid>
                <a:gridCol w="917224"/>
                <a:gridCol w="849733"/>
                <a:gridCol w="849091"/>
                <a:gridCol w="98085"/>
                <a:gridCol w="849091"/>
                <a:gridCol w="849091"/>
                <a:gridCol w="98085"/>
                <a:gridCol w="849091"/>
                <a:gridCol w="809882"/>
              </a:tblGrid>
              <a:tr h="83185">
                <a:tc rowSpan="2">
                  <a:txBody>
                    <a:bodyPr/>
                    <a:lstStyle/>
                    <a:p>
                      <a:pPr algn="ctr">
                        <a:spcAft>
                          <a:spcPts val="0"/>
                        </a:spcAft>
                      </a:pPr>
                      <a:r>
                        <a:rPr lang="tr-TR" sz="1000" dirty="0">
                          <a:effectLst/>
                        </a:rPr>
                        <a:t> </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a:effectLst/>
                        </a:rPr>
                        <a:t>2011/2012</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1000">
                          <a:effectLst/>
                        </a:rPr>
                        <a:t>2012/2013</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00">
                          <a:effectLst/>
                        </a:rPr>
                        <a:t>2013/2014</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85420">
                <a:tc vMerge="1">
                  <a:txBody>
                    <a:bodyPr/>
                    <a:lstStyle/>
                    <a:p>
                      <a:endParaRPr lang="tr-TR"/>
                    </a:p>
                  </a:txBody>
                  <a:tcPr/>
                </a:tc>
                <a:tc>
                  <a:txBody>
                    <a:bodyPr/>
                    <a:lstStyle/>
                    <a:p>
                      <a:pPr algn="ctr">
                        <a:spcAft>
                          <a:spcPts val="0"/>
                        </a:spcAft>
                      </a:pPr>
                      <a:r>
                        <a:rPr lang="tr-TR" sz="1000">
                          <a:effectLst/>
                        </a:rPr>
                        <a:t>Kız</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a:effectLst/>
                        </a:rPr>
                        <a:t>Erkek</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a:effectLst/>
                        </a:rPr>
                        <a:t>Kız</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a:effectLst/>
                        </a:rPr>
                        <a:t>Erkek</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a:effectLst/>
                        </a:rPr>
                        <a:t>Kız</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a:effectLst/>
                        </a:rPr>
                        <a:t>Erkek</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35">
                <a:tc>
                  <a:txBody>
                    <a:bodyPr/>
                    <a:lstStyle/>
                    <a:p>
                      <a:pPr algn="ctr">
                        <a:spcAft>
                          <a:spcPts val="0"/>
                        </a:spcAft>
                      </a:pPr>
                      <a:r>
                        <a:rPr lang="tr-TR" sz="1000">
                          <a:effectLst/>
                        </a:rPr>
                        <a:t>Mezun Sayısı</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dirty="0" smtClean="0">
                          <a:effectLst/>
                        </a:rPr>
                        <a:t>38</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42</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effectLst/>
                        </a:rPr>
                        <a:t>16</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375">
                <a:tc>
                  <a:txBody>
                    <a:bodyPr/>
                    <a:lstStyle/>
                    <a:p>
                      <a:pPr>
                        <a:lnSpc>
                          <a:spcPct val="115000"/>
                        </a:lnSpc>
                        <a:spcAft>
                          <a:spcPts val="0"/>
                        </a:spcAft>
                      </a:pPr>
                      <a:r>
                        <a:rPr lang="tr-TR" sz="1000">
                          <a:effectLst/>
                        </a:rPr>
                        <a:t>Sınava Giren Toplam Öğrenci Sayısı ( Kız +Erkek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p>
                    <a:p>
                      <a:pPr algn="ctr">
                        <a:spcAft>
                          <a:spcPts val="0"/>
                        </a:spcAft>
                      </a:pP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33</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dirty="0" smtClean="0">
                          <a:effectLst/>
                        </a:rPr>
                        <a:t>38</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42</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effectLst/>
                        </a:rPr>
                        <a:t>16</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85">
                <a:tc>
                  <a:txBody>
                    <a:bodyPr/>
                    <a:lstStyle/>
                    <a:p>
                      <a:pPr>
                        <a:lnSpc>
                          <a:spcPct val="115000"/>
                        </a:lnSpc>
                        <a:spcAft>
                          <a:spcPts val="0"/>
                        </a:spcAft>
                      </a:pPr>
                      <a:r>
                        <a:rPr lang="tr-TR" sz="1000">
                          <a:effectLst/>
                        </a:rPr>
                        <a:t>Ön Lisans Programlarına Yerleşen Toplam Öğrenci sayısı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a:effectLst/>
                        </a:rPr>
                        <a:t> </a:t>
                      </a:r>
                      <a:endParaRPr lang="tr-TR" sz="1000" dirty="0" smtClean="0">
                        <a:effectLst/>
                      </a:endParaRPr>
                    </a:p>
                    <a:p>
                      <a:pPr algn="ctr">
                        <a:spcAft>
                          <a:spcPts val="0"/>
                        </a:spcAft>
                      </a:pP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a:effectLst/>
                        </a:rPr>
                        <a:t> </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a:effectLst/>
                        </a:rPr>
                        <a:t> </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a:effectLst/>
                        </a:rPr>
                        <a:t> </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1</a:t>
                      </a:r>
                      <a:r>
                        <a:rPr lang="tr-TR" sz="1000" dirty="0">
                          <a:effectLst/>
                        </a:rPr>
                        <a:t> </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a:effectLst/>
                        </a:rPr>
                        <a:t> </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85">
                <a:tc>
                  <a:txBody>
                    <a:bodyPr/>
                    <a:lstStyle/>
                    <a:p>
                      <a:pPr>
                        <a:lnSpc>
                          <a:spcPct val="115000"/>
                        </a:lnSpc>
                        <a:spcAft>
                          <a:spcPts val="0"/>
                        </a:spcAft>
                      </a:pPr>
                      <a:r>
                        <a:rPr lang="tr-TR" sz="1000">
                          <a:effectLst/>
                        </a:rPr>
                        <a:t>LisansProgramlarına Yerleşen Toplam Öğrenci Sayısı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a:effectLst/>
                        </a:rPr>
                        <a:t> </a:t>
                      </a:r>
                      <a:endParaRPr lang="tr-TR" sz="1000" dirty="0" smtClean="0">
                        <a:effectLst/>
                      </a:endParaRPr>
                    </a:p>
                    <a:p>
                      <a:pPr algn="ctr">
                        <a:spcAft>
                          <a:spcPts val="0"/>
                        </a:spcAft>
                      </a:pPr>
                      <a:r>
                        <a:rPr lang="tr-T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dirty="0" smtClean="0">
                          <a:effectLst/>
                        </a:rPr>
                        <a:t>41</a:t>
                      </a:r>
                      <a:r>
                        <a:rPr lang="tr-TR" sz="1000" dirty="0">
                          <a:effectLst/>
                        </a:rPr>
                        <a:t> </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25</a:t>
                      </a:r>
                      <a:r>
                        <a:rPr lang="tr-TR" sz="1000" dirty="0">
                          <a:effectLst/>
                        </a:rPr>
                        <a:t> </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dirty="0" smtClean="0">
                          <a:effectLst/>
                        </a:rPr>
                        <a:t>29</a:t>
                      </a:r>
                      <a:r>
                        <a:rPr lang="tr-TR" sz="1000" dirty="0">
                          <a:effectLst/>
                        </a:rPr>
                        <a:t> </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a:effectLst/>
                        </a:rPr>
                        <a:t> </a:t>
                      </a:r>
                      <a:r>
                        <a:rPr lang="tr-TR" sz="1000" dirty="0" smtClean="0">
                          <a:effectLst/>
                        </a:rPr>
                        <a:t>36</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effectLst/>
                        </a:rPr>
                        <a:t>9</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85">
                <a:tc>
                  <a:txBody>
                    <a:bodyPr/>
                    <a:lstStyle/>
                    <a:p>
                      <a:pPr>
                        <a:lnSpc>
                          <a:spcPct val="115000"/>
                        </a:lnSpc>
                        <a:spcAft>
                          <a:spcPts val="0"/>
                        </a:spcAft>
                      </a:pPr>
                      <a:r>
                        <a:rPr lang="tr-TR" sz="1000">
                          <a:effectLst/>
                        </a:rPr>
                        <a:t>Genel Başarı Oranı ( %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effectLst/>
                        </a:rPr>
                        <a:t>%74</a:t>
                      </a:r>
                      <a:r>
                        <a:rPr lang="tr-TR" sz="1000" dirty="0">
                          <a:effectLst/>
                        </a:rPr>
                        <a:t> </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dirty="0" smtClean="0">
                          <a:effectLst/>
                        </a:rPr>
                        <a:t>%84</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%76</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tr-TR" sz="1000" dirty="0" smtClean="0">
                          <a:effectLst/>
                        </a:rPr>
                        <a:t>%76</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000" dirty="0" smtClean="0">
                          <a:effectLst/>
                        </a:rPr>
                        <a:t>%88</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effectLst/>
                        </a:rPr>
                        <a:t>%57</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Dikdörtgen 1"/>
          <p:cNvSpPr/>
          <p:nvPr/>
        </p:nvSpPr>
        <p:spPr>
          <a:xfrm>
            <a:off x="355971" y="4427984"/>
            <a:ext cx="4666828" cy="369332"/>
          </a:xfrm>
          <a:prstGeom prst="rect">
            <a:avLst/>
          </a:prstGeom>
        </p:spPr>
        <p:txBody>
          <a:bodyPr wrap="square">
            <a:spAutoFit/>
          </a:bodyPr>
          <a:lstStyle/>
          <a:p>
            <a:r>
              <a:rPr lang="tr-TR" dirty="0"/>
              <a:t>Sorumluluğu Bulunan Öğrenci </a:t>
            </a:r>
            <a:r>
              <a:rPr lang="tr-TR" dirty="0" smtClean="0"/>
              <a:t>Sayısı Ek 25</a:t>
            </a:r>
            <a:endParaRPr lang="tr-TR" dirty="0"/>
          </a:p>
        </p:txBody>
      </p:sp>
      <p:graphicFrame>
        <p:nvGraphicFramePr>
          <p:cNvPr id="7" name="Tablo 2"/>
          <p:cNvGraphicFramePr>
            <a:graphicFrameLocks noGrp="1"/>
          </p:cNvGraphicFramePr>
          <p:nvPr>
            <p:extLst>
              <p:ext uri="{D42A27DB-BD31-4B8C-83A1-F6EECF244321}">
                <p14:modId xmlns="" xmlns:p14="http://schemas.microsoft.com/office/powerpoint/2010/main" val="2405269376"/>
              </p:ext>
            </p:extLst>
          </p:nvPr>
        </p:nvGraphicFramePr>
        <p:xfrm>
          <a:off x="547837" y="4860031"/>
          <a:ext cx="5905499" cy="936105"/>
        </p:xfrm>
        <a:graphic>
          <a:graphicData uri="http://schemas.openxmlformats.org/drawingml/2006/table">
            <a:tbl>
              <a:tblPr>
                <a:tableStyleId>{5C22544A-7EE6-4342-B048-85BDC9FD1C3A}</a:tableStyleId>
              </a:tblPr>
              <a:tblGrid>
                <a:gridCol w="1983313"/>
                <a:gridCol w="1983313"/>
                <a:gridCol w="1938873"/>
              </a:tblGrid>
              <a:tr h="374442">
                <a:tc>
                  <a:txBody>
                    <a:bodyPr/>
                    <a:lstStyle/>
                    <a:p>
                      <a:pPr algn="ctr">
                        <a:spcAft>
                          <a:spcPts val="0"/>
                        </a:spcAft>
                      </a:pPr>
                      <a:r>
                        <a:rPr lang="tr-TR" sz="1000">
                          <a:effectLst/>
                        </a:rPr>
                        <a:t>Öğretim Yılı</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a:effectLst/>
                        </a:rPr>
                        <a:t>Toplam Öğrenci Sayısı</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a:effectLst/>
                        </a:rPr>
                        <a:t>Sorumluluğu Bulunan Öğrenci Sayısı</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21">
                <a:tc>
                  <a:txBody>
                    <a:bodyPr/>
                    <a:lstStyle/>
                    <a:p>
                      <a:pPr algn="ctr">
                        <a:spcAft>
                          <a:spcPts val="0"/>
                        </a:spcAft>
                      </a:pPr>
                      <a:r>
                        <a:rPr lang="tr-TR" sz="1000">
                          <a:effectLst/>
                        </a:rPr>
                        <a:t>2011-2012</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a:effectLst/>
                        </a:rPr>
                        <a:t>---</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a:effectLst/>
                        </a:rPr>
                        <a:t>---</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21">
                <a:tc>
                  <a:txBody>
                    <a:bodyPr/>
                    <a:lstStyle/>
                    <a:p>
                      <a:pPr algn="ctr">
                        <a:spcAft>
                          <a:spcPts val="0"/>
                        </a:spcAft>
                      </a:pPr>
                      <a:r>
                        <a:rPr lang="tr-TR" sz="1000">
                          <a:effectLst/>
                        </a:rPr>
                        <a:t>2012-2013</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solidFill>
                            <a:schemeClr val="dk1"/>
                          </a:solidFill>
                          <a:effectLst/>
                          <a:latin typeface="+mn-lt"/>
                          <a:ea typeface="+mn-ea"/>
                          <a:cs typeface="+mn-cs"/>
                        </a:rPr>
                        <a:t>1</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solidFill>
                            <a:schemeClr val="dk1"/>
                          </a:solidFill>
                          <a:effectLst/>
                          <a:latin typeface="+mn-lt"/>
                          <a:ea typeface="+mn-ea"/>
                          <a:cs typeface="+mn-cs"/>
                        </a:rPr>
                        <a:t>1</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21">
                <a:tc>
                  <a:txBody>
                    <a:bodyPr/>
                    <a:lstStyle/>
                    <a:p>
                      <a:pPr algn="ctr">
                        <a:spcAft>
                          <a:spcPts val="0"/>
                        </a:spcAft>
                      </a:pPr>
                      <a:r>
                        <a:rPr lang="tr-TR" sz="1000">
                          <a:effectLst/>
                        </a:rPr>
                        <a:t>2013-2014</a:t>
                      </a:r>
                      <a:endPar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solidFill>
                            <a:schemeClr val="dk1"/>
                          </a:solidFill>
                          <a:effectLst/>
                          <a:latin typeface="+mn-lt"/>
                          <a:ea typeface="+mn-ea"/>
                          <a:cs typeface="+mn-cs"/>
                        </a:rPr>
                        <a:t>1</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solidFill>
                            <a:schemeClr val="dk1"/>
                          </a:solidFill>
                          <a:effectLst/>
                          <a:latin typeface="+mn-lt"/>
                          <a:ea typeface="+mn-ea"/>
                          <a:cs typeface="+mn-cs"/>
                        </a:rPr>
                        <a:t>1</a:t>
                      </a:r>
                      <a:endPar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Dikdörtgen 3"/>
          <p:cNvSpPr/>
          <p:nvPr/>
        </p:nvSpPr>
        <p:spPr>
          <a:xfrm>
            <a:off x="547837" y="6012160"/>
            <a:ext cx="3889275" cy="369332"/>
          </a:xfrm>
          <a:prstGeom prst="rect">
            <a:avLst/>
          </a:prstGeom>
        </p:spPr>
        <p:txBody>
          <a:bodyPr wrap="square">
            <a:spAutoFit/>
          </a:bodyPr>
          <a:lstStyle/>
          <a:p>
            <a:r>
              <a:rPr lang="tr-TR" dirty="0"/>
              <a:t>Burs Alan Öğrenci </a:t>
            </a:r>
            <a:r>
              <a:rPr lang="tr-TR" dirty="0" smtClean="0"/>
              <a:t>Sayıları Ek -26</a:t>
            </a:r>
            <a:endParaRPr lang="tr-TR" dirty="0"/>
          </a:p>
        </p:txBody>
      </p:sp>
      <p:graphicFrame>
        <p:nvGraphicFramePr>
          <p:cNvPr id="9" name="Tablo 4"/>
          <p:cNvGraphicFramePr>
            <a:graphicFrameLocks noGrp="1"/>
          </p:cNvGraphicFramePr>
          <p:nvPr>
            <p:extLst>
              <p:ext uri="{D42A27DB-BD31-4B8C-83A1-F6EECF244321}">
                <p14:modId xmlns="" xmlns:p14="http://schemas.microsoft.com/office/powerpoint/2010/main" val="2166825283"/>
              </p:ext>
            </p:extLst>
          </p:nvPr>
        </p:nvGraphicFramePr>
        <p:xfrm>
          <a:off x="458936" y="6516216"/>
          <a:ext cx="5994400" cy="781812"/>
        </p:xfrm>
        <a:graphic>
          <a:graphicData uri="http://schemas.openxmlformats.org/drawingml/2006/table">
            <a:tbl>
              <a:tblPr>
                <a:tableStyleId>{5C22544A-7EE6-4342-B048-85BDC9FD1C3A}</a:tableStyleId>
              </a:tblPr>
              <a:tblGrid>
                <a:gridCol w="2673350"/>
                <a:gridCol w="1143000"/>
                <a:gridCol w="914400"/>
                <a:gridCol w="1263650"/>
              </a:tblGrid>
              <a:tr h="190500">
                <a:tc>
                  <a:txBody>
                    <a:bodyPr/>
                    <a:lstStyle/>
                    <a:p>
                      <a:pPr algn="ctr">
                        <a:lnSpc>
                          <a:spcPct val="115000"/>
                        </a:lnSpc>
                        <a:spcAft>
                          <a:spcPts val="0"/>
                        </a:spcAft>
                      </a:pPr>
                      <a:r>
                        <a:rPr lang="tr-TR" sz="900" dirty="0">
                          <a:effectLst/>
                        </a:rPr>
                        <a:t>Eğitim Öğretim Yılı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a:effectLst/>
                        </a:rPr>
                        <a:t>Erkek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a:effectLst/>
                        </a:rPr>
                        <a:t>Kız</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a:effectLst/>
                        </a:rPr>
                        <a:t>Toplam</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a:lnSpc>
                          <a:spcPct val="115000"/>
                        </a:lnSpc>
                        <a:spcAft>
                          <a:spcPts val="0"/>
                        </a:spcAft>
                      </a:pPr>
                      <a:r>
                        <a:rPr lang="tr-TR" sz="900">
                          <a:effectLst/>
                        </a:rPr>
                        <a:t>2011-2012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28</a:t>
                      </a:r>
                      <a:r>
                        <a:rPr lang="tr-TR" sz="900" dirty="0">
                          <a:effectLst/>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 </a:t>
                      </a:r>
                      <a:r>
                        <a:rPr lang="tr-TR" sz="900" dirty="0" smtClean="0">
                          <a:effectLst/>
                        </a:rPr>
                        <a:t>39</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 </a:t>
                      </a:r>
                      <a:r>
                        <a:rPr lang="tr-TR" sz="900" dirty="0" smtClean="0">
                          <a:effectLst/>
                        </a:rPr>
                        <a:t>67</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a:lnSpc>
                          <a:spcPct val="115000"/>
                        </a:lnSpc>
                        <a:spcAft>
                          <a:spcPts val="0"/>
                        </a:spcAft>
                      </a:pPr>
                      <a:r>
                        <a:rPr lang="tr-TR" sz="900" dirty="0">
                          <a:effectLst/>
                        </a:rPr>
                        <a:t>2012-2013</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38</a:t>
                      </a:r>
                      <a:r>
                        <a:rPr lang="tr-TR" sz="900" dirty="0">
                          <a:effectLst/>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61</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99</a:t>
                      </a:r>
                      <a:r>
                        <a:rPr lang="tr-TR" sz="900" dirty="0">
                          <a:effectLst/>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a:lnSpc>
                          <a:spcPct val="115000"/>
                        </a:lnSpc>
                        <a:spcAft>
                          <a:spcPts val="0"/>
                        </a:spcAft>
                      </a:pPr>
                      <a:r>
                        <a:rPr lang="tr-TR" sz="900">
                          <a:effectLst/>
                        </a:rPr>
                        <a:t>2013-2014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smtClean="0">
                          <a:effectLst/>
                        </a:rPr>
                        <a:t>50</a:t>
                      </a:r>
                      <a:r>
                        <a:rPr lang="tr-TR" sz="1200" dirty="0">
                          <a:effectLst/>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Times New Roman" panose="02020603050405020304" pitchFamily="18" charset="0"/>
                          <a:cs typeface="Times New Roman" panose="02020603050405020304" pitchFamily="18" charset="0"/>
                        </a:rPr>
                        <a:t>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dirty="0" smtClean="0">
                          <a:effectLst/>
                          <a:latin typeface="Calibri" panose="020F0502020204030204" pitchFamily="34" charset="0"/>
                          <a:ea typeface="Times New Roman" panose="02020603050405020304" pitchFamily="18" charset="0"/>
                          <a:cs typeface="Times New Roman" panose="02020603050405020304" pitchFamily="18" charset="0"/>
                        </a:rPr>
                        <a:t>127</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10 Slayt Numarası Yer Tutucusu"/>
          <p:cNvSpPr>
            <a:spLocks noGrp="1"/>
          </p:cNvSpPr>
          <p:nvPr>
            <p:ph type="sldNum" sz="quarter" idx="12"/>
          </p:nvPr>
        </p:nvSpPr>
        <p:spPr/>
        <p:txBody>
          <a:bodyPr/>
          <a:lstStyle/>
          <a:p>
            <a:r>
              <a:rPr lang="tr-TR" dirty="0" smtClean="0"/>
              <a:t>77</a:t>
            </a:r>
            <a:endParaRPr lang="tr-TR" dirty="0"/>
          </a:p>
        </p:txBody>
      </p:sp>
    </p:spTree>
    <p:extLst>
      <p:ext uri="{BB962C8B-B14F-4D97-AF65-F5344CB8AC3E}">
        <p14:creationId xmlns="" xmlns:p14="http://schemas.microsoft.com/office/powerpoint/2010/main" val="5936645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2.jpg"/>
          <p:cNvPicPr>
            <a:picLocks noChangeAspect="1"/>
          </p:cNvPicPr>
          <p:nvPr/>
        </p:nvPicPr>
        <p:blipFill>
          <a:blip r:embed="rId2" cstate="print"/>
          <a:stretch>
            <a:fillRect/>
          </a:stretch>
        </p:blipFill>
        <p:spPr>
          <a:xfrm>
            <a:off x="-13836" y="0"/>
            <a:ext cx="6871836" cy="9220684"/>
          </a:xfrm>
          <a:prstGeom prst="rect">
            <a:avLst/>
          </a:prstGeom>
        </p:spPr>
      </p:pic>
      <p:sp>
        <p:nvSpPr>
          <p:cNvPr id="6" name="5 Metin kutusu"/>
          <p:cNvSpPr txBox="1"/>
          <p:nvPr/>
        </p:nvSpPr>
        <p:spPr>
          <a:xfrm>
            <a:off x="2286000" y="323850"/>
            <a:ext cx="4572000" cy="1477328"/>
          </a:xfrm>
          <a:prstGeom prst="rect">
            <a:avLst/>
          </a:prstGeom>
          <a:noFill/>
        </p:spPr>
        <p:txBody>
          <a:bodyPr wrap="square" rtlCol="0">
            <a:spAutoFit/>
          </a:bodyPr>
          <a:lstStyle/>
          <a:p>
            <a:r>
              <a:rPr lang="tr-TR" b="1" dirty="0" smtClean="0">
                <a:solidFill>
                  <a:schemeClr val="bg1">
                    <a:lumMod val="95000"/>
                  </a:schemeClr>
                </a:solidFill>
                <a:effectLst>
                  <a:innerShdw blurRad="63500" dist="50800" dir="16200000">
                    <a:prstClr val="black">
                      <a:alpha val="50000"/>
                    </a:prstClr>
                  </a:innerShdw>
                </a:effectLst>
              </a:rPr>
              <a:t>             </a:t>
            </a:r>
            <a:r>
              <a:rPr lang="tr-TR" sz="2400" b="1" dirty="0" smtClean="0">
                <a:solidFill>
                  <a:schemeClr val="bg1">
                    <a:lumMod val="95000"/>
                  </a:schemeClr>
                </a:solidFill>
                <a:effectLst>
                  <a:innerShdw blurRad="63500" dist="50800" dir="16200000">
                    <a:prstClr val="black">
                      <a:alpha val="50000"/>
                    </a:prstClr>
                  </a:innerShdw>
                </a:effectLst>
              </a:rPr>
              <a:t>MELİHA HASANALİ BOSTAN </a:t>
            </a:r>
            <a:endParaRPr lang="tr-TR" sz="2400" dirty="0" smtClean="0">
              <a:solidFill>
                <a:schemeClr val="bg1">
                  <a:lumMod val="95000"/>
                </a:schemeClr>
              </a:solidFill>
              <a:effectLst>
                <a:innerShdw blurRad="63500" dist="50800" dir="16200000">
                  <a:prstClr val="black">
                    <a:alpha val="50000"/>
                  </a:prstClr>
                </a:innerShdw>
              </a:effectLst>
            </a:endParaRPr>
          </a:p>
          <a:p>
            <a:r>
              <a:rPr lang="tr-TR" sz="2400" b="1" dirty="0" smtClean="0">
                <a:solidFill>
                  <a:schemeClr val="bg1">
                    <a:lumMod val="95000"/>
                  </a:schemeClr>
                </a:solidFill>
                <a:effectLst>
                  <a:innerShdw blurRad="63500" dist="50800" dir="16200000">
                    <a:prstClr val="black">
                      <a:alpha val="50000"/>
                    </a:prstClr>
                  </a:innerShdw>
                </a:effectLst>
              </a:rPr>
              <a:t>                    ÇUBUK FEN LİSESİ</a:t>
            </a:r>
          </a:p>
          <a:p>
            <a:r>
              <a:rPr lang="tr-TR" sz="2400" b="1" dirty="0" smtClean="0">
                <a:solidFill>
                  <a:schemeClr val="bg1">
                    <a:lumMod val="95000"/>
                  </a:schemeClr>
                </a:solidFill>
                <a:effectLst>
                  <a:innerShdw blurRad="63500" dist="50800" dir="16200000">
                    <a:prstClr val="black">
                      <a:alpha val="50000"/>
                    </a:prstClr>
                  </a:innerShdw>
                </a:effectLst>
              </a:rPr>
              <a:t>                     STRATEJİK PLANI</a:t>
            </a:r>
            <a:endParaRPr lang="tr-TR" sz="2400" dirty="0" smtClean="0">
              <a:solidFill>
                <a:schemeClr val="bg1">
                  <a:lumMod val="95000"/>
                </a:schemeClr>
              </a:solidFill>
              <a:effectLst>
                <a:innerShdw blurRad="63500" dist="50800" dir="16200000">
                  <a:prstClr val="black">
                    <a:alpha val="50000"/>
                  </a:prstClr>
                </a:innerShdw>
              </a:effectLst>
            </a:endParaRPr>
          </a:p>
          <a:p>
            <a:endParaRPr lang="tr-TR" dirty="0"/>
          </a:p>
        </p:txBody>
      </p:sp>
      <p:sp>
        <p:nvSpPr>
          <p:cNvPr id="5" name="4 Slayt Numarası Yer Tutucusu"/>
          <p:cNvSpPr>
            <a:spLocks noGrp="1"/>
          </p:cNvSpPr>
          <p:nvPr>
            <p:ph type="sldNum" sz="quarter" idx="12"/>
          </p:nvPr>
        </p:nvSpPr>
        <p:spPr/>
        <p:txBody>
          <a:bodyPr/>
          <a:lstStyle/>
          <a:p>
            <a:r>
              <a:rPr lang="tr-TR" dirty="0" smtClean="0"/>
              <a:t>78</a:t>
            </a:r>
            <a:endParaRPr lang="tr-TR" dirty="0"/>
          </a:p>
        </p:txBody>
      </p:sp>
    </p:spTree>
    <p:extLst>
      <p:ext uri="{BB962C8B-B14F-4D97-AF65-F5344CB8AC3E}">
        <p14:creationId xmlns="" xmlns:p14="http://schemas.microsoft.com/office/powerpoint/2010/main" val="152582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3822837585"/>
              </p:ext>
            </p:extLst>
          </p:nvPr>
        </p:nvGraphicFramePr>
        <p:xfrm>
          <a:off x="949924" y="725497"/>
          <a:ext cx="4962388" cy="7745391"/>
        </p:xfrm>
        <a:graphic>
          <a:graphicData uri="http://schemas.openxmlformats.org/drawingml/2006/table">
            <a:tbl>
              <a:tblPr/>
              <a:tblGrid>
                <a:gridCol w="501458"/>
                <a:gridCol w="329987"/>
                <a:gridCol w="354430"/>
                <a:gridCol w="3305978"/>
                <a:gridCol w="470535"/>
              </a:tblGrid>
              <a:tr h="206711">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1" i="0" u="none" strike="noStrike" dirty="0" smtClean="0">
                          <a:solidFill>
                            <a:srgbClr val="000000"/>
                          </a:solidFill>
                          <a:effectLst/>
                          <a:latin typeface="+mn-lt"/>
                        </a:rPr>
                        <a:t>GİRİŞ</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6711">
                <a:tc gridSpan="4">
                  <a:txBody>
                    <a:bodyPr/>
                    <a:lstStyle/>
                    <a:p>
                      <a:pPr algn="l" rtl="0" fontAlgn="ctr"/>
                      <a:r>
                        <a:rPr lang="tr-TR" sz="1000" b="0" i="0" u="none" strike="noStrike" dirty="0" smtClean="0">
                          <a:solidFill>
                            <a:srgbClr val="000000"/>
                          </a:solidFill>
                          <a:effectLst/>
                          <a:latin typeface="+mn-lt"/>
                        </a:rPr>
                        <a:t>Okul Müdürü Sunuş</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VI</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algn="l" rtl="0" fontAlgn="ctr"/>
                      <a:r>
                        <a:rPr lang="tr-TR" sz="1000" b="0" i="0" u="none" strike="noStrike" dirty="0" smtClean="0">
                          <a:solidFill>
                            <a:srgbClr val="000000"/>
                          </a:solidFill>
                          <a:effectLst/>
                          <a:latin typeface="+mn-lt"/>
                        </a:rPr>
                        <a:t>Giriş</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VII</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algn="l" rtl="0" fontAlgn="ctr"/>
                      <a:r>
                        <a:rPr lang="tr-TR" sz="1000" b="0" i="0" u="none" strike="noStrike" dirty="0">
                          <a:solidFill>
                            <a:srgbClr val="000000"/>
                          </a:solidFill>
                          <a:effectLst/>
                          <a:latin typeface="+mn-lt"/>
                        </a:rPr>
                        <a:t>İçindekiler</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VIII</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algn="l" rtl="0" fontAlgn="ctr"/>
                      <a:r>
                        <a:rPr lang="tr-TR" sz="1000" b="0" i="0" u="none" strike="noStrike" dirty="0">
                          <a:solidFill>
                            <a:srgbClr val="000000"/>
                          </a:solidFill>
                          <a:effectLst/>
                          <a:latin typeface="+mn-lt"/>
                        </a:rPr>
                        <a:t>Kısaltmalar</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IX</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43482">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mn-lt"/>
                        </a:rPr>
                        <a:t>Tablo </a:t>
                      </a:r>
                      <a:r>
                        <a:rPr lang="tr-TR" sz="1000" b="0" i="0" u="none" strike="noStrike" dirty="0" smtClean="0">
                          <a:solidFill>
                            <a:srgbClr val="000000"/>
                          </a:solidFill>
                          <a:effectLst/>
                          <a:latin typeface="+mn-lt"/>
                        </a:rPr>
                        <a:t>- Şema Listesi - Ek Listesi</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X</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algn="l" rtl="0" fontAlgn="ctr"/>
                      <a:r>
                        <a:rPr lang="tr-TR" sz="1000" b="1" i="0" u="none" strike="noStrike" dirty="0" smtClean="0">
                          <a:solidFill>
                            <a:srgbClr val="000000"/>
                          </a:solidFill>
                          <a:effectLst/>
                          <a:latin typeface="+mn-lt"/>
                        </a:rPr>
                        <a:t>I. BÖLÜM</a:t>
                      </a:r>
                      <a:r>
                        <a:rPr lang="tr-TR" sz="1000" b="1" i="0" u="none" strike="noStrike" baseline="0" dirty="0" smtClean="0">
                          <a:solidFill>
                            <a:srgbClr val="000000"/>
                          </a:solidFill>
                          <a:effectLst/>
                          <a:latin typeface="+mn-lt"/>
                        </a:rPr>
                        <a:t> </a:t>
                      </a:r>
                      <a:r>
                        <a:rPr lang="tr-TR" sz="1000" b="1" i="0" u="none" strike="noStrike" dirty="0" smtClean="0">
                          <a:solidFill>
                            <a:srgbClr val="000000"/>
                          </a:solidFill>
                          <a:effectLst/>
                          <a:latin typeface="+mn-lt"/>
                        </a:rPr>
                        <a:t>STRATEJİK PLAN HAZIRLIK SÜRECİ</a:t>
                      </a:r>
                      <a:endParaRPr lang="tr-TR" sz="1000" b="1"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1</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6711">
                <a:tc>
                  <a:txBody>
                    <a:bodyPr/>
                    <a:lstStyle/>
                    <a:p>
                      <a:pPr algn="ctr" rtl="0" fontAlgn="ctr"/>
                      <a:r>
                        <a:rPr lang="tr-TR" sz="1000" b="1" i="0" u="none" strike="noStrike" dirty="0">
                          <a:solidFill>
                            <a:srgbClr val="000000"/>
                          </a:solidFill>
                          <a:effectLst/>
                          <a:latin typeface="+mn-lt"/>
                        </a:rPr>
                        <a:t>1.1.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smtClean="0">
                          <a:solidFill>
                            <a:srgbClr val="000000"/>
                          </a:solidFill>
                          <a:effectLst/>
                          <a:latin typeface="+mn-lt"/>
                        </a:rPr>
                        <a:t>Meliha</a:t>
                      </a:r>
                      <a:r>
                        <a:rPr lang="tr-TR" sz="1000" b="0" i="0" u="none" strike="noStrike" baseline="0" dirty="0" smtClean="0">
                          <a:solidFill>
                            <a:srgbClr val="000000"/>
                          </a:solidFill>
                          <a:effectLst/>
                          <a:latin typeface="+mn-lt"/>
                        </a:rPr>
                        <a:t> </a:t>
                      </a:r>
                      <a:r>
                        <a:rPr lang="tr-TR" sz="1000" b="0" i="0" u="none" strike="noStrike" baseline="0" dirty="0" err="1" smtClean="0">
                          <a:solidFill>
                            <a:srgbClr val="000000"/>
                          </a:solidFill>
                          <a:effectLst/>
                          <a:latin typeface="+mn-lt"/>
                        </a:rPr>
                        <a:t>Hasanali</a:t>
                      </a:r>
                      <a:r>
                        <a:rPr lang="tr-TR" sz="1000" b="0" i="0" u="none" strike="noStrike" baseline="0" dirty="0" smtClean="0">
                          <a:solidFill>
                            <a:srgbClr val="000000"/>
                          </a:solidFill>
                          <a:effectLst/>
                          <a:latin typeface="+mn-lt"/>
                        </a:rPr>
                        <a:t> Bostan </a:t>
                      </a:r>
                      <a:r>
                        <a:rPr lang="tr-TR" sz="1000" b="0" i="0" u="none" strike="noStrike" dirty="0" smtClean="0">
                          <a:solidFill>
                            <a:srgbClr val="000000"/>
                          </a:solidFill>
                          <a:effectLst/>
                          <a:latin typeface="+mn-lt"/>
                        </a:rPr>
                        <a:t>Çubuk Fen Lisesi Stratejik </a:t>
                      </a:r>
                      <a:r>
                        <a:rPr lang="tr-TR" sz="1000" b="0" i="0" u="none" strike="noStrike" dirty="0">
                          <a:solidFill>
                            <a:srgbClr val="000000"/>
                          </a:solidFill>
                          <a:effectLst/>
                          <a:latin typeface="+mn-lt"/>
                        </a:rPr>
                        <a:t>Plan Modeli</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2</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a:solidFill>
                            <a:srgbClr val="000000"/>
                          </a:solidFill>
                          <a:effectLst/>
                          <a:latin typeface="+mn-lt"/>
                        </a:rPr>
                        <a:t>1.2.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Stratejik Plan </a:t>
                      </a:r>
                      <a:r>
                        <a:rPr lang="tr-TR" sz="1000" b="0" i="0" u="none" strike="noStrike" dirty="0" smtClean="0">
                          <a:solidFill>
                            <a:srgbClr val="000000"/>
                          </a:solidFill>
                          <a:effectLst/>
                          <a:latin typeface="+mn-lt"/>
                        </a:rPr>
                        <a:t>Hazırlık Çalışmaları</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4</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algn="l" rtl="0" fontAlgn="ctr"/>
                      <a:r>
                        <a:rPr lang="tr-TR" sz="1000" b="1" i="0" u="none" strike="noStrike" dirty="0" smtClean="0">
                          <a:solidFill>
                            <a:srgbClr val="000000"/>
                          </a:solidFill>
                          <a:effectLst/>
                          <a:latin typeface="+mn-lt"/>
                        </a:rPr>
                        <a:t>II. BÖLÜM</a:t>
                      </a:r>
                      <a:r>
                        <a:rPr lang="tr-TR" sz="1000" b="1" i="0" u="none" strike="noStrike" baseline="0" dirty="0" smtClean="0">
                          <a:solidFill>
                            <a:srgbClr val="000000"/>
                          </a:solidFill>
                          <a:effectLst/>
                          <a:latin typeface="+mn-lt"/>
                        </a:rPr>
                        <a:t> </a:t>
                      </a:r>
                      <a:r>
                        <a:rPr lang="tr-TR" sz="1000" b="1" i="0" u="none" strike="noStrike" dirty="0" smtClean="0">
                          <a:solidFill>
                            <a:srgbClr val="000000"/>
                          </a:solidFill>
                          <a:effectLst/>
                          <a:latin typeface="+mn-lt"/>
                        </a:rPr>
                        <a:t>DURUM ANALİZİ</a:t>
                      </a:r>
                      <a:endParaRPr lang="tr-TR" sz="1000" b="1"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6</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6711">
                <a:tc>
                  <a:txBody>
                    <a:bodyPr/>
                    <a:lstStyle/>
                    <a:p>
                      <a:pPr algn="ctr" rtl="0" fontAlgn="ctr"/>
                      <a:r>
                        <a:rPr lang="tr-TR" sz="1000" b="1" i="0" u="none" strike="noStrike" dirty="0">
                          <a:solidFill>
                            <a:srgbClr val="000000"/>
                          </a:solidFill>
                          <a:effectLst/>
                          <a:latin typeface="+mn-lt"/>
                        </a:rPr>
                        <a:t>2.1.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Tarihsel Gelişim</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7</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a:solidFill>
                            <a:srgbClr val="000000"/>
                          </a:solidFill>
                          <a:effectLst/>
                          <a:latin typeface="+mn-lt"/>
                        </a:rPr>
                        <a:t>2.2.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Yasal </a:t>
                      </a:r>
                      <a:r>
                        <a:rPr lang="tr-TR" sz="1000" b="0" i="0" u="none" strike="noStrike" dirty="0" smtClean="0">
                          <a:solidFill>
                            <a:srgbClr val="000000"/>
                          </a:solidFill>
                          <a:effectLst/>
                          <a:latin typeface="+mn-lt"/>
                        </a:rPr>
                        <a:t>Yükümlülükler ve</a:t>
                      </a:r>
                      <a:r>
                        <a:rPr lang="tr-TR" sz="1000" b="0" i="0" u="none" strike="noStrike" baseline="0" dirty="0" smtClean="0">
                          <a:solidFill>
                            <a:srgbClr val="000000"/>
                          </a:solidFill>
                          <a:effectLst/>
                          <a:latin typeface="+mn-lt"/>
                        </a:rPr>
                        <a:t> Mevzuat Analizi</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10</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a:solidFill>
                            <a:srgbClr val="000000"/>
                          </a:solidFill>
                          <a:effectLst/>
                          <a:latin typeface="+mn-lt"/>
                        </a:rPr>
                        <a:t>2.3.</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Faaliyet </a:t>
                      </a:r>
                      <a:r>
                        <a:rPr lang="tr-TR" sz="1000" b="0" i="0" u="none" strike="noStrike" dirty="0" smtClean="0">
                          <a:solidFill>
                            <a:srgbClr val="000000"/>
                          </a:solidFill>
                          <a:effectLst/>
                          <a:latin typeface="+mn-lt"/>
                        </a:rPr>
                        <a:t>Alanları</a:t>
                      </a:r>
                      <a:r>
                        <a:rPr lang="tr-TR" sz="1000" b="0" i="0" u="none" strike="noStrike" baseline="0" dirty="0" smtClean="0">
                          <a:solidFill>
                            <a:srgbClr val="000000"/>
                          </a:solidFill>
                          <a:effectLst/>
                          <a:latin typeface="+mn-lt"/>
                        </a:rPr>
                        <a:t> ve Sunulan </a:t>
                      </a:r>
                      <a:r>
                        <a:rPr lang="tr-TR" sz="1000" b="0" i="0" u="none" strike="noStrike" dirty="0" smtClean="0">
                          <a:solidFill>
                            <a:srgbClr val="000000"/>
                          </a:solidFill>
                          <a:effectLst/>
                          <a:latin typeface="+mn-lt"/>
                        </a:rPr>
                        <a:t> </a:t>
                      </a:r>
                      <a:r>
                        <a:rPr lang="tr-TR" sz="1000" b="0" i="0" u="none" strike="noStrike" dirty="0">
                          <a:solidFill>
                            <a:srgbClr val="000000"/>
                          </a:solidFill>
                          <a:effectLst/>
                          <a:latin typeface="+mn-lt"/>
                        </a:rPr>
                        <a:t>Hizmetler</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 11</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a:solidFill>
                            <a:srgbClr val="000000"/>
                          </a:solidFill>
                          <a:effectLst/>
                          <a:latin typeface="+mn-lt"/>
                        </a:rPr>
                        <a:t>2.4.</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Paydaş Analizi</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13</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a:solidFill>
                            <a:srgbClr val="000000"/>
                          </a:solidFill>
                          <a:effectLst/>
                          <a:latin typeface="+mn-lt"/>
                        </a:rPr>
                        <a:t>2.5.</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Kurum İçi </a:t>
                      </a:r>
                      <a:r>
                        <a:rPr lang="tr-TR" sz="1000" b="0" i="0" u="none" strike="noStrike" dirty="0" smtClean="0">
                          <a:solidFill>
                            <a:srgbClr val="000000"/>
                          </a:solidFill>
                          <a:effectLst/>
                          <a:latin typeface="+mn-lt"/>
                        </a:rPr>
                        <a:t>ve Dışı Analiz</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14</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2">
                  <a:txBody>
                    <a:bodyPr/>
                    <a:lstStyle/>
                    <a:p>
                      <a:pPr algn="r" rtl="0" fontAlgn="ctr"/>
                      <a:r>
                        <a:rPr lang="tr-TR" sz="1000" b="0" i="0" u="none" strike="noStrike" dirty="0">
                          <a:solidFill>
                            <a:srgbClr val="000000"/>
                          </a:solidFill>
                          <a:effectLst/>
                          <a:latin typeface="+mn-lt"/>
                        </a:rPr>
                        <a:t>2.5.1.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gridSpan="2">
                  <a:txBody>
                    <a:bodyPr/>
                    <a:lstStyle/>
                    <a:p>
                      <a:pPr algn="l" rtl="0" fontAlgn="ctr"/>
                      <a:r>
                        <a:rPr lang="tr-TR" sz="1000" b="0" i="0" u="none" strike="noStrike" dirty="0">
                          <a:solidFill>
                            <a:srgbClr val="000000"/>
                          </a:solidFill>
                          <a:effectLst/>
                          <a:latin typeface="+mn-lt"/>
                        </a:rPr>
                        <a:t>Kurum İçi Analiz </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14</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3">
                  <a:txBody>
                    <a:bodyPr/>
                    <a:lstStyle/>
                    <a:p>
                      <a:pPr algn="r" rtl="0" fontAlgn="ctr"/>
                      <a:r>
                        <a:rPr lang="tr-TR" sz="1000" b="0" i="0" u="none" strike="noStrike" dirty="0">
                          <a:solidFill>
                            <a:srgbClr val="000000"/>
                          </a:solidFill>
                          <a:effectLst/>
                          <a:latin typeface="+mn-lt"/>
                        </a:rPr>
                        <a:t>2.5.1.1.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smtClean="0">
                          <a:solidFill>
                            <a:srgbClr val="000000"/>
                          </a:solidFill>
                          <a:effectLst/>
                          <a:latin typeface="+mn-lt"/>
                        </a:rPr>
                        <a:t>Organizasyon Yapısı</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a:solidFill>
                            <a:srgbClr val="000000"/>
                          </a:solidFill>
                          <a:effectLst/>
                          <a:latin typeface="+mn-lt"/>
                        </a:rPr>
                        <a:t> </a:t>
                      </a:r>
                      <a:r>
                        <a:rPr lang="tr-TR" sz="1000" b="0" i="0" u="none" strike="noStrike" dirty="0" smtClean="0">
                          <a:solidFill>
                            <a:srgbClr val="000000"/>
                          </a:solidFill>
                          <a:effectLst/>
                          <a:latin typeface="+mn-lt"/>
                        </a:rPr>
                        <a:t>15</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3">
                  <a:txBody>
                    <a:bodyPr/>
                    <a:lstStyle/>
                    <a:p>
                      <a:pPr algn="r" rtl="0" fontAlgn="ctr"/>
                      <a:r>
                        <a:rPr lang="tr-TR" sz="1000" b="0" i="0" u="none" strike="noStrike" dirty="0">
                          <a:solidFill>
                            <a:srgbClr val="000000"/>
                          </a:solidFill>
                          <a:effectLst/>
                          <a:latin typeface="+mn-lt"/>
                        </a:rPr>
                        <a:t>2.5.1.2.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smtClean="0">
                          <a:solidFill>
                            <a:srgbClr val="000000"/>
                          </a:solidFill>
                          <a:effectLst/>
                          <a:latin typeface="+mn-lt"/>
                        </a:rPr>
                        <a:t>İnsan </a:t>
                      </a:r>
                      <a:r>
                        <a:rPr lang="tr-TR" sz="1000" b="0" i="0" u="none" strike="noStrike" dirty="0">
                          <a:solidFill>
                            <a:srgbClr val="000000"/>
                          </a:solidFill>
                          <a:effectLst/>
                          <a:latin typeface="+mn-lt"/>
                        </a:rPr>
                        <a:t>Kaynakları </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mn-lt"/>
                        </a:rPr>
                        <a:t>16</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3">
                  <a:txBody>
                    <a:bodyPr/>
                    <a:lstStyle/>
                    <a:p>
                      <a:pPr algn="r" rtl="0" fontAlgn="ctr"/>
                      <a:r>
                        <a:rPr lang="tr-TR" sz="1000" b="0" i="0" u="none" strike="noStrike" dirty="0">
                          <a:solidFill>
                            <a:srgbClr val="000000"/>
                          </a:solidFill>
                          <a:effectLst/>
                          <a:latin typeface="+mn-lt"/>
                        </a:rPr>
                        <a:t>2.5.1.3.</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a:solidFill>
                            <a:srgbClr val="000000"/>
                          </a:solidFill>
                          <a:effectLst/>
                          <a:latin typeface="+mn-lt"/>
                        </a:rPr>
                        <a:t>Teknolojik </a:t>
                      </a:r>
                      <a:r>
                        <a:rPr lang="tr-TR" sz="1000" b="0" i="0" u="none" strike="noStrike" baseline="0" dirty="0" smtClean="0">
                          <a:solidFill>
                            <a:srgbClr val="000000"/>
                          </a:solidFill>
                          <a:effectLst/>
                          <a:latin typeface="+mn-lt"/>
                        </a:rPr>
                        <a:t> </a:t>
                      </a:r>
                      <a:r>
                        <a:rPr lang="tr-TR" sz="1000" b="0" i="0" u="none" strike="noStrike" dirty="0" smtClean="0">
                          <a:solidFill>
                            <a:srgbClr val="000000"/>
                          </a:solidFill>
                          <a:effectLst/>
                          <a:latin typeface="+mn-lt"/>
                        </a:rPr>
                        <a:t>Kaynaklar</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mn-lt"/>
                        </a:rPr>
                        <a:t>20</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3">
                  <a:txBody>
                    <a:bodyPr/>
                    <a:lstStyle/>
                    <a:p>
                      <a:pPr algn="r" rtl="0" fontAlgn="ctr"/>
                      <a:r>
                        <a:rPr lang="tr-TR" sz="1000" b="0" i="0" u="none" strike="noStrike">
                          <a:solidFill>
                            <a:srgbClr val="000000"/>
                          </a:solidFill>
                          <a:effectLst/>
                          <a:latin typeface="+mn-lt"/>
                        </a:rPr>
                        <a:t>2.5.1.4.</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smtClean="0">
                          <a:solidFill>
                            <a:srgbClr val="000000"/>
                          </a:solidFill>
                          <a:effectLst/>
                          <a:latin typeface="+mn-lt"/>
                        </a:rPr>
                        <a:t>Mali Kaynaklar</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mn-lt"/>
                        </a:rPr>
                        <a:t>22</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3">
                  <a:txBody>
                    <a:bodyPr/>
                    <a:lstStyle/>
                    <a:p>
                      <a:pPr algn="r" rtl="0" fontAlgn="ctr"/>
                      <a:r>
                        <a:rPr lang="tr-TR" sz="1000" b="0" i="0" u="none" strike="noStrike" dirty="0">
                          <a:solidFill>
                            <a:srgbClr val="000000"/>
                          </a:solidFill>
                          <a:effectLst/>
                          <a:latin typeface="+mn-lt"/>
                        </a:rPr>
                        <a:t>2.5.1.5.</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a:solidFill>
                            <a:srgbClr val="000000"/>
                          </a:solidFill>
                          <a:effectLst/>
                          <a:latin typeface="+mn-lt"/>
                        </a:rPr>
                        <a:t>Kurum Kültürü</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mn-lt"/>
                        </a:rPr>
                        <a:t>23</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2">
                  <a:txBody>
                    <a:bodyPr/>
                    <a:lstStyle/>
                    <a:p>
                      <a:pPr algn="r" rtl="0" fontAlgn="ctr"/>
                      <a:r>
                        <a:rPr lang="tr-TR" sz="1000" b="0" i="0" u="none" strike="noStrike" dirty="0">
                          <a:solidFill>
                            <a:srgbClr val="000000"/>
                          </a:solidFill>
                          <a:effectLst/>
                          <a:latin typeface="+mn-lt"/>
                        </a:rPr>
                        <a:t>2.5.2.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gridSpan="2">
                  <a:txBody>
                    <a:bodyPr/>
                    <a:lstStyle/>
                    <a:p>
                      <a:pPr algn="l" rtl="0" fontAlgn="ctr"/>
                      <a:r>
                        <a:rPr lang="tr-TR" sz="1000" b="0" i="0" u="none" strike="noStrike" dirty="0" smtClean="0">
                          <a:solidFill>
                            <a:srgbClr val="000000"/>
                          </a:solidFill>
                          <a:effectLst/>
                          <a:latin typeface="+mn-lt"/>
                        </a:rPr>
                        <a:t>Kurum Dışı Analiz </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24</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3">
                  <a:txBody>
                    <a:bodyPr/>
                    <a:lstStyle/>
                    <a:p>
                      <a:pPr algn="r" rtl="0" fontAlgn="ctr"/>
                      <a:r>
                        <a:rPr lang="tr-TR" sz="1000" b="0" i="0" u="none" strike="noStrike" dirty="0">
                          <a:solidFill>
                            <a:srgbClr val="000000"/>
                          </a:solidFill>
                          <a:effectLst/>
                          <a:latin typeface="+mn-lt"/>
                        </a:rPr>
                        <a:t>2.5.2.1.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smtClean="0">
                          <a:solidFill>
                            <a:srgbClr val="000000"/>
                          </a:solidFill>
                          <a:effectLst/>
                          <a:latin typeface="+mn-lt"/>
                        </a:rPr>
                        <a:t>Çevre Analizi</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mn-lt"/>
                        </a:rPr>
                        <a:t>24</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67024">
                <a:tc gridSpan="3">
                  <a:txBody>
                    <a:bodyPr/>
                    <a:lstStyle/>
                    <a:p>
                      <a:pPr algn="r" rtl="0" fontAlgn="ctr"/>
                      <a:r>
                        <a:rPr lang="tr-TR" sz="1000" b="0" i="0" u="none" strike="noStrike" dirty="0">
                          <a:solidFill>
                            <a:srgbClr val="000000"/>
                          </a:solidFill>
                          <a:effectLst/>
                          <a:latin typeface="+mn-lt"/>
                        </a:rPr>
                        <a:t>2.5.2.2.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rtl="0" fontAlgn="ctr"/>
                      <a:r>
                        <a:rPr lang="tr-TR" sz="1000" b="0" i="0" u="none" strike="noStrike" dirty="0">
                          <a:solidFill>
                            <a:srgbClr val="000000"/>
                          </a:solidFill>
                          <a:effectLst/>
                          <a:latin typeface="+mn-lt"/>
                        </a:rPr>
                        <a:t>Üst Politika Belgeleri </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ctr"/>
                      <a:r>
                        <a:rPr lang="tr-TR" sz="1000" b="0" i="0" u="none" strike="noStrike" dirty="0" smtClean="0">
                          <a:solidFill>
                            <a:srgbClr val="000000"/>
                          </a:solidFill>
                          <a:effectLst/>
                          <a:latin typeface="+mn-lt"/>
                        </a:rPr>
                        <a:t>25</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2">
                  <a:txBody>
                    <a:bodyPr/>
                    <a:lstStyle/>
                    <a:p>
                      <a:pPr algn="r" rtl="0" fontAlgn="ctr"/>
                      <a:r>
                        <a:rPr lang="tr-TR" sz="1000" b="0" i="0" u="none" strike="noStrike" dirty="0">
                          <a:solidFill>
                            <a:srgbClr val="000000"/>
                          </a:solidFill>
                          <a:effectLst/>
                          <a:latin typeface="+mn-lt"/>
                        </a:rPr>
                        <a:t>2.5.3.</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gridSpan="2">
                  <a:txBody>
                    <a:bodyPr/>
                    <a:lstStyle/>
                    <a:p>
                      <a:pPr algn="l" rtl="0" fontAlgn="ctr"/>
                      <a:r>
                        <a:rPr lang="tr-TR" sz="1000" b="0" i="0" u="none" strike="noStrike" dirty="0">
                          <a:solidFill>
                            <a:srgbClr val="000000"/>
                          </a:solidFill>
                          <a:effectLst/>
                          <a:latin typeface="+mn-lt"/>
                        </a:rPr>
                        <a:t>GZFT SWOT Analizi</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27</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smtClean="0">
                          <a:solidFill>
                            <a:srgbClr val="000000"/>
                          </a:solidFill>
                          <a:effectLst/>
                          <a:latin typeface="+mn-lt"/>
                        </a:rPr>
                        <a:t>2.6.</a:t>
                      </a:r>
                      <a:endParaRPr lang="tr-TR" sz="1000" b="1"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smtClean="0">
                          <a:solidFill>
                            <a:srgbClr val="000000"/>
                          </a:solidFill>
                          <a:effectLst/>
                          <a:latin typeface="+mn-lt"/>
                        </a:rPr>
                        <a:t>Eğitim ve Öğretimde Gelişim Sorun Alanları</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fontAlgn="ctr"/>
                      <a:r>
                        <a:rPr lang="tr-TR" sz="1000" b="0" i="0" u="none" strike="noStrike" dirty="0" smtClean="0">
                          <a:solidFill>
                            <a:srgbClr val="000000"/>
                          </a:solidFill>
                          <a:effectLst/>
                          <a:latin typeface="+mn-lt"/>
                        </a:rPr>
                        <a:t>29</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algn="l" rtl="0" fontAlgn="ctr"/>
                      <a:r>
                        <a:rPr lang="tr-TR" sz="1000" b="1" i="0" u="none" strike="noStrike" dirty="0" smtClean="0">
                          <a:solidFill>
                            <a:srgbClr val="000000"/>
                          </a:solidFill>
                          <a:effectLst/>
                          <a:latin typeface="+mn-lt"/>
                        </a:rPr>
                        <a:t>III. BÖLÜM</a:t>
                      </a:r>
                      <a:r>
                        <a:rPr lang="tr-TR" sz="1000" b="1" i="0" u="none" strike="noStrike" baseline="0" dirty="0" smtClean="0">
                          <a:solidFill>
                            <a:srgbClr val="000000"/>
                          </a:solidFill>
                          <a:effectLst/>
                          <a:latin typeface="+mn-lt"/>
                        </a:rPr>
                        <a:t> </a:t>
                      </a:r>
                      <a:r>
                        <a:rPr lang="tr-TR" sz="1000" b="1" i="0" u="none" strike="noStrike" dirty="0" smtClean="0">
                          <a:solidFill>
                            <a:srgbClr val="000000"/>
                          </a:solidFill>
                          <a:effectLst/>
                          <a:latin typeface="+mn-lt"/>
                        </a:rPr>
                        <a:t>GELECEĞE YÖNELİM</a:t>
                      </a:r>
                      <a:endParaRPr lang="tr-TR" sz="1000" b="1"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31</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6711">
                <a:tc>
                  <a:txBody>
                    <a:bodyPr/>
                    <a:lstStyle/>
                    <a:p>
                      <a:pPr algn="ctr" rtl="0" fontAlgn="ctr"/>
                      <a:r>
                        <a:rPr lang="tr-TR" sz="1000" b="1" i="0" u="none" strike="noStrike" dirty="0">
                          <a:solidFill>
                            <a:srgbClr val="000000"/>
                          </a:solidFill>
                          <a:effectLst/>
                          <a:latin typeface="+mn-lt"/>
                        </a:rPr>
                        <a:t>3.1.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Misyon Vizyon Temel Değerler</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33</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a:solidFill>
                            <a:srgbClr val="000000"/>
                          </a:solidFill>
                          <a:effectLst/>
                          <a:latin typeface="+mn-lt"/>
                        </a:rPr>
                        <a:t>3.2.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Stratejik Plan Genel Tablosu</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35</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algn="ctr" rtl="0" fontAlgn="ctr"/>
                      <a:r>
                        <a:rPr lang="tr-TR" sz="1000" b="1" i="0" u="none" strike="noStrike" dirty="0">
                          <a:solidFill>
                            <a:srgbClr val="000000"/>
                          </a:solidFill>
                          <a:effectLst/>
                          <a:latin typeface="+mn-lt"/>
                        </a:rPr>
                        <a:t>3.3.</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smtClean="0">
                          <a:solidFill>
                            <a:srgbClr val="000000"/>
                          </a:solidFill>
                          <a:effectLst/>
                          <a:latin typeface="+mn-lt"/>
                        </a:rPr>
                        <a:t>Tema,</a:t>
                      </a:r>
                      <a:r>
                        <a:rPr lang="tr-TR" sz="1000" b="0" i="0" u="none" strike="noStrike" baseline="0" dirty="0" smtClean="0">
                          <a:solidFill>
                            <a:srgbClr val="000000"/>
                          </a:solidFill>
                          <a:effectLst/>
                          <a:latin typeface="+mn-lt"/>
                        </a:rPr>
                        <a:t> Amaç, Hedef ve Stratejiler</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36</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smtClean="0">
                          <a:ln>
                            <a:noFill/>
                          </a:ln>
                          <a:solidFill>
                            <a:srgbClr val="000000"/>
                          </a:solidFill>
                          <a:effectLst/>
                          <a:uLnTx/>
                          <a:uFillTx/>
                          <a:latin typeface="+mn-lt"/>
                          <a:ea typeface="+mn-ea"/>
                          <a:cs typeface="+mn-cs"/>
                        </a:rPr>
                        <a:t>IV. BÖLÜM</a:t>
                      </a:r>
                      <a:r>
                        <a:rPr kumimoji="0" lang="tr-TR" sz="1000" b="1" i="0" u="none" strike="noStrike" kern="1200" cap="none" spc="0" normalizeH="0" baseline="0" noProof="0" dirty="0">
                          <a:ln>
                            <a:noFill/>
                          </a:ln>
                          <a:solidFill>
                            <a:srgbClr val="000000"/>
                          </a:solidFill>
                          <a:effectLst/>
                          <a:uLnTx/>
                          <a:uFillTx/>
                          <a:latin typeface="+mn-lt"/>
                          <a:ea typeface="+mn-ea"/>
                          <a:cs typeface="+mn-cs"/>
                        </a:rPr>
                        <a:t> </a:t>
                      </a:r>
                      <a:r>
                        <a:rPr kumimoji="0" lang="tr-TR" sz="1000" b="1" i="0" u="none" strike="noStrike" kern="1200" cap="none" spc="0" normalizeH="0" baseline="0" noProof="0" dirty="0" smtClean="0">
                          <a:ln>
                            <a:noFill/>
                          </a:ln>
                          <a:solidFill>
                            <a:srgbClr val="000000"/>
                          </a:solidFill>
                          <a:effectLst/>
                          <a:uLnTx/>
                          <a:uFillTx/>
                          <a:latin typeface="+mn-lt"/>
                          <a:ea typeface="+mn-ea"/>
                          <a:cs typeface="+mn-cs"/>
                        </a:rPr>
                        <a:t>MALİYETLENDİRME</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smtClean="0">
                        <a:ln>
                          <a:noFill/>
                        </a:ln>
                        <a:solidFill>
                          <a:srgbClr val="000000"/>
                        </a:solidFill>
                        <a:effectLst/>
                        <a:uLnTx/>
                        <a:uFillTx/>
                        <a:latin typeface="+mn-lt"/>
                        <a:ea typeface="+mn-ea"/>
                        <a:cs typeface="+mn-cs"/>
                      </a:endParaRPr>
                    </a:p>
                  </a:txBody>
                  <a:tcPr marL="5196" marR="5196" marT="5196"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EDF4"/>
                    </a:solid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55</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6711">
                <a:tc>
                  <a:txBody>
                    <a:bodyPr/>
                    <a:lstStyle/>
                    <a:p>
                      <a:pPr algn="ctr" rtl="0" fontAlgn="ctr"/>
                      <a:r>
                        <a:rPr lang="tr-TR" sz="1000" b="1" i="0" u="none" strike="noStrike" dirty="0" smtClean="0">
                          <a:solidFill>
                            <a:srgbClr val="000000"/>
                          </a:solidFill>
                          <a:effectLst/>
                          <a:latin typeface="+mn-lt"/>
                        </a:rPr>
                        <a:t>4.1.</a:t>
                      </a:r>
                      <a:endParaRPr lang="tr-TR" sz="1000" b="1"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algn="l" rtl="0" fontAlgn="ctr"/>
                      <a:r>
                        <a:rPr lang="tr-TR" sz="1000" b="0" i="0" u="none" strike="noStrike" dirty="0">
                          <a:solidFill>
                            <a:srgbClr val="000000"/>
                          </a:solidFill>
                          <a:effectLst/>
                          <a:latin typeface="+mn-lt"/>
                        </a:rPr>
                        <a:t>Maliyetlendirme</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56</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smtClean="0">
                          <a:ln>
                            <a:noFill/>
                          </a:ln>
                          <a:solidFill>
                            <a:srgbClr val="000000"/>
                          </a:solidFill>
                          <a:effectLst/>
                          <a:uLnTx/>
                          <a:uFillTx/>
                          <a:latin typeface="+mn-lt"/>
                          <a:ea typeface="+mn-ea"/>
                          <a:cs typeface="+mn-cs"/>
                        </a:rPr>
                        <a:t>V. BÖLÜM İZLEME VE DEĞERLENDİRME</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smtClean="0">
                        <a:ln>
                          <a:noFill/>
                        </a:ln>
                        <a:solidFill>
                          <a:srgbClr val="000000"/>
                        </a:solidFill>
                        <a:effectLst/>
                        <a:uLnTx/>
                        <a:uFillTx/>
                        <a:latin typeface="+mn-lt"/>
                        <a:ea typeface="+mn-ea"/>
                        <a:cs typeface="+mn-cs"/>
                      </a:endParaRPr>
                    </a:p>
                  </a:txBody>
                  <a:tcPr marL="5196" marR="5196" marT="5196"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57</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2067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0" u="none" strike="noStrike" dirty="0" smtClean="0">
                          <a:solidFill>
                            <a:srgbClr val="000000"/>
                          </a:solidFill>
                          <a:effectLst/>
                          <a:latin typeface="+mn-lt"/>
                        </a:rPr>
                        <a:t>5.1.</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mn-lt"/>
                        </a:rPr>
                        <a:t>M.</a:t>
                      </a:r>
                      <a:r>
                        <a:rPr lang="tr-TR" sz="1000" b="0" i="0" u="none" strike="noStrike" baseline="0" dirty="0" smtClean="0">
                          <a:solidFill>
                            <a:srgbClr val="000000"/>
                          </a:solidFill>
                          <a:effectLst/>
                          <a:latin typeface="+mn-lt"/>
                        </a:rPr>
                        <a:t> H. Bostan </a:t>
                      </a:r>
                      <a:r>
                        <a:rPr lang="tr-TR" sz="1000" b="0" i="0" u="none" strike="noStrike" dirty="0" smtClean="0">
                          <a:solidFill>
                            <a:srgbClr val="000000"/>
                          </a:solidFill>
                          <a:effectLst/>
                          <a:latin typeface="+mn-lt"/>
                        </a:rPr>
                        <a:t>Çubuk Fen Lisesi </a:t>
                      </a:r>
                      <a:r>
                        <a:rPr kumimoji="0" lang="tr-TR" sz="1000" b="0" i="0" u="none" strike="noStrike" kern="1200" cap="none" spc="0" normalizeH="0" baseline="0" noProof="0" dirty="0" smtClean="0">
                          <a:ln>
                            <a:noFill/>
                          </a:ln>
                          <a:solidFill>
                            <a:srgbClr val="000000"/>
                          </a:solidFill>
                          <a:effectLst/>
                          <a:uLnTx/>
                          <a:uFillTx/>
                          <a:latin typeface="+mn-lt"/>
                          <a:ea typeface="+mn-ea"/>
                          <a:cs typeface="+mn-cs"/>
                        </a:rPr>
                        <a:t>2010-2019 Stratejik Plan Değerlendirmesi</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58</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0" u="none" strike="noStrike" dirty="0" smtClean="0">
                          <a:solidFill>
                            <a:srgbClr val="000000"/>
                          </a:solidFill>
                          <a:effectLst/>
                          <a:latin typeface="+mn-lt"/>
                        </a:rPr>
                        <a:t>5.2.</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rgbClr val="000000"/>
                          </a:solidFill>
                          <a:effectLst/>
                          <a:uLnTx/>
                          <a:uFillTx/>
                          <a:latin typeface="+mn-lt"/>
                          <a:ea typeface="+mn-ea"/>
                          <a:cs typeface="+mn-cs"/>
                        </a:rPr>
                        <a:t>2015-2019 Stratejik Plan İzleme ve Değerlendirme Modeli</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60</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0" u="none" strike="noStrike" dirty="0" smtClean="0">
                          <a:solidFill>
                            <a:srgbClr val="000000"/>
                          </a:solidFill>
                          <a:effectLst/>
                          <a:latin typeface="+mn-lt"/>
                        </a:rPr>
                        <a:t>5.3.</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kern="1200" baseline="0" dirty="0" smtClean="0">
                          <a:solidFill>
                            <a:schemeClr val="tx1"/>
                          </a:solidFill>
                          <a:latin typeface="+mn-lt"/>
                          <a:ea typeface="+mn-ea"/>
                          <a:cs typeface="+mn-cs"/>
                        </a:rPr>
                        <a:t>2015-2019 Stratejik Planı Birim Sorumlulukları Tablosu</a:t>
                      </a:r>
                      <a:endParaRPr kumimoji="0" lang="tr-TR" sz="1000" b="1" i="0" u="none" strike="noStrike" kern="1200" cap="none" spc="0" normalizeH="0" baseline="0" noProof="0" dirty="0" smtClean="0">
                        <a:ln>
                          <a:noFill/>
                        </a:ln>
                        <a:solidFill>
                          <a:srgbClr val="000000"/>
                        </a:solidFill>
                        <a:effectLst/>
                        <a:uLnTx/>
                        <a:uFillTx/>
                        <a:latin typeface="+mn-lt"/>
                        <a:ea typeface="+mn-ea"/>
                        <a:cs typeface="+mn-cs"/>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61</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r>
              <a:tr h="206711">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smtClean="0">
                          <a:ln>
                            <a:noFill/>
                          </a:ln>
                          <a:solidFill>
                            <a:srgbClr val="000000"/>
                          </a:solidFill>
                          <a:effectLst/>
                          <a:uLnTx/>
                          <a:uFillTx/>
                          <a:latin typeface="+mn-lt"/>
                          <a:ea typeface="+mn-ea"/>
                          <a:cs typeface="+mn-cs"/>
                        </a:rPr>
                        <a:t>EKLER </a:t>
                      </a: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smtClean="0">
                        <a:ln>
                          <a:noFill/>
                        </a:ln>
                        <a:solidFill>
                          <a:srgbClr val="000000"/>
                        </a:solidFill>
                        <a:effectLst/>
                        <a:uLnTx/>
                        <a:uFillTx/>
                        <a:latin typeface="+mn-lt"/>
                        <a:ea typeface="+mn-ea"/>
                        <a:cs typeface="+mn-cs"/>
                      </a:endParaRPr>
                    </a:p>
                  </a:txBody>
                  <a:tcPr marL="5196" marR="5196" marT="519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EDF4"/>
                    </a:solidFill>
                  </a:tcP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smtClean="0">
                          <a:solidFill>
                            <a:srgbClr val="000000"/>
                          </a:solidFill>
                          <a:effectLst/>
                          <a:latin typeface="+mn-lt"/>
                        </a:rPr>
                        <a:t>67</a:t>
                      </a:r>
                      <a:endParaRPr lang="tr-TR" sz="1000" b="0" i="0" u="none" strike="noStrike" dirty="0">
                        <a:solidFill>
                          <a:srgbClr val="000000"/>
                        </a:solidFill>
                        <a:effectLst/>
                        <a:latin typeface="+mn-lt"/>
                      </a:endParaRPr>
                    </a:p>
                  </a:txBody>
                  <a:tcPr marL="32659" marR="32659"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bl>
          </a:graphicData>
        </a:graphic>
      </p:graphicFrame>
      <p:grpSp>
        <p:nvGrpSpPr>
          <p:cNvPr id="2" name="Grup 12"/>
          <p:cNvGrpSpPr/>
          <p:nvPr/>
        </p:nvGrpSpPr>
        <p:grpSpPr>
          <a:xfrm>
            <a:off x="577241" y="321398"/>
            <a:ext cx="5684813" cy="642972"/>
            <a:chOff x="183515" y="85662"/>
            <a:chExt cx="6674485" cy="734059"/>
          </a:xfrm>
        </p:grpSpPr>
        <p:sp>
          <p:nvSpPr>
            <p:cNvPr id="14" name="Çapraz Şerit 13"/>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solidFill>
                  <a:schemeClr val="tx1"/>
                </a:solidFill>
              </a:endParaRPr>
            </a:p>
          </p:txBody>
        </p:sp>
        <p:sp>
          <p:nvSpPr>
            <p:cNvPr id="15" name="Çapraz Şerit 14"/>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solidFill>
                  <a:schemeClr val="tx1"/>
                </a:solidFill>
              </a:endParaRPr>
            </a:p>
          </p:txBody>
        </p:sp>
        <p:sp>
          <p:nvSpPr>
            <p:cNvPr id="16" name="Dikdörtgen 15"/>
            <p:cNvSpPr/>
            <p:nvPr/>
          </p:nvSpPr>
          <p:spPr>
            <a:xfrm>
              <a:off x="183515" y="85662"/>
              <a:ext cx="6674485" cy="402590"/>
            </a:xfrm>
            <a:prstGeom prst="rect">
              <a:avLst/>
            </a:prstGeom>
            <a:solidFill>
              <a:schemeClr val="accent2">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89"/>
                </a:spcAft>
              </a:pP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Calibri" panose="020F0502020204030204" pitchFamily="34" charset="0"/>
                  <a:cs typeface="Times New Roman" panose="02020603050405020304" pitchFamily="18" charset="0"/>
                </a:rPr>
                <a:t>İÇİNDEKİLER</a:t>
              </a:r>
            </a:p>
          </p:txBody>
        </p:sp>
      </p:grpSp>
      <p:sp>
        <p:nvSpPr>
          <p:cNvPr id="4" name="Metin kutusu 3"/>
          <p:cNvSpPr txBox="1"/>
          <p:nvPr/>
        </p:nvSpPr>
        <p:spPr>
          <a:xfrm>
            <a:off x="5476947" y="460817"/>
            <a:ext cx="987532" cy="251353"/>
          </a:xfrm>
          <a:prstGeom prst="rect">
            <a:avLst/>
          </a:prstGeom>
          <a:noFill/>
        </p:spPr>
        <p:txBody>
          <a:bodyPr wrap="square" lIns="81281" tIns="40641" rIns="81281" bIns="40641" rtlCol="0">
            <a:spAutoFit/>
          </a:bodyPr>
          <a:lstStyle/>
          <a:p>
            <a:r>
              <a:rPr lang="tr-TR" sz="1100" b="1" dirty="0"/>
              <a:t>Sayfa No</a:t>
            </a:r>
          </a:p>
        </p:txBody>
      </p:sp>
    </p:spTree>
    <p:extLst>
      <p:ext uri="{BB962C8B-B14F-4D97-AF65-F5344CB8AC3E}">
        <p14:creationId xmlns="" xmlns:p14="http://schemas.microsoft.com/office/powerpoint/2010/main" val="1154213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10942</TotalTime>
  <Words>13993</Words>
  <Application>Microsoft Office PowerPoint</Application>
  <PresentationFormat>Ekran Gösterisi (4:3)</PresentationFormat>
  <Paragraphs>3411</Paragraphs>
  <Slides>89</Slides>
  <Notes>4</Notes>
  <HiddenSlides>0</HiddenSlides>
  <MMClips>0</MMClips>
  <ScaleCrop>false</ScaleCrop>
  <HeadingPairs>
    <vt:vector size="4" baseType="variant">
      <vt:variant>
        <vt:lpstr>Tema</vt:lpstr>
      </vt:variant>
      <vt:variant>
        <vt:i4>1</vt:i4>
      </vt:variant>
      <vt:variant>
        <vt:lpstr>Slayt Başlıkları</vt:lpstr>
      </vt:variant>
      <vt:variant>
        <vt:i4>89</vt:i4>
      </vt:variant>
    </vt:vector>
  </HeadingPairs>
  <TitlesOfParts>
    <vt:vector size="9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   Okulumuz 2008-2009 Öğretim yılında Çubuk Mesleki Eğitim Merkezi binasında Anodolu Öğretmen Lisesi olarak 90 öğrenciyle eğitim hayatına başlamıştır.   11/07/2011 tarihinde Yıldırım Beyazıt Mahallesi Ağrı sokakta temeli atılan kendi okul binamıza 17 Temmuz 2012 yılında taşınılmış, 2012-2013 öğretim yılından itibaren kendi okul binamızda eğitim öğretime devam edilmiştir.   Okulumuz kız öğrenci pansiyonu 2010-2011 öğretim yılında geçici olarak Aksoy Koleji Ek Binasında hizmete açılmış, 26 Haziran 2013 tarihinde okul bahçemizde yapılan kendi pansiyon binamıza taşınmıştır.   Anadolu Öğretmen Lisesi olarak, öğretmen yetiştiren yüksek öğretim kurumlarına öğrenci hazırlamak, öğretmenlik mesleğinin gerektirdiği bilgi, beceri, tutum ve davranışları kazandırmak ve öğretmenlik mesleğini sevdirmek amacıyla açılan okulumuz, 19/06/2014 tarihinde fen lisesine dönüşmüş ve Meliha Hasanali Bostan Çubuk Fen Lisesi adını almıştır. Kız öğrenci pansiyonumuz da Meliha Hasanali Bostan Çubuk Fen Lisesi Kız Öğrenci Pansiyonu adıyla 185 öğrenciye hizmet vermektedir.   Okulumuz fen lisesine dönüşmekle yeni bir vizyon kazanmış ve hizmet amaçları olarak:    a) Zeka düzeyleri ile fen ve matematik alanlarındaki yetenekleri yüksek olan öğrencileri, matematik ve fen bilimleri alanında yüksek öğrenime hazırlamayı, b) Matematik ve fen bilimleri alanlarında gereksinim duyulan üstün nitelikli bilim adamlarının yetiştirilmesine kaynaklık etmeyi, c) Öğrencileri araştırmaya yöneltmeyi, bilimsel ve teknolojik gelişmeler ile yeni buluşlara ilgi duyanların çalışacakları ortamı ve koşulları hazırlamayı, d) Yeni teknolojileri kullanabilen, yeni bilgiler üretebilen ve projeler hazırlayabilen bireyler yetiştirmeyi, e) Öğrencilerin bilimsel araştırma yapmalarına, bilimsel ve teknolojik gelişmeleri izlemelerine yardımcı olacak şekilde yabancı dilde iyi yetişmelerini sağlamayı amaçlamaktadır. </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TAYFUN ÖZTÜRK</dc:creator>
  <cp:lastModifiedBy>p</cp:lastModifiedBy>
  <cp:revision>506</cp:revision>
  <cp:lastPrinted>2015-11-02T07:46:32Z</cp:lastPrinted>
  <dcterms:created xsi:type="dcterms:W3CDTF">2013-12-06T19:37:48Z</dcterms:created>
  <dcterms:modified xsi:type="dcterms:W3CDTF">2015-11-25T08:16:02Z</dcterms:modified>
</cp:coreProperties>
</file>